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7"/>
  </p:notesMasterIdLst>
  <p:handoutMasterIdLst>
    <p:handoutMasterId r:id="rId68"/>
  </p:handoutMasterIdLst>
  <p:sldIdLst>
    <p:sldId id="288" r:id="rId8"/>
    <p:sldId id="289" r:id="rId9"/>
    <p:sldId id="290" r:id="rId10"/>
    <p:sldId id="291" r:id="rId11"/>
    <p:sldId id="292" r:id="rId12"/>
    <p:sldId id="293" r:id="rId13"/>
    <p:sldId id="294" r:id="rId14"/>
    <p:sldId id="295" r:id="rId15"/>
    <p:sldId id="296" r:id="rId16"/>
    <p:sldId id="297" r:id="rId17"/>
    <p:sldId id="298" r:id="rId18"/>
    <p:sldId id="354" r:id="rId19"/>
    <p:sldId id="300" r:id="rId20"/>
    <p:sldId id="301" r:id="rId21"/>
    <p:sldId id="302" r:id="rId22"/>
    <p:sldId id="303" r:id="rId23"/>
    <p:sldId id="304" r:id="rId24"/>
    <p:sldId id="306" r:id="rId25"/>
    <p:sldId id="307" r:id="rId26"/>
    <p:sldId id="309" r:id="rId27"/>
    <p:sldId id="310" r:id="rId28"/>
    <p:sldId id="311" r:id="rId29"/>
    <p:sldId id="312" r:id="rId30"/>
    <p:sldId id="314" r:id="rId31"/>
    <p:sldId id="315" r:id="rId32"/>
    <p:sldId id="316" r:id="rId33"/>
    <p:sldId id="318" r:id="rId34"/>
    <p:sldId id="319" r:id="rId35"/>
    <p:sldId id="320" r:id="rId36"/>
    <p:sldId id="321" r:id="rId37"/>
    <p:sldId id="322" r:id="rId38"/>
    <p:sldId id="323" r:id="rId39"/>
    <p:sldId id="324" r:id="rId40"/>
    <p:sldId id="326" r:id="rId41"/>
    <p:sldId id="327" r:id="rId42"/>
    <p:sldId id="328" r:id="rId43"/>
    <p:sldId id="329" r:id="rId44"/>
    <p:sldId id="330" r:id="rId45"/>
    <p:sldId id="331" r:id="rId46"/>
    <p:sldId id="332" r:id="rId47"/>
    <p:sldId id="333" r:id="rId48"/>
    <p:sldId id="335" r:id="rId49"/>
    <p:sldId id="336" r:id="rId50"/>
    <p:sldId id="337" r:id="rId51"/>
    <p:sldId id="338" r:id="rId52"/>
    <p:sldId id="339" r:id="rId53"/>
    <p:sldId id="340" r:id="rId54"/>
    <p:sldId id="342" r:id="rId55"/>
    <p:sldId id="343" r:id="rId56"/>
    <p:sldId id="344" r:id="rId57"/>
    <p:sldId id="345" r:id="rId58"/>
    <p:sldId id="346" r:id="rId59"/>
    <p:sldId id="347" r:id="rId60"/>
    <p:sldId id="348" r:id="rId61"/>
    <p:sldId id="349" r:id="rId62"/>
    <p:sldId id="350" r:id="rId63"/>
    <p:sldId id="351" r:id="rId64"/>
    <p:sldId id="352" r:id="rId65"/>
    <p:sldId id="353" r:id="rId6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ululu (A)" initials="x(" lastIdx="1" clrIdx="0">
    <p:extLst>
      <p:ext uri="{19B8F6BF-5375-455C-9EA6-DF929625EA0E}">
        <p15:presenceInfo xmlns:p15="http://schemas.microsoft.com/office/powerpoint/2012/main" userId="S-1-5-21-147214757-305610072-1517763936-29900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33941"/>
    <a:srgbClr val="30B5C5"/>
    <a:srgbClr val="62B230"/>
    <a:srgbClr val="C7000B"/>
    <a:srgbClr val="DBDBDB"/>
    <a:srgbClr val="56C4D2"/>
    <a:srgbClr val="404040"/>
    <a:srgbClr val="151515"/>
    <a:srgbClr val="57575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61" autoAdjust="0"/>
    <p:restoredTop sz="83968" autoAdjust="0"/>
  </p:normalViewPr>
  <p:slideViewPr>
    <p:cSldViewPr snapToGrid="0" snapToObjects="1">
      <p:cViewPr varScale="1">
        <p:scale>
          <a:sx n="94" d="100"/>
          <a:sy n="94" d="100"/>
        </p:scale>
        <p:origin x="1344" y="78"/>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954" y="96"/>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 Type="http://schemas.openxmlformats.org/officeDocument/2006/relationships/slideMaster" Target="slideMasters/slideMaster4.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6/17/2021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55830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7281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0495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7605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In addition to interface-based VLAN assignment, you can also use the following methods to assign VLANs:</a:t>
            </a:r>
            <a:endParaRPr lang="en-US" altLang="zh-CN" dirty="0" smtClean="0"/>
          </a:p>
          <a:p>
            <a:pPr lvl="1"/>
            <a:r>
              <a:rPr lang="en-US" dirty="0" smtClean="0"/>
              <a:t>MAC address-based assignment: assigns VLANs based on the source MAC addresses of frames. This mode applies to small-scale networks where physical locations of user terminals frequently change but their network adapters seldom change.</a:t>
            </a:r>
          </a:p>
          <a:p>
            <a:pPr lvl="1"/>
            <a:r>
              <a:rPr lang="en-US" dirty="0" smtClean="0"/>
              <a:t>IP subnet-based assignment: assigns VLANs based on the source IP addresses of frames. This mode applies to scenarios where there are high requirements for mobility and simplified management and low requirements for security. </a:t>
            </a:r>
          </a:p>
          <a:p>
            <a:pPr lvl="1"/>
            <a:r>
              <a:rPr lang="en-US" dirty="0" smtClean="0"/>
              <a:t>Protocol-based assignment: assigns VLANs based on the protocol (suite) types and encapsulation formats of frames. This mode applies to networks running multiple protocols. </a:t>
            </a:r>
          </a:p>
          <a:p>
            <a:pPr lvl="1"/>
            <a:r>
              <a:rPr lang="en-US" dirty="0" smtClean="0"/>
              <a:t>Policy-based assignment: assigns VLANs based on a specified policy, which means VLANs are assigned based on combinations of interfaces, MAC addresses, and IP addresses. This mode applies to complex networks.</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47248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device configured with voice VLAN can identify voice flows in either of the following modes:</a:t>
            </a:r>
            <a:endParaRPr lang="en-US" altLang="zh-CN" dirty="0" smtClean="0"/>
          </a:p>
          <a:p>
            <a:pPr lvl="1"/>
            <a:r>
              <a:rPr lang="en-US" dirty="0" smtClean="0"/>
              <a:t>MAC address-based identification: A device identifies voice flows based on the source MAC addresses of received data packets. If a source MAC address of a packet matches the organizationally unique identifier (OUI) of a voice device, the packet is considered a voice packet. OUIs must be preconfigured and are used in scenarios where IP phones send untagged voice packets.</a:t>
            </a:r>
            <a:endParaRPr lang="en-US" altLang="zh-CN" dirty="0" smtClean="0"/>
          </a:p>
          <a:p>
            <a:pPr lvl="1"/>
            <a:r>
              <a:rPr lang="en-US" dirty="0" smtClean="0"/>
              <a:t>VLAN-based identification: Configuring OUIs for a large number of IP phones is time-consuming. In this case, you can configure a switch to identify voice packets based on VLAN IDs. If the VLAN ID of a received packet matches the configured voice VLAN ID, the packet is considered a voice packet. This simplifies configuration when a large number of IP phones are connected to the switch. However, the IP phones must be able to obtain voice VLAN information from the switch.</a:t>
            </a:r>
          </a:p>
          <a:p>
            <a:pPr lvl="0"/>
            <a:endParaRPr lang="en-US" altLang="zh-CN" dirty="0"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99491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How is an STP tree generated?</a:t>
            </a:r>
          </a:p>
          <a:p>
            <a:pPr lvl="1"/>
            <a:r>
              <a:rPr lang="en-US" smtClean="0"/>
              <a:t>STP compares four parameters: root </a:t>
            </a:r>
            <a:r>
              <a:rPr lang="en-US" altLang="zh-CN" smtClean="0"/>
              <a:t>bridge </a:t>
            </a:r>
            <a:r>
              <a:rPr lang="en-US" smtClean="0"/>
              <a:t>ID, root path cost (RPC), bridge ID (BID), and port ID (PID). A smaller value indicates a higher priority. All these parameters are BPDU fields.</a:t>
            </a:r>
          </a:p>
          <a:p>
            <a:pPr lvl="2"/>
            <a:r>
              <a:rPr lang="en-US" smtClean="0"/>
              <a:t>Root bridge election: The device with the smallest root </a:t>
            </a:r>
            <a:r>
              <a:rPr lang="en-US" altLang="zh-CN" smtClean="0"/>
              <a:t>bridge </a:t>
            </a:r>
            <a:r>
              <a:rPr lang="en-US" smtClean="0"/>
              <a:t>ID is elected as the root bridge.</a:t>
            </a:r>
          </a:p>
          <a:p>
            <a:pPr lvl="2"/>
            <a:r>
              <a:rPr lang="en-US" smtClean="0"/>
              <a:t>Root port election: A device compares the RPC, peer BID, peer PID, and local PID of its ports in sequence. The port with the smallest value is elected as the root port.</a:t>
            </a:r>
          </a:p>
          <a:p>
            <a:pPr lvl="2"/>
            <a:r>
              <a:rPr lang="en-US" smtClean="0"/>
              <a:t>Designated port election: A device compares the RPC, local BID, and local PID of its ports in sequence. The port with the smallest value is elected as the root port.</a:t>
            </a:r>
          </a:p>
          <a:p>
            <a:pPr lvl="2"/>
            <a:r>
              <a:rPr lang="en-US" smtClean="0"/>
              <a:t>After the root port and designated port are determined, all the non-root ports and non-designated ports on the switch will be blocked.</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77490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3733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30755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328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PBR is used in agile campus service orchestration, multi-egress, and anti-DDoS off-path deployment scenarios.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49997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40434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6328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4364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5109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37533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dirty="0" smtClean="0"/>
              <a:t>Generally, all hosts on the same network segment are configured with the same default route with the gateway address as the next-hop address. The hosts use the default route to send packets to the gateway, which then forwards the packets to other network segments, enabling hosts to communicate with external networks. If the gateway fails, hosts using this gateway address as the next hop of their default route cannot communicate with external networks.</a:t>
            </a:r>
            <a:endParaRPr lang="en-US" altLang="zh-CN" dirty="0" smtClean="0"/>
          </a:p>
          <a:p>
            <a:pPr lvl="0">
              <a:lnSpc>
                <a:spcPct val="100000"/>
              </a:lnSpc>
            </a:pPr>
            <a:r>
              <a:rPr lang="en-US" dirty="0" smtClean="0"/>
              <a:t>The Virtual Router Redundancy Protocol (VRRP) virtualizes several routing devices into a virtual router and uses the IP address of the virtual router as the default gateway address for the communication between users and external networks. If a gateway fails, VRRP selects another gateway to forward traffic, thereby ensuring reliable communication.</a:t>
            </a:r>
            <a:endParaRPr lang="en-US" altLang="zh-CN" dirty="0" smtClean="0"/>
          </a:p>
          <a:p>
            <a:pPr lvl="1">
              <a:lnSpc>
                <a:spcPct val="100000"/>
              </a:lnSpc>
            </a:pPr>
            <a:r>
              <a:rPr lang="en-US" dirty="0" smtClean="0"/>
              <a:t>Redundancy: Multiple routing devices enabled with VRRP constitute a VRRP group and the VRRP group is used as the default gateway. When a single point of failure (SPOF) occurs, services are transmitted through the backup link. This reduces the possibility of network faults and ensures non-stop transmission of services.</a:t>
            </a:r>
          </a:p>
          <a:p>
            <a:pPr lvl="1">
              <a:lnSpc>
                <a:spcPct val="100000"/>
              </a:lnSpc>
            </a:pPr>
            <a:r>
              <a:rPr lang="en-US" dirty="0" smtClean="0"/>
              <a:t>Load balancing: VRRP enables multiple available routers to share the load, reducing the traffic burden on the master.</a:t>
            </a:r>
          </a:p>
          <a:p>
            <a:pPr lvl="1">
              <a:lnSpc>
                <a:spcPct val="100000"/>
              </a:lnSpc>
            </a:pPr>
            <a:r>
              <a:rPr lang="en-US" dirty="0" smtClean="0"/>
              <a:t>Association: VRRP can monitor faults on uplinks. When the uplink interface or uplink is faulty, the priority of the original master decreases, and an optimal backup becomes the master, ensuring proper traffic forwarding. Association between VRRP and BFD speeds up the active/standby switchover. To speed up the active/standby switchover in the VRRP group, configure a BFD session between the master and backup and associate the BFD session with the VRRP group. This is because BFD can fast detect faults. When the link between the master and backup becomes Down, the backup immediately switches to the master and takes over traffic.</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3534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71918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NQA measures the performance of various protocols running on networks, which helps users collect statistics about network operation indexes in real time.</a:t>
            </a:r>
            <a:endParaRPr lang="en-US"/>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754604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Port isolation provides more secure and flexible networking solutions.</a:t>
            </a:r>
          </a:p>
          <a:p>
            <a:r>
              <a:rPr lang="en-US" smtClean="0"/>
              <a:t>In some scenarios, data exchanged between terminals in a VLAN needs to be forwarded by an upper-layer device instead of an access switch. This ensures that traffic is forwarded by the upper-layer device instead of the access switch, so that traffic management and control policies can be deployed on the upper-layer device. This mode is called centralized forwarding mode. In this mode, port isolation is configured for all downstream Layer 2 devices. Therefore, proxy ARP should be configured on the gateway. In most cases, intra-VLAN proxy ARP is used.</a:t>
            </a:r>
          </a:p>
          <a:p>
            <a:endParaRPr lang="en-US" altLang="zh-CN"/>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36851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Configuring port security on an interface of a switch can limit the number of MAC addresses learned by the interface. Then punishment measures can be taken when a violation occurs.</a:t>
            </a:r>
          </a:p>
          <a:p>
            <a:r>
              <a:rPr lang="en-US" dirty="0" smtClean="0"/>
              <a:t>The interface configured with port security can convert the learned MAC addresses into secure MAC addresses, preventing devices with other MAC addresses from accessing the network through the interface.</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621040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670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95657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DHCP snooping-enabled device forwards DHCP Request messages of users (DHCP clients) to an authorized DHCP server through the trusted interface, and then generates DHCP snooping binding entries based on the DHCP ACK messages received from the DHCP server. When receiving DHCP messages from users through the DHCP snooping-enabled interfaces, the device checks the messages against the binding table, thereby preventing attacks initiated by unauthorized users. In addition, DHCP snooping supports multiple security features, such as limiting the rate for sending DHCP messages.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37253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pPr lvl="0"/>
            <a:r>
              <a:rPr lang="en-US" dirty="0" smtClean="0"/>
              <a:t>An MITM attacker establishes independent connections with two parties that intend to communicate and relays messages between them. The two parties consider that they are directly communicating with each other over a private connection, but the entire conversation is in fact controlled by the attacker. In an MITM attack, the attacker can intercept all packets exchanged between the two parties and insert new ones.</a:t>
            </a:r>
            <a:endParaRPr lang="en-US" altLang="zh-CN" dirty="0" smtClean="0"/>
          </a:p>
          <a:p>
            <a:r>
              <a:rPr lang="en-US" dirty="0" smtClean="0"/>
              <a:t>To defend against MITM attacks, configure DAI on a switch.</a:t>
            </a:r>
            <a:endParaRPr lang="en-US" altLang="zh-CN" dirty="0" smtClean="0"/>
          </a:p>
          <a:p>
            <a:pPr lvl="1"/>
            <a:r>
              <a:rPr lang="en-US" dirty="0" smtClean="0"/>
              <a:t>DAI defends against MITM attacks using a DHCP snooping binding table. When the switch receives an ARP packet, it compares the source IP address, source MAC address, VLAN ID, and interface number of the ARP packet with those in DHCP snooping binding entries. If the ARP packet matches a binding entry, the switch considers the ARP packet valid and allows the packet to pass through. If the ARP packet does not match any binding entry, the switch considers the ARP packet invalid and discards the packet.</a:t>
            </a:r>
            <a:endParaRPr lang="en-US" altLang="zh-CN" dirty="0" smtClean="0"/>
          </a:p>
          <a:p>
            <a:pPr lvl="1"/>
            <a:r>
              <a:rPr lang="en-US" dirty="0" smtClean="0"/>
              <a:t>DAI is available only when DHCP snooping is configured. A DHCP snooping-enabled switch automatically generates DHCP snooping binding entries when DHCP users go online. If a user is configured with a static IP address, you need to manually configure a static binding entry for the user.</a:t>
            </a:r>
            <a:endParaRPr lang="en-US" altLang="zh-CN" dirty="0" smtClean="0"/>
          </a:p>
          <a:p>
            <a:pPr lvl="1"/>
            <a:r>
              <a:rPr lang="en-US" dirty="0" smtClean="0"/>
              <a:t>When an attacker connected to the DAI-enabled switch sends bogus ARP packets, the switch detects the attack based on the binding entries and discards the bogus ARP packets. If the packet discarding alarm function is also enabled on the DAI-enabled switch, the switch will generate an alarm when the number of ARP packets discarded due to failure to match any binding entry exceeds the alarm threshold.</a:t>
            </a:r>
          </a:p>
          <a:p>
            <a:pPr lvl="1"/>
            <a:endParaRPr lang="en-US" altLang="zh-CN" dirty="0" smtClean="0"/>
          </a:p>
          <a:p>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63434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As networks continue to increase in scale, a growing number of attackers are forging source IP addresses to initiate network attacks (IP address spoofing attacks). Some attackers forge IP addresses of authorized users to obtain network access rights and access networks. As a result, authorized users are unable to access networks or sensitive information may be intercepted.</a:t>
            </a:r>
            <a:endParaRPr lang="en-US" altLang="zh-CN" dirty="0" smtClean="0"/>
          </a:p>
          <a:p>
            <a:r>
              <a:rPr lang="en-US" dirty="0" smtClean="0"/>
              <a:t>IPSG provides a mechanism to effectively defend against IP address spoofing attacks.</a:t>
            </a:r>
            <a:endParaRPr lang="en-US" altLang="zh-CN" dirty="0" smtClean="0"/>
          </a:p>
          <a:p>
            <a:pPr lvl="1"/>
            <a:r>
              <a:rPr lang="en-US" dirty="0" smtClean="0"/>
              <a:t>The binding table can be a static binding table or a dynamic DHCP snooping binding table.</a:t>
            </a:r>
            <a:endParaRPr lang="en-US" altLang="zh-CN" dirty="0" smtClean="0"/>
          </a:p>
          <a:p>
            <a:pPr lvl="1"/>
            <a:r>
              <a:rPr lang="en-US" dirty="0" smtClean="0"/>
              <a:t>IPSG only checks the IP packets from hosts. It does not check non-IP packets such as ARP packets.</a:t>
            </a:r>
          </a:p>
          <a:p>
            <a:pPr lvl="1"/>
            <a:endParaRPr lang="en-US" altLang="zh-CN" dirty="0"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43892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addition to using NAC to authenticate access users and control their rights, a campus network also needs to authenticate and control rights of administrators (also called login users) who can log in to devices through FTP, HTTP, SSH, Telnet, or console ports.</a:t>
            </a:r>
            <a:endParaRPr lang="en-US" altLang="zh-CN" smtClean="0"/>
          </a:p>
          <a:p>
            <a:endParaRPr lang="en-US" altLang="zh-CN"/>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010854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dirty="0" smtClean="0"/>
              <a:t>DHCP dynamically configures and uniformly manages IP addresses of hosts. DHCP is defined in RFC 2131 and uses the client/server communication mode. A DHCP client requests configuration information from a DHCP server, and the DHCP server returns the configuration information allocated to the DHCP client.</a:t>
            </a:r>
            <a:endParaRPr lang="en-US" altLang="zh-CN" dirty="0" smtClean="0"/>
          </a:p>
          <a:p>
            <a:pPr lvl="1">
              <a:lnSpc>
                <a:spcPct val="100000"/>
              </a:lnSpc>
            </a:pPr>
            <a:r>
              <a:rPr lang="en-US" dirty="0" smtClean="0"/>
              <a:t>Instead of statically specifying an IP address for a host, DHCP enables a host to obtain an IP address dynamically.</a:t>
            </a:r>
            <a:endParaRPr lang="en-US" altLang="zh-CN" dirty="0" smtClean="0"/>
          </a:p>
          <a:p>
            <a:pPr lvl="1">
              <a:lnSpc>
                <a:spcPct val="100000"/>
              </a:lnSpc>
            </a:pPr>
            <a:r>
              <a:rPr lang="en-US" dirty="0" smtClean="0"/>
              <a:t>DHCP can allocate other configuration parameters, such as the startup configuration file of a client, so that the client can obtain all the required configuration information by using only one message.</a:t>
            </a:r>
            <a:endParaRPr lang="en-US" altLang="zh-CN" dirty="0" smtClean="0"/>
          </a:p>
          <a:p>
            <a:pPr lvl="1">
              <a:lnSpc>
                <a:spcPct val="100000"/>
              </a:lnSpc>
            </a:pPr>
            <a:r>
              <a:rPr lang="en-US" dirty="0" smtClean="0"/>
              <a:t>DHCP supports dynamic and static IP address allocation. A network administrator can select different address allocation modes for hosts as required.</a:t>
            </a:r>
            <a:endParaRPr lang="en-US" altLang="zh-CN" dirty="0" smtClean="0"/>
          </a:p>
          <a:p>
            <a:pPr lvl="2">
              <a:lnSpc>
                <a:spcPct val="100000"/>
              </a:lnSpc>
            </a:pPr>
            <a:r>
              <a:rPr lang="en-US" dirty="0" smtClean="0"/>
              <a:t>Dynamic allocation: DHCP allocates an IP address with a limited validity period (known as a lease) to a client. This mechanism applies to scenarios where hosts temporarily access the network or the number of idle IP addresses is less than the total number of hosts that do not require permanent connections.</a:t>
            </a:r>
            <a:endParaRPr lang="en-US" altLang="zh-CN" dirty="0" smtClean="0"/>
          </a:p>
          <a:p>
            <a:pPr lvl="2">
              <a:lnSpc>
                <a:spcPct val="100000"/>
              </a:lnSpc>
            </a:pPr>
            <a:r>
              <a:rPr lang="en-US" dirty="0" smtClean="0"/>
              <a:t>Static allocation: DHCP allocates fixed IP addresses to clients. Compared with manual IP address configuration, DHCP static allocation prevents manual configuration errors and enables unified maintenance and management.</a:t>
            </a:r>
            <a:endParaRPr lang="en-US" altLang="zh-CN" dirty="0" smtClean="0"/>
          </a:p>
          <a:p>
            <a:pPr>
              <a:lnSpc>
                <a:spcPct val="100000"/>
              </a:lnSpc>
            </a:pPr>
            <a:r>
              <a:rPr lang="en-US" dirty="0" smtClean="0"/>
              <a:t>DHCP has the following benefits:</a:t>
            </a:r>
            <a:endParaRPr lang="en-US" altLang="zh-CN" dirty="0" smtClean="0"/>
          </a:p>
          <a:p>
            <a:pPr lvl="1">
              <a:lnSpc>
                <a:spcPct val="100000"/>
              </a:lnSpc>
            </a:pPr>
            <a:r>
              <a:rPr lang="en-US" dirty="0" smtClean="0"/>
              <a:t>Reduced client configuration and maintenance cost</a:t>
            </a:r>
          </a:p>
          <a:p>
            <a:pPr lvl="1">
              <a:lnSpc>
                <a:spcPct val="100000"/>
              </a:lnSpc>
            </a:pPr>
            <a:r>
              <a:rPr lang="en-US" dirty="0" smtClean="0"/>
              <a:t>Centralized management of limited IP addresses</a:t>
            </a:r>
            <a:endParaRPr lang="en-US" altLang="zh-CN" dirty="0" smtClean="0"/>
          </a:p>
          <a:p>
            <a:pPr lvl="1"/>
            <a:endParaRPr lang="en-US" altLang="zh-CN" dirty="0"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994149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29524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77456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03402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plug-and-play of a device is implemented by establishing a NETCONF session between the device and the controller, so that the controller can deliver configurations to the device.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358927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5772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47088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LLDP is a standard Layer 2 topology discovery protocol defined in IEEE 802.1ab. LLDP collects local device information including the management IP address, device ID, and port ID and advertises the information to neighboring devices. Neighboring devices save the received information in their management information bases (MIBs). The NMS can query required information in MIBs to determine link status.</a:t>
            </a:r>
            <a:endParaRPr lang="en-US" altLang="zh-CN" dirty="0" smtClean="0"/>
          </a:p>
          <a:p>
            <a:r>
              <a:rPr lang="en-US" dirty="0" smtClean="0"/>
              <a:t>As networks grow in scale, network devices are increasing in diversity with complex configurations, posing higher requirements on network management capabilities. Most NMSs can detect Layer 3 network topologies, but they cannot detect detailed Layer 2 topologies or configuration conflicts. To address the network management problems, a standard protocol is required to exchange Layer 2 information between network devices.</a:t>
            </a:r>
          </a:p>
          <a:p>
            <a:r>
              <a:rPr lang="en-US" dirty="0" smtClean="0"/>
              <a:t>LLDP provides a standard link-layer discovery method. By obtaining Layer 2 information from devices, LLDP allows users to detect the topology of neighboring devices, and display paths between clients, switches, routers, application servers, and network servers. The information also helps detect configuration conflicts between network devices and identify causes of network failures. Enterprise users can use an NMS to monitor the link status on devices running LLDP and quickly locate network faults.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476929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62034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Using virtualization technologies, multiple virtual networks (VNs) can be created on top of a physical network. Different VNs are used for different services, such as OA, videoconferencing, and security protection.</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208561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10169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8963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An overlay network is a logical network that is built on top of a physical network, uses the tunneling technology, and separates the forwarding plane from the control plane.</a:t>
            </a:r>
          </a:p>
          <a:p>
            <a:endParaRPr lang="en-US" altLang="zh-CN"/>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375537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 network virtualization overlay (NVO) scenario, BGP EVPN is used together with VXLAN and functions as the control plane protocol for VXLAN.</a:t>
            </a:r>
            <a:endParaRPr lang="en-US" altLang="zh-CN"/>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121325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16554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39638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5203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169557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56886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504365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82258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483339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53940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45654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28234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BCD</a:t>
            </a:r>
          </a:p>
          <a:p>
            <a:pPr marL="228600" lvl="0" indent="-228600">
              <a:buFont typeface="+mj-lt"/>
              <a:buAutoNum type="arabicPeriod"/>
            </a:pPr>
            <a:r>
              <a:rPr lang="en-US" dirty="0" smtClean="0"/>
              <a:t>A</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38425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982957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23380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2086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8843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40528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51523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70996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79" r:id="rId6"/>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0.png"/><Relationship Id="rId3" Type="http://schemas.openxmlformats.org/officeDocument/2006/relationships/image" Target="../media/image12.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4.pn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22.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19.png"/><Relationship Id="rId12"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28.png"/><Relationship Id="rId11" Type="http://schemas.openxmlformats.org/officeDocument/2006/relationships/image" Target="../media/image11.png"/><Relationship Id="rId5" Type="http://schemas.openxmlformats.org/officeDocument/2006/relationships/image" Target="../media/image22.png"/><Relationship Id="rId10" Type="http://schemas.openxmlformats.org/officeDocument/2006/relationships/image" Target="../media/image29.png"/><Relationship Id="rId4" Type="http://schemas.openxmlformats.org/officeDocument/2006/relationships/image" Target="../media/image10.png"/><Relationship Id="rId9" Type="http://schemas.openxmlformats.org/officeDocument/2006/relationships/image" Target="../media/image16.png"/><Relationship Id="rId14" Type="http://schemas.openxmlformats.org/officeDocument/2006/relationships/image" Target="../media/image31.png"/></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21.png"/><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33.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image" Target="../media/image2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32.png"/><Relationship Id="rId2" Type="http://schemas.openxmlformats.org/officeDocument/2006/relationships/notesSlide" Target="../notesSlides/notesSlide33.xml"/><Relationship Id="rId16" Type="http://schemas.openxmlformats.org/officeDocument/2006/relationships/image" Target="../media/image23.png"/><Relationship Id="rId1" Type="http://schemas.openxmlformats.org/officeDocument/2006/relationships/slideLayout" Target="../slideLayouts/slideLayout1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3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6.png"/><Relationship Id="rId7"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5.xml"/><Relationship Id="rId6" Type="http://schemas.openxmlformats.org/officeDocument/2006/relationships/image" Target="../media/image12.png"/><Relationship Id="rId11" Type="http://schemas.openxmlformats.org/officeDocument/2006/relationships/image" Target="../media/image19.png"/><Relationship Id="rId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39.png"/><Relationship Id="rId9"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23.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39.png"/><Relationship Id="rId5" Type="http://schemas.openxmlformats.org/officeDocument/2006/relationships/image" Target="../media/image23.png"/><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42.png"/><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hyperlink" Target="../11%20&#35268;&#33539;&#20462;&#25913;/VRPV8%20NETCONF%20&#32593;&#31649;&#25509;&#21475;&#25991;&#26723;%20V1.6.doc" TargetMode="External"/><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23.png"/><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13.xml"/><Relationship Id="rId5" Type="http://schemas.openxmlformats.org/officeDocument/2006/relationships/image" Target="../media/image40.png"/><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44.png"/><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20.png"/><Relationship Id="rId9" Type="http://schemas.openxmlformats.org/officeDocument/2006/relationships/image" Target="../media/image32.png"/></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54.xml"/><Relationship Id="rId1" Type="http://schemas.openxmlformats.org/officeDocument/2006/relationships/slideLayout" Target="../slideLayouts/slideLayout1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5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55.xml"/><Relationship Id="rId16" Type="http://schemas.openxmlformats.org/officeDocument/2006/relationships/image" Target="../media/image49.png"/><Relationship Id="rId1" Type="http://schemas.openxmlformats.org/officeDocument/2006/relationships/slideLayout" Target="../slideLayouts/slideLayout1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6.xml"/><Relationship Id="rId1" Type="http://schemas.openxmlformats.org/officeDocument/2006/relationships/slideLayout" Target="../slideLayouts/slideLayout14.xml"/><Relationship Id="rId5" Type="http://schemas.openxmlformats.org/officeDocument/2006/relationships/image" Target="../media/image32.png"/><Relationship Id="rId4" Type="http://schemas.openxmlformats.org/officeDocument/2006/relationships/image" Target="../media/image50.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文本占位符 27"/>
          <p:cNvSpPr>
            <a:spLocks noGrp="1"/>
          </p:cNvSpPr>
          <p:nvPr>
            <p:ph type="body" sz="quarter" idx="17"/>
          </p:nvPr>
        </p:nvSpPr>
        <p:spPr/>
        <p:txBody>
          <a:bodyPr/>
          <a:lstStyle/>
          <a:p>
            <a:endParaRPr lang="zh-CN" altLang="en-US" dirty="0"/>
          </a:p>
        </p:txBody>
      </p:sp>
      <p:sp>
        <p:nvSpPr>
          <p:cNvPr id="42" name="文本占位符 51"/>
          <p:cNvSpPr>
            <a:spLocks noGrp="1"/>
          </p:cNvSpPr>
          <p:nvPr>
            <p:ph type="body" sz="quarter" idx="18"/>
          </p:nvPr>
        </p:nvSpPr>
        <p:spPr/>
        <p:txBody>
          <a:bodyPr/>
          <a:lstStyle/>
          <a:p>
            <a:r>
              <a:rPr lang="en-US" altLang="zh-CN" dirty="0" err="1" smtClean="0">
                <a:sym typeface="Huawei Sans" panose="020C0503030203020204" pitchFamily="34" charset="0"/>
              </a:rPr>
              <a:t>Datacom</a:t>
            </a:r>
            <a:endParaRPr lang="en-US" altLang="zh-CN" dirty="0">
              <a:sym typeface="Huawei Sans" panose="020C0503030203020204" pitchFamily="34" charset="0"/>
            </a:endParaRPr>
          </a:p>
        </p:txBody>
      </p:sp>
      <p:sp>
        <p:nvSpPr>
          <p:cNvPr id="30" name="文本占位符 29"/>
          <p:cNvSpPr>
            <a:spLocks noGrp="1"/>
          </p:cNvSpPr>
          <p:nvPr>
            <p:ph type="body" sz="quarter" idx="19"/>
          </p:nvPr>
        </p:nvSpPr>
        <p:spPr/>
        <p:txBody>
          <a:bodyPr/>
          <a:lstStyle/>
          <a:p>
            <a:endParaRPr lang="zh-CN" altLang="en-US" dirty="0"/>
          </a:p>
        </p:txBody>
      </p:sp>
      <p:sp>
        <p:nvSpPr>
          <p:cNvPr id="33" name="文本占位符 56"/>
          <p:cNvSpPr>
            <a:spLocks noGrp="1"/>
          </p:cNvSpPr>
          <p:nvPr>
            <p:ph type="body" sz="quarter" idx="20"/>
          </p:nvPr>
        </p:nvSpPr>
        <p:spPr/>
        <p:txBody>
          <a:bodyPr/>
          <a:lstStyle/>
          <a:p>
            <a:r>
              <a:rPr lang="en-US" altLang="zh-CN" dirty="0" smtClean="0"/>
              <a:t>V1.0</a:t>
            </a:r>
            <a:endParaRPr lang="en-US" altLang="zh-CN" dirty="0">
              <a:sym typeface="Huawei Sans" panose="020C0503030203020204" pitchFamily="34" charset="0"/>
            </a:endParaRPr>
          </a:p>
        </p:txBody>
      </p:sp>
      <p:sp>
        <p:nvSpPr>
          <p:cNvPr id="22" name="文本占位符 49"/>
          <p:cNvSpPr>
            <a:spLocks noGrp="1"/>
          </p:cNvSpPr>
          <p:nvPr>
            <p:ph type="body" sz="quarter" idx="13"/>
          </p:nvPr>
        </p:nvSpPr>
        <p:spPr/>
        <p:txBody>
          <a:bodyPr/>
          <a:lstStyle/>
          <a:p>
            <a:r>
              <a:rPr lang="en-US" altLang="zh-CN" dirty="0" smtClean="0">
                <a:sym typeface="Huawei Sans" panose="020C0503030203020204" pitchFamily="34" charset="0"/>
              </a:rPr>
              <a:t>Zhang </a:t>
            </a:r>
            <a:r>
              <a:rPr lang="en-US" altLang="zh-CN" dirty="0" err="1">
                <a:sym typeface="Huawei Sans" panose="020C0503030203020204" pitchFamily="34" charset="0"/>
              </a:rPr>
              <a:t>L</a:t>
            </a:r>
            <a:r>
              <a:rPr lang="en-US" altLang="zh-CN" dirty="0" err="1" smtClean="0">
                <a:sym typeface="Huawei Sans" panose="020C0503030203020204" pitchFamily="34" charset="0"/>
              </a:rPr>
              <a:t>inrui</a:t>
            </a:r>
            <a:r>
              <a:rPr lang="en-US" altLang="zh-CN" dirty="0" smtClean="0">
                <a:sym typeface="Huawei Sans" panose="020C0503030203020204" pitchFamily="34" charset="0"/>
              </a:rPr>
              <a:t>/wx570554</a:t>
            </a:r>
            <a:endParaRPr lang="en-US" altLang="zh-CN" dirty="0">
              <a:sym typeface="Huawei Sans" panose="020C0503030203020204" pitchFamily="34" charset="0"/>
            </a:endParaRPr>
          </a:p>
        </p:txBody>
      </p:sp>
      <p:sp>
        <p:nvSpPr>
          <p:cNvPr id="23" name="文本占位符 50"/>
          <p:cNvSpPr>
            <a:spLocks noGrp="1"/>
          </p:cNvSpPr>
          <p:nvPr>
            <p:ph type="body" sz="quarter" idx="14"/>
          </p:nvPr>
        </p:nvSpPr>
        <p:spPr/>
        <p:txBody>
          <a:bodyPr/>
          <a:lstStyle/>
          <a:p>
            <a:r>
              <a:rPr lang="en-US" altLang="zh-CN" dirty="0" smtClean="0">
                <a:sym typeface="Huawei Sans" panose="020C0503030203020204" pitchFamily="34" charset="0"/>
              </a:rPr>
              <a:t>2021.2</a:t>
            </a:r>
            <a:endParaRPr lang="en-US" altLang="zh-CN" dirty="0">
              <a:sym typeface="Huawei Sans" panose="020C0503030203020204" pitchFamily="34" charset="0"/>
            </a:endParaRPr>
          </a:p>
        </p:txBody>
      </p:sp>
      <p:sp>
        <p:nvSpPr>
          <p:cNvPr id="24" name="文本占位符 51"/>
          <p:cNvSpPr>
            <a:spLocks noGrp="1"/>
          </p:cNvSpPr>
          <p:nvPr>
            <p:ph type="body" sz="quarter" idx="15"/>
          </p:nvPr>
        </p:nvSpPr>
        <p:spPr/>
        <p:txBody>
          <a:bodyPr/>
          <a:lstStyle/>
          <a:p>
            <a:r>
              <a:rPr lang="en-US" altLang="zh-CN" dirty="0" smtClean="0">
                <a:sym typeface="Huawei Sans" panose="020C0503030203020204" pitchFamily="34" charset="0"/>
              </a:rPr>
              <a:t>Li </a:t>
            </a:r>
            <a:r>
              <a:rPr lang="en-US" altLang="zh-CN" dirty="0" err="1" smtClean="0">
                <a:sym typeface="Huawei Sans" panose="020C0503030203020204" pitchFamily="34" charset="0"/>
              </a:rPr>
              <a:t>Xianzhi</a:t>
            </a:r>
            <a:r>
              <a:rPr lang="en-US" altLang="zh-CN" dirty="0" smtClean="0">
                <a:sym typeface="Huawei Sans" panose="020C0503030203020204" pitchFamily="34" charset="0"/>
              </a:rPr>
              <a:t>/00354681</a:t>
            </a:r>
            <a:endParaRPr lang="en-US" altLang="zh-CN" dirty="0">
              <a:sym typeface="Huawei Sans" panose="020C0503030203020204" pitchFamily="34" charset="0"/>
            </a:endParaRPr>
          </a:p>
        </p:txBody>
      </p:sp>
      <p:sp>
        <p:nvSpPr>
          <p:cNvPr id="26" name="文本占位符 45"/>
          <p:cNvSpPr>
            <a:spLocks noGrp="1"/>
          </p:cNvSpPr>
          <p:nvPr>
            <p:ph type="body" sz="quarter" idx="16"/>
          </p:nvPr>
        </p:nvSpPr>
        <p:spPr/>
        <p:txBody>
          <a:bodyPr/>
          <a:lstStyle/>
          <a:p>
            <a:r>
              <a:rPr lang="en-US" altLang="zh-CN" dirty="0" smtClean="0">
                <a:sym typeface="Huawei Sans" panose="020C0503030203020204" pitchFamily="34" charset="0"/>
              </a:rPr>
              <a:t>New</a:t>
            </a:r>
            <a:endParaRPr lang="en-US" altLang="zh-CN" dirty="0">
              <a:sym typeface="Huawei Sans" panose="020C0503030203020204" pitchFamily="34" charset="0"/>
            </a:endParaRPr>
          </a:p>
        </p:txBody>
      </p:sp>
      <p:sp>
        <p:nvSpPr>
          <p:cNvPr id="37" name="文本占位符 60"/>
          <p:cNvSpPr>
            <a:spLocks noGrp="1"/>
          </p:cNvSpPr>
          <p:nvPr>
            <p:ph type="body" sz="quarter" idx="21"/>
          </p:nvPr>
        </p:nvSpPr>
        <p:spPr/>
        <p:txBody>
          <a:bodyPr/>
          <a:lstStyle/>
          <a:p>
            <a:endParaRPr lang="en-US" altLang="zh-CN" dirty="0">
              <a:sym typeface="Huawei Sans" panose="020C0503030203020204" pitchFamily="34" charset="0"/>
            </a:endParaRPr>
          </a:p>
        </p:txBody>
      </p:sp>
      <p:sp>
        <p:nvSpPr>
          <p:cNvPr id="41" name="文本占位符 64"/>
          <p:cNvSpPr>
            <a:spLocks noGrp="1"/>
          </p:cNvSpPr>
          <p:nvPr>
            <p:ph type="body" sz="quarter" idx="22"/>
          </p:nvPr>
        </p:nvSpPr>
        <p:spPr/>
        <p:txBody>
          <a:bodyPr/>
          <a:lstStyle/>
          <a:p>
            <a:endParaRPr lang="en-US" altLang="zh-CN" dirty="0">
              <a:sym typeface="Huawei Sans" panose="020C0503030203020204" pitchFamily="34" charset="0"/>
            </a:endParaRPr>
          </a:p>
        </p:txBody>
      </p:sp>
      <p:sp>
        <p:nvSpPr>
          <p:cNvPr id="31" name="文本占位符 30"/>
          <p:cNvSpPr>
            <a:spLocks noGrp="1"/>
          </p:cNvSpPr>
          <p:nvPr>
            <p:ph type="body" sz="quarter" idx="23"/>
          </p:nvPr>
        </p:nvSpPr>
        <p:spPr/>
        <p:txBody>
          <a:bodyPr/>
          <a:lstStyle/>
          <a:p>
            <a:endParaRPr lang="zh-CN" altLang="en-US"/>
          </a:p>
        </p:txBody>
      </p:sp>
      <p:sp>
        <p:nvSpPr>
          <p:cNvPr id="32" name="文本占位符 31"/>
          <p:cNvSpPr>
            <a:spLocks noGrp="1"/>
          </p:cNvSpPr>
          <p:nvPr>
            <p:ph type="body" sz="quarter" idx="24"/>
          </p:nvPr>
        </p:nvSpPr>
        <p:spPr/>
        <p:txBody>
          <a:bodyPr/>
          <a:lstStyle/>
          <a:p>
            <a:endParaRPr lang="zh-CN" altLang="en-US"/>
          </a:p>
        </p:txBody>
      </p:sp>
      <p:sp>
        <p:nvSpPr>
          <p:cNvPr id="34" name="文本占位符 33"/>
          <p:cNvSpPr>
            <a:spLocks noGrp="1"/>
          </p:cNvSpPr>
          <p:nvPr>
            <p:ph type="body" sz="quarter" idx="25"/>
          </p:nvPr>
        </p:nvSpPr>
        <p:spPr/>
        <p:txBody>
          <a:bodyPr/>
          <a:lstStyle/>
          <a:p>
            <a:endParaRPr lang="zh-CN" altLang="en-US"/>
          </a:p>
        </p:txBody>
      </p:sp>
      <p:sp>
        <p:nvSpPr>
          <p:cNvPr id="35" name="文本占位符 34"/>
          <p:cNvSpPr>
            <a:spLocks noGrp="1"/>
          </p:cNvSpPr>
          <p:nvPr>
            <p:ph type="body" sz="quarter" idx="26"/>
          </p:nvPr>
        </p:nvSpPr>
        <p:spPr/>
        <p:txBody>
          <a:bodyPr/>
          <a:lstStyle/>
          <a:p>
            <a:endParaRPr lang="zh-CN" altLang="en-US"/>
          </a:p>
        </p:txBody>
      </p:sp>
      <p:sp>
        <p:nvSpPr>
          <p:cNvPr id="38" name="文本占位符 37"/>
          <p:cNvSpPr>
            <a:spLocks noGrp="1"/>
          </p:cNvSpPr>
          <p:nvPr>
            <p:ph type="body" sz="quarter" idx="27"/>
          </p:nvPr>
        </p:nvSpPr>
        <p:spPr/>
        <p:txBody>
          <a:bodyPr/>
          <a:lstStyle/>
          <a:p>
            <a:endParaRPr lang="zh-CN" altLang="en-US"/>
          </a:p>
        </p:txBody>
      </p:sp>
      <p:sp>
        <p:nvSpPr>
          <p:cNvPr id="39" name="文本占位符 38"/>
          <p:cNvSpPr>
            <a:spLocks noGrp="1"/>
          </p:cNvSpPr>
          <p:nvPr>
            <p:ph type="body" sz="quarter" idx="28"/>
          </p:nvPr>
        </p:nvSpPr>
        <p:spPr/>
        <p:txBody>
          <a:bodyPr/>
          <a:lstStyle/>
          <a:p>
            <a:endParaRPr lang="zh-CN" altLang="en-US"/>
          </a:p>
        </p:txBody>
      </p:sp>
      <p:sp>
        <p:nvSpPr>
          <p:cNvPr id="40" name="文本占位符 39"/>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4088651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Campus Network Classification (3)</a:t>
            </a:r>
            <a:endParaRPr lang="en-US" altLang="zh-CN" dirty="0"/>
          </a:p>
        </p:txBody>
      </p:sp>
      <p:sp>
        <p:nvSpPr>
          <p:cNvPr id="4" name="矩形 3"/>
          <p:cNvSpPr/>
          <p:nvPr/>
        </p:nvSpPr>
        <p:spPr bwMode="gray">
          <a:xfrm>
            <a:off x="450161" y="981717"/>
            <a:ext cx="11299824" cy="523220"/>
          </a:xfrm>
          <a:prstGeom prst="rect">
            <a:avLst/>
          </a:prstGeom>
          <a:noFill/>
        </p:spPr>
        <p:txBody>
          <a:bodyPr wrap="square">
            <a:spAutoFit/>
          </a:bodyPr>
          <a:lstStyle/>
          <a:p>
            <a:pPr lvl="0" fontAlgn="ctr"/>
            <a:r>
              <a:rPr lang="en-US" sz="1400" dirty="0" smtClean="0">
                <a:solidFill>
                  <a:prstClr val="black"/>
                </a:solidFill>
                <a:latin typeface="Huawei Sans" panose="020C0503030203020204" pitchFamily="34" charset="0"/>
              </a:rPr>
              <a:t>To meet requirements of different industries, the campus network architecture is designed based on the characteristics of the industries that campus networks serve, ultimately building industry-specific campus network solutions.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482608" y="1560304"/>
            <a:ext cx="2772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smtClean="0">
                <a:solidFill>
                  <a:srgbClr val="30B5C5"/>
                </a:solidFill>
                <a:latin typeface="Huawei Sans" panose="020C0503030203020204" pitchFamily="34" charset="0"/>
              </a:rPr>
              <a:t>Enterprise campus network</a:t>
            </a:r>
            <a:endParaRPr lang="en-US" sz="1400">
              <a:solidFill>
                <a:srgbClr val="30B5C5"/>
              </a:solidFill>
              <a:latin typeface="Huawei Sans" panose="020C0503030203020204" pitchFamily="34" charset="0"/>
            </a:endParaRPr>
          </a:p>
        </p:txBody>
      </p:sp>
      <p:sp>
        <p:nvSpPr>
          <p:cNvPr id="6" name="圆角矩形 75"/>
          <p:cNvSpPr/>
          <p:nvPr/>
        </p:nvSpPr>
        <p:spPr bwMode="gray">
          <a:xfrm>
            <a:off x="482608" y="1964263"/>
            <a:ext cx="2772000" cy="4188060"/>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矩形 16"/>
          <p:cNvSpPr/>
          <p:nvPr/>
        </p:nvSpPr>
        <p:spPr bwMode="gray">
          <a:xfrm>
            <a:off x="458953" y="3662330"/>
            <a:ext cx="2747310" cy="1792798"/>
          </a:xfrm>
          <a:prstGeom prst="rect">
            <a:avLst/>
          </a:prstGeom>
          <a:noFill/>
        </p:spPr>
        <p:txBody>
          <a:bodyPr wrap="square">
            <a:spAutoFit/>
          </a:bodyPr>
          <a:lstStyle/>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It refers to the Ethernet-based enterprise office network.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enterprise campus network focuses on network reliability and advancement, continuously improves employees' office experience, and ensures the efficiency and quality of operation and production.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3305943" y="1560304"/>
            <a:ext cx="2772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School campus network</a:t>
            </a:r>
            <a:endParaRPr lang="en-US" sz="1400" dirty="0">
              <a:solidFill>
                <a:srgbClr val="30B5C5"/>
              </a:solidFill>
              <a:latin typeface="Huawei Sans" panose="020C0503030203020204" pitchFamily="34" charset="0"/>
            </a:endParaRPr>
          </a:p>
        </p:txBody>
      </p:sp>
      <p:sp>
        <p:nvSpPr>
          <p:cNvPr id="8" name="圆角矩形 75"/>
          <p:cNvSpPr/>
          <p:nvPr/>
        </p:nvSpPr>
        <p:spPr bwMode="gray">
          <a:xfrm>
            <a:off x="3305943" y="1964263"/>
            <a:ext cx="2772000" cy="4188060"/>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矩形 17"/>
          <p:cNvSpPr/>
          <p:nvPr/>
        </p:nvSpPr>
        <p:spPr bwMode="gray">
          <a:xfrm>
            <a:off x="3302802" y="3662330"/>
            <a:ext cx="2820195" cy="2569934"/>
          </a:xfrm>
          <a:prstGeom prst="rect">
            <a:avLst/>
          </a:prstGeom>
          <a:noFill/>
        </p:spPr>
        <p:txBody>
          <a:bodyPr wrap="square">
            <a:spAutoFit/>
          </a:bodyPr>
          <a:lstStyle/>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School campus networks are classified into primary/secondary education and higher education campus networks.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Higher education campus networks are complex and usually have teaching and research networks, student networks, and operational dormitory networks.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There are high requirements on network manageability and security, and specific requirements on network advancement.</a:t>
            </a:r>
            <a:endParaRPr lang="en-US" sz="1200" dirty="0">
              <a:solidFill>
                <a:prstClr val="black"/>
              </a:solidFill>
              <a:latin typeface="Huawei Sans" panose="020C0503030203020204" pitchFamily="34" charset="0"/>
            </a:endParaRPr>
          </a:p>
        </p:txBody>
      </p:sp>
      <p:sp>
        <p:nvSpPr>
          <p:cNvPr id="9" name="圆角矩形 75"/>
          <p:cNvSpPr/>
          <p:nvPr/>
        </p:nvSpPr>
        <p:spPr bwMode="gray">
          <a:xfrm>
            <a:off x="6129278" y="1560304"/>
            <a:ext cx="2772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smtClean="0">
                <a:solidFill>
                  <a:srgbClr val="30B5C5"/>
                </a:solidFill>
                <a:latin typeface="Huawei Sans" panose="020C0503030203020204" pitchFamily="34" charset="0"/>
              </a:rPr>
              <a:t>Government campus network</a:t>
            </a:r>
            <a:endParaRPr lang="en-US" sz="1400">
              <a:solidFill>
                <a:srgbClr val="30B5C5"/>
              </a:solidFill>
              <a:latin typeface="Huawei Sans" panose="020C0503030203020204" pitchFamily="34" charset="0"/>
            </a:endParaRPr>
          </a:p>
        </p:txBody>
      </p:sp>
      <p:sp>
        <p:nvSpPr>
          <p:cNvPr id="10" name="圆角矩形 75"/>
          <p:cNvSpPr/>
          <p:nvPr/>
        </p:nvSpPr>
        <p:spPr bwMode="gray">
          <a:xfrm>
            <a:off x="6129278" y="1964263"/>
            <a:ext cx="2772000" cy="4188060"/>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矩形 18"/>
          <p:cNvSpPr/>
          <p:nvPr/>
        </p:nvSpPr>
        <p:spPr bwMode="gray">
          <a:xfrm>
            <a:off x="6146653" y="3662330"/>
            <a:ext cx="2747310" cy="1423467"/>
          </a:xfrm>
          <a:prstGeom prst="rect">
            <a:avLst/>
          </a:prstGeom>
          <a:noFill/>
        </p:spPr>
        <p:txBody>
          <a:bodyPr wrap="square">
            <a:spAutoFit/>
          </a:bodyPr>
          <a:lstStyle/>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It usually refers to the internal network of a government agency.</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High security is required. Generally, the internal network and external network are isolated to ensure high security of confidential information.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8952613" y="1560304"/>
            <a:ext cx="2772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Business campus network</a:t>
            </a:r>
            <a:endParaRPr lang="en-US" sz="1400" dirty="0">
              <a:solidFill>
                <a:srgbClr val="30B5C5"/>
              </a:solidFill>
              <a:latin typeface="Huawei Sans" panose="020C0503030203020204" pitchFamily="34" charset="0"/>
            </a:endParaRPr>
          </a:p>
        </p:txBody>
      </p:sp>
      <p:sp>
        <p:nvSpPr>
          <p:cNvPr id="20" name="矩形 19"/>
          <p:cNvSpPr/>
          <p:nvPr/>
        </p:nvSpPr>
        <p:spPr bwMode="gray">
          <a:xfrm>
            <a:off x="8928957" y="3662330"/>
            <a:ext cx="2870321" cy="2385268"/>
          </a:xfrm>
          <a:prstGeom prst="rect">
            <a:avLst/>
          </a:prstGeom>
          <a:noFill/>
        </p:spPr>
        <p:txBody>
          <a:bodyPr wrap="square">
            <a:spAutoFit/>
          </a:bodyPr>
          <a:lstStyle/>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This type of campus networks apply to shopping malls, supermarkets, hotels, and parks.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Such networks mainly serve consumers. In addition, they include subnets for internal office 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Such networks provide Internet access services and help build business intelligence (BI) systems for a better user experience, lower O&amp;M cost, higher efficiency, and value transfer.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bwMode="gray">
          <a:xfrm>
            <a:off x="8952613" y="1964263"/>
            <a:ext cx="2772000" cy="4188060"/>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2" name="图片 21"/>
          <p:cNvPicPr>
            <a:picLocks/>
          </p:cNvPicPr>
          <p:nvPr/>
        </p:nvPicPr>
        <p:blipFill>
          <a:blip r:embed="rId3"/>
          <a:stretch>
            <a:fillRect/>
          </a:stretch>
        </p:blipFill>
        <p:spPr>
          <a:xfrm>
            <a:off x="3520267" y="2014609"/>
            <a:ext cx="2400341" cy="1668987"/>
          </a:xfrm>
          <a:prstGeom prst="roundRect">
            <a:avLst>
              <a:gd name="adj" fmla="val 3026"/>
            </a:avLst>
          </a:prstGeom>
          <a:noFill/>
        </p:spPr>
      </p:pic>
      <p:pic>
        <p:nvPicPr>
          <p:cNvPr id="23" name="图片 22"/>
          <p:cNvPicPr>
            <a:picLocks/>
          </p:cNvPicPr>
          <p:nvPr/>
        </p:nvPicPr>
        <p:blipFill>
          <a:blip r:embed="rId4"/>
          <a:stretch>
            <a:fillRect/>
          </a:stretch>
        </p:blipFill>
        <p:spPr>
          <a:xfrm>
            <a:off x="684565" y="2014609"/>
            <a:ext cx="2400341" cy="1668987"/>
          </a:xfrm>
          <a:prstGeom prst="roundRect">
            <a:avLst>
              <a:gd name="adj" fmla="val 3026"/>
            </a:avLst>
          </a:prstGeom>
          <a:noFill/>
        </p:spPr>
      </p:pic>
      <p:pic>
        <p:nvPicPr>
          <p:cNvPr id="24" name="图片 23"/>
          <p:cNvPicPr>
            <a:picLocks/>
          </p:cNvPicPr>
          <p:nvPr/>
        </p:nvPicPr>
        <p:blipFill>
          <a:blip r:embed="rId5"/>
          <a:stretch>
            <a:fillRect/>
          </a:stretch>
        </p:blipFill>
        <p:spPr>
          <a:xfrm>
            <a:off x="6369241" y="2014609"/>
            <a:ext cx="2400341" cy="1668987"/>
          </a:xfrm>
          <a:prstGeom prst="roundRect">
            <a:avLst>
              <a:gd name="adj" fmla="val 3026"/>
            </a:avLst>
          </a:prstGeom>
          <a:noFill/>
        </p:spPr>
      </p:pic>
      <p:pic>
        <p:nvPicPr>
          <p:cNvPr id="25" name="图片 24"/>
          <p:cNvPicPr>
            <a:picLocks/>
          </p:cNvPicPr>
          <p:nvPr/>
        </p:nvPicPr>
        <p:blipFill>
          <a:blip r:embed="rId6"/>
          <a:stretch>
            <a:fillRect/>
          </a:stretch>
        </p:blipFill>
        <p:spPr>
          <a:xfrm>
            <a:off x="9199784" y="2014609"/>
            <a:ext cx="2400341" cy="1668987"/>
          </a:xfrm>
          <a:prstGeom prst="roundRect">
            <a:avLst>
              <a:gd name="adj" fmla="val 3026"/>
            </a:avLst>
          </a:prstGeom>
          <a:noFill/>
        </p:spPr>
      </p:pic>
    </p:spTree>
    <p:extLst>
      <p:ext uri="{BB962C8B-B14F-4D97-AF65-F5344CB8AC3E}">
        <p14:creationId xmlns:p14="http://schemas.microsoft.com/office/powerpoint/2010/main" val="30067312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smtClean="0"/>
              <a:t>Typical Physical Architecture of a Campus Network</a:t>
            </a:r>
            <a:endParaRPr lang="en-US" altLang="zh-CN"/>
          </a:p>
        </p:txBody>
      </p:sp>
      <p:sp>
        <p:nvSpPr>
          <p:cNvPr id="212" name="矩形 211"/>
          <p:cNvSpPr/>
          <p:nvPr/>
        </p:nvSpPr>
        <p:spPr bwMode="gray">
          <a:xfrm>
            <a:off x="5561422" y="944563"/>
            <a:ext cx="6187666" cy="5207579"/>
          </a:xfrm>
          <a:prstGeom prst="rect">
            <a:avLst/>
          </a:prstGeom>
        </p:spPr>
        <p:txBody>
          <a:bodyPr wrap="square">
            <a:spAutoFit/>
          </a:bodyPr>
          <a:lstStyle/>
          <a:p>
            <a:pPr marL="285750" lvl="0" indent="-285750" fontAlgn="ctr">
              <a:lnSpc>
                <a:spcPct val="140000"/>
              </a:lnSpc>
              <a:spcBef>
                <a:spcPts val="600"/>
              </a:spcBef>
              <a:buSzPct val="50000"/>
              <a:buFont typeface="Wingdings" panose="05000000000000000000" pitchFamily="2" charset="2"/>
              <a:buChar char="l"/>
            </a:pPr>
            <a:r>
              <a:rPr lang="en-US" sz="1200" b="1" dirty="0" smtClean="0">
                <a:solidFill>
                  <a:prstClr val="black"/>
                </a:solidFill>
                <a:latin typeface="Huawei Sans" panose="020C0503030203020204" pitchFamily="34" charset="0"/>
              </a:rPr>
              <a:t>Egress zone</a:t>
            </a:r>
            <a:r>
              <a:rPr lang="en-US" sz="1200" dirty="0" smtClean="0">
                <a:solidFill>
                  <a:prstClr val="black"/>
                </a:solidFill>
                <a:latin typeface="Huawei Sans" panose="020C0503030203020204" pitchFamily="34" charset="0"/>
              </a:rPr>
              <a:t>: serves as the border between the campus internal network and the external network. Through this egress zone, internal users can access the public network and external users (including customers, partners, branch users, and remote users) can access the internal network. Firewalls can be deployed at the egress zone to ensure the security of the internal network.</a:t>
            </a:r>
          </a:p>
          <a:p>
            <a:pPr marL="285750" lvl="0" indent="-285750" fontAlgn="ctr">
              <a:lnSpc>
                <a:spcPct val="140000"/>
              </a:lnSpc>
              <a:spcBef>
                <a:spcPts val="600"/>
              </a:spcBef>
              <a:buSzPct val="50000"/>
              <a:buFont typeface="Wingdings" panose="05000000000000000000" pitchFamily="2" charset="2"/>
              <a:buChar char="l"/>
            </a:pPr>
            <a:r>
              <a:rPr lang="en-US" sz="1200" b="1" dirty="0" smtClean="0">
                <a:solidFill>
                  <a:prstClr val="black"/>
                </a:solidFill>
                <a:latin typeface="Huawei Sans" panose="020C0503030203020204" pitchFamily="34" charset="0"/>
              </a:rPr>
              <a:t>Core layer</a:t>
            </a:r>
            <a:r>
              <a:rPr lang="en-US" sz="1200" dirty="0" smtClean="0">
                <a:solidFill>
                  <a:prstClr val="black"/>
                </a:solidFill>
                <a:latin typeface="Huawei Sans" panose="020C0503030203020204" pitchFamily="34" charset="0"/>
              </a:rPr>
              <a:t>: serves as the core of data switching on the campus network. It connects various parts of the campus network, such as the data center, O&amp;M zone, and egress zone.</a:t>
            </a:r>
            <a:endParaRPr lang="en-US" altLang="zh-CN" sz="1200" dirty="0" smtClean="0">
              <a:solidFill>
                <a:prstClr val="black"/>
              </a:solidFill>
              <a:latin typeface="Huawei Sans" panose="020C0503030203020204" pitchFamily="34" charset="0"/>
              <a:ea typeface="微软雅黑"/>
            </a:endParaRPr>
          </a:p>
          <a:p>
            <a:pPr marL="285750" lvl="0" indent="-285750" fontAlgn="ctr">
              <a:lnSpc>
                <a:spcPct val="140000"/>
              </a:lnSpc>
              <a:spcBef>
                <a:spcPts val="600"/>
              </a:spcBef>
              <a:buSzPct val="50000"/>
              <a:buFont typeface="Wingdings" panose="05000000000000000000" pitchFamily="2" charset="2"/>
              <a:buChar char="l"/>
            </a:pPr>
            <a:r>
              <a:rPr lang="en-US" sz="1200" b="1" dirty="0" smtClean="0">
                <a:solidFill>
                  <a:prstClr val="black"/>
                </a:solidFill>
                <a:latin typeface="Huawei Sans" panose="020C0503030203020204" pitchFamily="34" charset="0"/>
              </a:rPr>
              <a:t>Aggregation layer</a:t>
            </a:r>
            <a:r>
              <a:rPr lang="en-US" sz="1200" dirty="0" smtClean="0">
                <a:solidFill>
                  <a:prstClr val="black"/>
                </a:solidFill>
                <a:latin typeface="Huawei Sans" panose="020C0503030203020204" pitchFamily="34" charset="0"/>
              </a:rPr>
              <a:t>: forwards not only horizontal traffic between users, but also vertical traffic to the core layer. It can also function as the switching core for a department or zone and further extend the quantity of access terminals. </a:t>
            </a:r>
          </a:p>
          <a:p>
            <a:pPr marL="285750" lvl="0" indent="-285750" fontAlgn="ctr">
              <a:lnSpc>
                <a:spcPct val="140000"/>
              </a:lnSpc>
              <a:spcBef>
                <a:spcPts val="600"/>
              </a:spcBef>
              <a:buSzPct val="50000"/>
              <a:buFont typeface="Wingdings" panose="05000000000000000000" pitchFamily="2" charset="2"/>
              <a:buChar char="l"/>
            </a:pPr>
            <a:r>
              <a:rPr lang="en-US" sz="1200" b="1" dirty="0" smtClean="0">
                <a:solidFill>
                  <a:prstClr val="black"/>
                </a:solidFill>
                <a:latin typeface="Huawei Sans" panose="020C0503030203020204" pitchFamily="34" charset="0"/>
              </a:rPr>
              <a:t>Access layer</a:t>
            </a:r>
            <a:r>
              <a:rPr lang="en-US" sz="1200" dirty="0" smtClean="0">
                <a:solidFill>
                  <a:prstClr val="black"/>
                </a:solidFill>
                <a:latin typeface="Huawei Sans" panose="020C0503030203020204" pitchFamily="34" charset="0"/>
              </a:rPr>
              <a:t>: provides various access modes for users and is the first layer of the network to which a terminal accesses.</a:t>
            </a:r>
            <a:endParaRPr lang="en-US" altLang="zh-CN" sz="1200" dirty="0" smtClean="0">
              <a:solidFill>
                <a:prstClr val="black"/>
              </a:solidFill>
              <a:latin typeface="Huawei Sans" panose="020C0503030203020204" pitchFamily="34" charset="0"/>
            </a:endParaRPr>
          </a:p>
          <a:p>
            <a:pPr marL="285750" lvl="0" indent="-285750" fontAlgn="ctr">
              <a:lnSpc>
                <a:spcPct val="140000"/>
              </a:lnSpc>
              <a:spcBef>
                <a:spcPts val="600"/>
              </a:spcBef>
              <a:buSzPct val="50000"/>
              <a:buFont typeface="Wingdings" panose="05000000000000000000" pitchFamily="2" charset="2"/>
              <a:buChar char="l"/>
            </a:pPr>
            <a:r>
              <a:rPr lang="en-US" sz="1200" b="1" dirty="0" smtClean="0">
                <a:solidFill>
                  <a:prstClr val="black"/>
                </a:solidFill>
                <a:latin typeface="Huawei Sans" panose="020C0503030203020204" pitchFamily="34" charset="0"/>
              </a:rPr>
              <a:t>Terminal layer</a:t>
            </a:r>
            <a:r>
              <a:rPr lang="en-US" sz="1200" dirty="0" smtClean="0">
                <a:solidFill>
                  <a:prstClr val="black"/>
                </a:solidFill>
                <a:latin typeface="Huawei Sans" panose="020C0503030203020204" pitchFamily="34" charset="0"/>
              </a:rPr>
              <a:t>: has terminals deployed to connect to the campus network. Terminals include computers, printers, IP phones, mobile phones, and cameras.</a:t>
            </a:r>
          </a:p>
          <a:p>
            <a:pPr marL="285750" lvl="0" indent="-285750" fontAlgn="ctr">
              <a:lnSpc>
                <a:spcPct val="140000"/>
              </a:lnSpc>
              <a:spcBef>
                <a:spcPts val="600"/>
              </a:spcBef>
              <a:buSzPct val="50000"/>
              <a:buFont typeface="Wingdings" panose="05000000000000000000" pitchFamily="2" charset="2"/>
              <a:buChar char="l"/>
            </a:pPr>
            <a:r>
              <a:rPr lang="en-US" sz="1200" b="1" dirty="0" smtClean="0">
                <a:solidFill>
                  <a:prstClr val="black"/>
                </a:solidFill>
                <a:latin typeface="Huawei Sans" panose="020C0503030203020204" pitchFamily="34" charset="0"/>
              </a:rPr>
              <a:t>Data center</a:t>
            </a:r>
            <a:r>
              <a:rPr lang="en-US" sz="1200" dirty="0" smtClean="0">
                <a:solidFill>
                  <a:prstClr val="black"/>
                </a:solidFill>
                <a:latin typeface="Huawei Sans" panose="020C0503030203020204" pitchFamily="34" charset="0"/>
              </a:rPr>
              <a:t>: has servers and application systems deployed to provide data and application services for internal and external users of the enterprise.</a:t>
            </a:r>
          </a:p>
          <a:p>
            <a:pPr marL="285750" lvl="0" indent="-285750" fontAlgn="ctr">
              <a:lnSpc>
                <a:spcPct val="140000"/>
              </a:lnSpc>
              <a:spcBef>
                <a:spcPts val="600"/>
              </a:spcBef>
              <a:buSzPct val="50000"/>
              <a:buFont typeface="Wingdings" panose="05000000000000000000" pitchFamily="2" charset="2"/>
              <a:buChar char="l"/>
            </a:pPr>
            <a:r>
              <a:rPr lang="en-US" sz="1200" b="1" dirty="0" smtClean="0">
                <a:solidFill>
                  <a:prstClr val="black"/>
                </a:solidFill>
                <a:latin typeface="Huawei Sans" panose="020C0503030203020204" pitchFamily="34" charset="0"/>
              </a:rPr>
              <a:t>O&amp;M zone</a:t>
            </a:r>
            <a:r>
              <a:rPr lang="en-US" sz="1200" dirty="0" smtClean="0">
                <a:solidFill>
                  <a:prstClr val="black"/>
                </a:solidFill>
                <a:latin typeface="Huawei Sans" panose="020C0503030203020204" pitchFamily="34" charset="0"/>
              </a:rPr>
              <a:t>: manages network servers such as the NMS and authentication server.</a:t>
            </a:r>
            <a:endParaRPr lang="en-US" sz="1200" dirty="0">
              <a:solidFill>
                <a:prstClr val="black"/>
              </a:solidFill>
              <a:latin typeface="Huawei Sans" panose="020C0503030203020204" pitchFamily="34" charset="0"/>
            </a:endParaRPr>
          </a:p>
        </p:txBody>
      </p:sp>
      <p:cxnSp>
        <p:nvCxnSpPr>
          <p:cNvPr id="108" name="Straight Connector 79"/>
          <p:cNvCxnSpPr/>
          <p:nvPr/>
        </p:nvCxnSpPr>
        <p:spPr bwMode="gray">
          <a:xfrm flipH="1">
            <a:off x="3848740" y="2712223"/>
            <a:ext cx="309238" cy="330261"/>
          </a:xfrm>
          <a:prstGeom prst="line">
            <a:avLst/>
          </a:prstGeom>
          <a:noFill/>
          <a:ln w="19050" cap="flat" cmpd="sng" algn="ctr">
            <a:solidFill>
              <a:sysClr val="windowText" lastClr="000000"/>
            </a:solidFill>
            <a:prstDash val="solid"/>
            <a:miter lim="800000"/>
          </a:ln>
          <a:effectLst/>
        </p:spPr>
      </p:cxnSp>
      <p:cxnSp>
        <p:nvCxnSpPr>
          <p:cNvPr id="213" name="Straight Connector 79"/>
          <p:cNvCxnSpPr/>
          <p:nvPr/>
        </p:nvCxnSpPr>
        <p:spPr bwMode="gray">
          <a:xfrm flipH="1">
            <a:off x="4152090" y="2714446"/>
            <a:ext cx="1185521" cy="0"/>
          </a:xfrm>
          <a:prstGeom prst="line">
            <a:avLst/>
          </a:prstGeom>
          <a:noFill/>
          <a:ln w="19050" cap="flat" cmpd="sng" algn="ctr">
            <a:solidFill>
              <a:sysClr val="windowText" lastClr="000000"/>
            </a:solidFill>
            <a:prstDash val="solid"/>
            <a:miter lim="800000"/>
          </a:ln>
          <a:effectLst/>
        </p:spPr>
      </p:cxnSp>
      <p:cxnSp>
        <p:nvCxnSpPr>
          <p:cNvPr id="214" name="Straight Connector 79"/>
          <p:cNvCxnSpPr/>
          <p:nvPr/>
        </p:nvCxnSpPr>
        <p:spPr bwMode="gray">
          <a:xfrm flipH="1">
            <a:off x="3023155" y="2649750"/>
            <a:ext cx="309238" cy="330261"/>
          </a:xfrm>
          <a:prstGeom prst="line">
            <a:avLst/>
          </a:prstGeom>
          <a:noFill/>
          <a:ln w="19050" cap="flat" cmpd="sng" algn="ctr">
            <a:solidFill>
              <a:sysClr val="windowText" lastClr="000000"/>
            </a:solidFill>
            <a:prstDash val="solid"/>
            <a:miter lim="800000"/>
          </a:ln>
          <a:effectLst/>
        </p:spPr>
      </p:cxnSp>
      <p:cxnSp>
        <p:nvCxnSpPr>
          <p:cNvPr id="215" name="Straight Connector 79"/>
          <p:cNvCxnSpPr/>
          <p:nvPr/>
        </p:nvCxnSpPr>
        <p:spPr bwMode="gray">
          <a:xfrm flipH="1" flipV="1">
            <a:off x="3411367" y="2594527"/>
            <a:ext cx="343673" cy="363166"/>
          </a:xfrm>
          <a:prstGeom prst="line">
            <a:avLst/>
          </a:prstGeom>
          <a:noFill/>
          <a:ln w="19050" cap="flat" cmpd="sng" algn="ctr">
            <a:solidFill>
              <a:sysClr val="windowText" lastClr="000000"/>
            </a:solidFill>
            <a:prstDash val="solid"/>
            <a:miter lim="800000"/>
          </a:ln>
          <a:effectLst/>
        </p:spPr>
      </p:cxnSp>
      <p:cxnSp>
        <p:nvCxnSpPr>
          <p:cNvPr id="216" name="Straight Connector 79"/>
          <p:cNvCxnSpPr/>
          <p:nvPr/>
        </p:nvCxnSpPr>
        <p:spPr bwMode="gray">
          <a:xfrm flipH="1" flipV="1">
            <a:off x="2655928" y="2651973"/>
            <a:ext cx="343673" cy="363166"/>
          </a:xfrm>
          <a:prstGeom prst="line">
            <a:avLst/>
          </a:prstGeom>
          <a:noFill/>
          <a:ln w="19050" cap="flat" cmpd="sng" algn="ctr">
            <a:solidFill>
              <a:sysClr val="windowText" lastClr="000000"/>
            </a:solidFill>
            <a:prstDash val="solid"/>
            <a:miter lim="800000"/>
          </a:ln>
          <a:effectLst/>
        </p:spPr>
      </p:cxnSp>
      <p:cxnSp>
        <p:nvCxnSpPr>
          <p:cNvPr id="217" name="Straight Connector 79"/>
          <p:cNvCxnSpPr/>
          <p:nvPr/>
        </p:nvCxnSpPr>
        <p:spPr bwMode="gray">
          <a:xfrm flipH="1">
            <a:off x="3937527" y="3015139"/>
            <a:ext cx="887838" cy="1"/>
          </a:xfrm>
          <a:prstGeom prst="line">
            <a:avLst/>
          </a:prstGeom>
          <a:noFill/>
          <a:ln w="19050" cap="flat" cmpd="sng" algn="ctr">
            <a:solidFill>
              <a:sysClr val="windowText" lastClr="000000"/>
            </a:solidFill>
            <a:prstDash val="solid"/>
            <a:miter lim="800000"/>
          </a:ln>
          <a:effectLst/>
        </p:spPr>
      </p:cxnSp>
      <p:cxnSp>
        <p:nvCxnSpPr>
          <p:cNvPr id="218" name="Straight Connector 76"/>
          <p:cNvCxnSpPr/>
          <p:nvPr/>
        </p:nvCxnSpPr>
        <p:spPr bwMode="gray">
          <a:xfrm>
            <a:off x="606550" y="2417300"/>
            <a:ext cx="4611636" cy="0"/>
          </a:xfrm>
          <a:prstGeom prst="line">
            <a:avLst/>
          </a:prstGeom>
          <a:noFill/>
          <a:ln w="19050" cap="flat" cmpd="sng" algn="ctr">
            <a:solidFill>
              <a:sysClr val="window" lastClr="FFFFFF">
                <a:lumMod val="85000"/>
              </a:sysClr>
            </a:solidFill>
            <a:prstDash val="sysDot"/>
            <a:miter lim="800000"/>
          </a:ln>
          <a:effectLst/>
        </p:spPr>
      </p:cxnSp>
      <p:cxnSp>
        <p:nvCxnSpPr>
          <p:cNvPr id="219" name="Straight Connector 77"/>
          <p:cNvCxnSpPr/>
          <p:nvPr/>
        </p:nvCxnSpPr>
        <p:spPr bwMode="gray">
          <a:xfrm>
            <a:off x="606550" y="1488319"/>
            <a:ext cx="4611636" cy="0"/>
          </a:xfrm>
          <a:prstGeom prst="line">
            <a:avLst/>
          </a:prstGeom>
          <a:noFill/>
          <a:ln w="19050" cap="flat" cmpd="sng" algn="ctr">
            <a:solidFill>
              <a:sysClr val="window" lastClr="FFFFFF">
                <a:lumMod val="85000"/>
              </a:sysClr>
            </a:solidFill>
            <a:prstDash val="sysDot"/>
            <a:miter lim="800000"/>
          </a:ln>
          <a:effectLst/>
        </p:spPr>
      </p:cxnSp>
      <p:cxnSp>
        <p:nvCxnSpPr>
          <p:cNvPr id="220" name="Straight Connector 78"/>
          <p:cNvCxnSpPr/>
          <p:nvPr/>
        </p:nvCxnSpPr>
        <p:spPr bwMode="gray">
          <a:xfrm>
            <a:off x="606550" y="3580136"/>
            <a:ext cx="4611636" cy="0"/>
          </a:xfrm>
          <a:prstGeom prst="line">
            <a:avLst/>
          </a:prstGeom>
          <a:noFill/>
          <a:ln w="19050" cap="flat" cmpd="sng" algn="ctr">
            <a:solidFill>
              <a:sysClr val="window" lastClr="FFFFFF">
                <a:lumMod val="85000"/>
              </a:sysClr>
            </a:solidFill>
            <a:prstDash val="sysDot"/>
            <a:miter lim="800000"/>
          </a:ln>
          <a:effectLst/>
        </p:spPr>
      </p:cxnSp>
      <p:cxnSp>
        <p:nvCxnSpPr>
          <p:cNvPr id="221" name="Straight Connector 80"/>
          <p:cNvCxnSpPr/>
          <p:nvPr/>
        </p:nvCxnSpPr>
        <p:spPr bwMode="gray">
          <a:xfrm>
            <a:off x="606550" y="4269153"/>
            <a:ext cx="4611636" cy="0"/>
          </a:xfrm>
          <a:prstGeom prst="line">
            <a:avLst/>
          </a:prstGeom>
          <a:noFill/>
          <a:ln w="19050" cap="flat" cmpd="sng" algn="ctr">
            <a:solidFill>
              <a:sysClr val="window" lastClr="FFFFFF">
                <a:lumMod val="85000"/>
              </a:sysClr>
            </a:solidFill>
            <a:prstDash val="sysDot"/>
            <a:miter lim="800000"/>
          </a:ln>
          <a:effectLst/>
        </p:spPr>
      </p:cxnSp>
      <p:cxnSp>
        <p:nvCxnSpPr>
          <p:cNvPr id="222" name="Straight Connector 81"/>
          <p:cNvCxnSpPr/>
          <p:nvPr/>
        </p:nvCxnSpPr>
        <p:spPr bwMode="gray">
          <a:xfrm>
            <a:off x="606550" y="5469108"/>
            <a:ext cx="4611636" cy="0"/>
          </a:xfrm>
          <a:prstGeom prst="line">
            <a:avLst/>
          </a:prstGeom>
          <a:noFill/>
          <a:ln w="19050" cap="flat" cmpd="sng" algn="ctr">
            <a:solidFill>
              <a:sysClr val="window" lastClr="FFFFFF">
                <a:lumMod val="85000"/>
              </a:sysClr>
            </a:solidFill>
            <a:prstDash val="sysDot"/>
            <a:miter lim="800000"/>
          </a:ln>
          <a:effectLst/>
        </p:spPr>
      </p:cxnSp>
      <p:cxnSp>
        <p:nvCxnSpPr>
          <p:cNvPr id="223" name="Straight Connector 82"/>
          <p:cNvCxnSpPr/>
          <p:nvPr/>
        </p:nvCxnSpPr>
        <p:spPr bwMode="gray">
          <a:xfrm>
            <a:off x="606550" y="5969671"/>
            <a:ext cx="4611636" cy="0"/>
          </a:xfrm>
          <a:prstGeom prst="line">
            <a:avLst/>
          </a:prstGeom>
          <a:noFill/>
          <a:ln w="19050" cap="flat" cmpd="sng" algn="ctr">
            <a:solidFill>
              <a:sysClr val="window" lastClr="FFFFFF">
                <a:lumMod val="85000"/>
              </a:sysClr>
            </a:solidFill>
            <a:prstDash val="sysDot"/>
            <a:miter lim="800000"/>
          </a:ln>
          <a:effectLst/>
        </p:spPr>
      </p:cxnSp>
      <p:pic>
        <p:nvPicPr>
          <p:cNvPr id="224" name="图片 105" descr="AP.png"/>
          <p:cNvPicPr>
            <a:picLocks noChangeAspect="1"/>
          </p:cNvPicPr>
          <p:nvPr/>
        </p:nvPicPr>
        <p:blipFill>
          <a:blip r:embed="rId3" cstate="print"/>
          <a:stretch>
            <a:fillRect/>
          </a:stretch>
        </p:blipFill>
        <p:spPr bwMode="gray">
          <a:xfrm>
            <a:off x="4662105" y="5169225"/>
            <a:ext cx="335297" cy="274335"/>
          </a:xfrm>
          <a:prstGeom prst="rect">
            <a:avLst/>
          </a:prstGeom>
        </p:spPr>
      </p:pic>
      <p:cxnSp>
        <p:nvCxnSpPr>
          <p:cNvPr id="225" name="Straight Connector 74"/>
          <p:cNvCxnSpPr>
            <a:stCxn id="224" idx="0"/>
            <a:endCxn id="255" idx="2"/>
          </p:cNvCxnSpPr>
          <p:nvPr/>
        </p:nvCxnSpPr>
        <p:spPr bwMode="gray">
          <a:xfrm flipV="1">
            <a:off x="4829754" y="4937128"/>
            <a:ext cx="927" cy="232097"/>
          </a:xfrm>
          <a:prstGeom prst="line">
            <a:avLst/>
          </a:prstGeom>
          <a:noFill/>
          <a:ln w="19050" cap="flat" cmpd="sng" algn="ctr">
            <a:solidFill>
              <a:sysClr val="windowText" lastClr="000000"/>
            </a:solidFill>
            <a:prstDash val="solid"/>
            <a:miter lim="800000"/>
          </a:ln>
          <a:effectLst/>
        </p:spPr>
      </p:cxnSp>
      <p:pic>
        <p:nvPicPr>
          <p:cNvPr id="226" name="图片 105" descr="AP.png"/>
          <p:cNvPicPr>
            <a:picLocks noChangeAspect="1"/>
          </p:cNvPicPr>
          <p:nvPr/>
        </p:nvPicPr>
        <p:blipFill>
          <a:blip r:embed="rId3" cstate="print"/>
          <a:stretch>
            <a:fillRect/>
          </a:stretch>
        </p:blipFill>
        <p:spPr bwMode="gray">
          <a:xfrm>
            <a:off x="2647539" y="5169225"/>
            <a:ext cx="335297" cy="274335"/>
          </a:xfrm>
          <a:prstGeom prst="rect">
            <a:avLst/>
          </a:prstGeom>
        </p:spPr>
      </p:pic>
      <p:pic>
        <p:nvPicPr>
          <p:cNvPr id="227" name="图片 102" descr="AC-蓝.png"/>
          <p:cNvPicPr>
            <a:picLocks noChangeAspect="1"/>
          </p:cNvPicPr>
          <p:nvPr/>
        </p:nvPicPr>
        <p:blipFill>
          <a:blip r:embed="rId4" cstate="print"/>
          <a:stretch>
            <a:fillRect/>
          </a:stretch>
        </p:blipFill>
        <p:spPr bwMode="gray">
          <a:xfrm>
            <a:off x="1894938" y="2877238"/>
            <a:ext cx="337091" cy="275802"/>
          </a:xfrm>
          <a:prstGeom prst="rect">
            <a:avLst/>
          </a:prstGeom>
        </p:spPr>
      </p:pic>
      <p:pic>
        <p:nvPicPr>
          <p:cNvPr id="228" name="图片 86" descr="核心交换机.png"/>
          <p:cNvPicPr>
            <a:picLocks noChangeAspect="1"/>
          </p:cNvPicPr>
          <p:nvPr/>
        </p:nvPicPr>
        <p:blipFill>
          <a:blip r:embed="rId5" cstate="print"/>
          <a:stretch>
            <a:fillRect/>
          </a:stretch>
        </p:blipFill>
        <p:spPr bwMode="gray">
          <a:xfrm>
            <a:off x="2834057" y="2877972"/>
            <a:ext cx="335297" cy="274335"/>
          </a:xfrm>
          <a:prstGeom prst="rect">
            <a:avLst/>
          </a:prstGeom>
        </p:spPr>
      </p:pic>
      <p:pic>
        <p:nvPicPr>
          <p:cNvPr id="229" name="图片 86" descr="核心交换机.png"/>
          <p:cNvPicPr>
            <a:picLocks noChangeAspect="1"/>
          </p:cNvPicPr>
          <p:nvPr/>
        </p:nvPicPr>
        <p:blipFill>
          <a:blip r:embed="rId5" cstate="print"/>
          <a:stretch>
            <a:fillRect/>
          </a:stretch>
        </p:blipFill>
        <p:spPr bwMode="gray">
          <a:xfrm>
            <a:off x="3655779" y="2877972"/>
            <a:ext cx="335297" cy="274335"/>
          </a:xfrm>
          <a:prstGeom prst="rect">
            <a:avLst/>
          </a:prstGeom>
        </p:spPr>
      </p:pic>
      <p:cxnSp>
        <p:nvCxnSpPr>
          <p:cNvPr id="230" name="Straight Connector 13"/>
          <p:cNvCxnSpPr>
            <a:stCxn id="228" idx="3"/>
            <a:endCxn id="229" idx="1"/>
          </p:cNvCxnSpPr>
          <p:nvPr/>
        </p:nvCxnSpPr>
        <p:spPr bwMode="gray">
          <a:xfrm>
            <a:off x="3169354" y="3015140"/>
            <a:ext cx="486425" cy="0"/>
          </a:xfrm>
          <a:prstGeom prst="line">
            <a:avLst/>
          </a:prstGeom>
          <a:noFill/>
          <a:ln w="19050" cap="flat" cmpd="sng" algn="ctr">
            <a:solidFill>
              <a:srgbClr val="56C4D2"/>
            </a:solidFill>
            <a:prstDash val="solid"/>
            <a:miter lim="800000"/>
          </a:ln>
          <a:effectLst/>
        </p:spPr>
      </p:cxnSp>
      <p:pic>
        <p:nvPicPr>
          <p:cNvPr id="231" name="图片 87" descr="汇聚交换机.png"/>
          <p:cNvPicPr>
            <a:picLocks noChangeAspect="1"/>
          </p:cNvPicPr>
          <p:nvPr/>
        </p:nvPicPr>
        <p:blipFill>
          <a:blip r:embed="rId6" cstate="print"/>
          <a:stretch>
            <a:fillRect/>
          </a:stretch>
        </p:blipFill>
        <p:spPr bwMode="gray">
          <a:xfrm>
            <a:off x="1828777" y="3780733"/>
            <a:ext cx="335297" cy="274335"/>
          </a:xfrm>
          <a:prstGeom prst="rect">
            <a:avLst/>
          </a:prstGeom>
        </p:spPr>
      </p:pic>
      <p:pic>
        <p:nvPicPr>
          <p:cNvPr id="232" name="图片 87" descr="汇聚交换机.png"/>
          <p:cNvPicPr>
            <a:picLocks noChangeAspect="1"/>
          </p:cNvPicPr>
          <p:nvPr/>
        </p:nvPicPr>
        <p:blipFill>
          <a:blip r:embed="rId6" cstate="print"/>
          <a:stretch>
            <a:fillRect/>
          </a:stretch>
        </p:blipFill>
        <p:spPr bwMode="gray">
          <a:xfrm>
            <a:off x="2648526" y="3780733"/>
            <a:ext cx="335297" cy="274335"/>
          </a:xfrm>
          <a:prstGeom prst="rect">
            <a:avLst/>
          </a:prstGeom>
        </p:spPr>
      </p:pic>
      <p:cxnSp>
        <p:nvCxnSpPr>
          <p:cNvPr id="233" name="Straight Connector 16"/>
          <p:cNvCxnSpPr>
            <a:stCxn id="231" idx="3"/>
            <a:endCxn id="232" idx="1"/>
          </p:cNvCxnSpPr>
          <p:nvPr/>
        </p:nvCxnSpPr>
        <p:spPr bwMode="gray">
          <a:xfrm>
            <a:off x="2164074" y="3917901"/>
            <a:ext cx="484452" cy="0"/>
          </a:xfrm>
          <a:prstGeom prst="line">
            <a:avLst/>
          </a:prstGeom>
          <a:noFill/>
          <a:ln w="19050" cap="flat" cmpd="sng" algn="ctr">
            <a:solidFill>
              <a:srgbClr val="56C4D2"/>
            </a:solidFill>
            <a:prstDash val="solid"/>
            <a:miter lim="800000"/>
          </a:ln>
          <a:effectLst/>
        </p:spPr>
      </p:cxnSp>
      <p:cxnSp>
        <p:nvCxnSpPr>
          <p:cNvPr id="234" name="Straight Connector 19"/>
          <p:cNvCxnSpPr/>
          <p:nvPr/>
        </p:nvCxnSpPr>
        <p:spPr bwMode="gray">
          <a:xfrm>
            <a:off x="3741463" y="6088346"/>
            <a:ext cx="268482" cy="0"/>
          </a:xfrm>
          <a:prstGeom prst="line">
            <a:avLst/>
          </a:prstGeom>
          <a:noFill/>
          <a:ln w="19050" cap="flat" cmpd="sng" algn="ctr">
            <a:solidFill>
              <a:srgbClr val="56C4D2"/>
            </a:solidFill>
            <a:prstDash val="solid"/>
            <a:miter lim="800000"/>
          </a:ln>
          <a:effectLst/>
        </p:spPr>
      </p:cxnSp>
      <p:sp>
        <p:nvSpPr>
          <p:cNvPr id="235" name="TextBox 20"/>
          <p:cNvSpPr txBox="1"/>
          <p:nvPr/>
        </p:nvSpPr>
        <p:spPr bwMode="gray">
          <a:xfrm>
            <a:off x="4009945" y="5961388"/>
            <a:ext cx="1252612" cy="253916"/>
          </a:xfrm>
          <a:prstGeom prst="rect">
            <a:avLst/>
          </a:prstGeom>
          <a:noFill/>
        </p:spPr>
        <p:txBody>
          <a:bodyPr wrap="square" rtlCol="0">
            <a:noAutofit/>
          </a:bodyPr>
          <a:lstStyle/>
          <a:p>
            <a:pPr fontAlgn="ctr">
              <a:spcBef>
                <a:spcPts val="0"/>
              </a:spcBef>
              <a:spcAft>
                <a:spcPts val="0"/>
              </a:spcAft>
            </a:pPr>
            <a:r>
              <a:rPr lang="en-US" sz="1200" dirty="0" err="1" smtClean="0">
                <a:solidFill>
                  <a:prstClr val="black"/>
                </a:solidFill>
                <a:latin typeface="Huawei Sans" panose="020C0503030203020204" pitchFamily="34" charset="0"/>
              </a:rPr>
              <a:t>iStack</a:t>
            </a:r>
            <a:r>
              <a:rPr lang="en-US" sz="1200" dirty="0" smtClean="0">
                <a:solidFill>
                  <a:prstClr val="black"/>
                </a:solidFill>
                <a:latin typeface="Huawei Sans" panose="020C0503030203020204" pitchFamily="34" charset="0"/>
              </a:rPr>
              <a:t>/CSS link</a:t>
            </a:r>
            <a:endParaRPr lang="en-US" altLang="zh-CN" sz="1200" dirty="0">
              <a:solidFill>
                <a:prstClr val="black"/>
              </a:solidFill>
              <a:latin typeface="Huawei Sans" panose="020C0503030203020204" pitchFamily="34" charset="0"/>
            </a:endParaRPr>
          </a:p>
        </p:txBody>
      </p:sp>
      <p:pic>
        <p:nvPicPr>
          <p:cNvPr id="236" name="图片 87" descr="汇聚交换机.png"/>
          <p:cNvPicPr>
            <a:picLocks noChangeAspect="1"/>
          </p:cNvPicPr>
          <p:nvPr/>
        </p:nvPicPr>
        <p:blipFill>
          <a:blip r:embed="rId6" cstate="print"/>
          <a:stretch>
            <a:fillRect/>
          </a:stretch>
        </p:blipFill>
        <p:spPr bwMode="gray">
          <a:xfrm>
            <a:off x="3842296" y="3780733"/>
            <a:ext cx="335297" cy="274335"/>
          </a:xfrm>
          <a:prstGeom prst="rect">
            <a:avLst/>
          </a:prstGeom>
        </p:spPr>
      </p:pic>
      <p:pic>
        <p:nvPicPr>
          <p:cNvPr id="237" name="图片 87" descr="汇聚交换机.png"/>
          <p:cNvPicPr>
            <a:picLocks noChangeAspect="1"/>
          </p:cNvPicPr>
          <p:nvPr/>
        </p:nvPicPr>
        <p:blipFill>
          <a:blip r:embed="rId6" cstate="print"/>
          <a:stretch>
            <a:fillRect/>
          </a:stretch>
        </p:blipFill>
        <p:spPr bwMode="gray">
          <a:xfrm>
            <a:off x="4663032" y="3780733"/>
            <a:ext cx="335297" cy="274335"/>
          </a:xfrm>
          <a:prstGeom prst="rect">
            <a:avLst/>
          </a:prstGeom>
        </p:spPr>
      </p:pic>
      <p:cxnSp>
        <p:nvCxnSpPr>
          <p:cNvPr id="238" name="Straight Connector 29"/>
          <p:cNvCxnSpPr>
            <a:stCxn id="236" idx="3"/>
            <a:endCxn id="237" idx="1"/>
          </p:cNvCxnSpPr>
          <p:nvPr/>
        </p:nvCxnSpPr>
        <p:spPr bwMode="gray">
          <a:xfrm>
            <a:off x="4177593" y="3917901"/>
            <a:ext cx="485439" cy="0"/>
          </a:xfrm>
          <a:prstGeom prst="line">
            <a:avLst/>
          </a:prstGeom>
          <a:noFill/>
          <a:ln w="19050" cap="flat" cmpd="sng" algn="ctr">
            <a:solidFill>
              <a:srgbClr val="56C4D2"/>
            </a:solidFill>
            <a:prstDash val="solid"/>
            <a:miter lim="800000"/>
          </a:ln>
          <a:effectLst/>
        </p:spPr>
      </p:cxnSp>
      <p:cxnSp>
        <p:nvCxnSpPr>
          <p:cNvPr id="239" name="Straight Connector 30"/>
          <p:cNvCxnSpPr>
            <a:stCxn id="231" idx="0"/>
            <a:endCxn id="228" idx="2"/>
          </p:cNvCxnSpPr>
          <p:nvPr/>
        </p:nvCxnSpPr>
        <p:spPr bwMode="gray">
          <a:xfrm flipV="1">
            <a:off x="1996426" y="3152307"/>
            <a:ext cx="1005280" cy="628426"/>
          </a:xfrm>
          <a:prstGeom prst="line">
            <a:avLst/>
          </a:prstGeom>
          <a:noFill/>
          <a:ln w="19050" cap="flat" cmpd="sng" algn="ctr">
            <a:solidFill>
              <a:sysClr val="windowText" lastClr="000000"/>
            </a:solidFill>
            <a:prstDash val="solid"/>
            <a:miter lim="800000"/>
          </a:ln>
          <a:effectLst/>
        </p:spPr>
      </p:cxnSp>
      <p:cxnSp>
        <p:nvCxnSpPr>
          <p:cNvPr id="240" name="Straight Connector 33"/>
          <p:cNvCxnSpPr>
            <a:stCxn id="232" idx="0"/>
            <a:endCxn id="229" idx="2"/>
          </p:cNvCxnSpPr>
          <p:nvPr/>
        </p:nvCxnSpPr>
        <p:spPr bwMode="gray">
          <a:xfrm flipV="1">
            <a:off x="2816175" y="3152307"/>
            <a:ext cx="1007253" cy="628426"/>
          </a:xfrm>
          <a:prstGeom prst="line">
            <a:avLst/>
          </a:prstGeom>
          <a:noFill/>
          <a:ln w="19050" cap="flat" cmpd="sng" algn="ctr">
            <a:solidFill>
              <a:sysClr val="windowText" lastClr="000000"/>
            </a:solidFill>
            <a:prstDash val="solid"/>
            <a:miter lim="800000"/>
          </a:ln>
          <a:effectLst/>
        </p:spPr>
      </p:cxnSp>
      <p:cxnSp>
        <p:nvCxnSpPr>
          <p:cNvPr id="241" name="Straight Connector 36"/>
          <p:cNvCxnSpPr>
            <a:stCxn id="236" idx="0"/>
            <a:endCxn id="228" idx="2"/>
          </p:cNvCxnSpPr>
          <p:nvPr/>
        </p:nvCxnSpPr>
        <p:spPr bwMode="gray">
          <a:xfrm flipH="1" flipV="1">
            <a:off x="3001706" y="3152307"/>
            <a:ext cx="1008239" cy="628426"/>
          </a:xfrm>
          <a:prstGeom prst="line">
            <a:avLst/>
          </a:prstGeom>
          <a:noFill/>
          <a:ln w="19050" cap="flat" cmpd="sng" algn="ctr">
            <a:solidFill>
              <a:sysClr val="windowText" lastClr="000000"/>
            </a:solidFill>
            <a:prstDash val="solid"/>
            <a:miter lim="800000"/>
          </a:ln>
          <a:effectLst/>
        </p:spPr>
      </p:cxnSp>
      <p:cxnSp>
        <p:nvCxnSpPr>
          <p:cNvPr id="242" name="Straight Connector 39"/>
          <p:cNvCxnSpPr>
            <a:stCxn id="237" idx="0"/>
            <a:endCxn id="229" idx="2"/>
          </p:cNvCxnSpPr>
          <p:nvPr/>
        </p:nvCxnSpPr>
        <p:spPr bwMode="gray">
          <a:xfrm flipH="1" flipV="1">
            <a:off x="3823428" y="3152307"/>
            <a:ext cx="1007253" cy="628426"/>
          </a:xfrm>
          <a:prstGeom prst="line">
            <a:avLst/>
          </a:prstGeom>
          <a:noFill/>
          <a:ln w="19050" cap="flat" cmpd="sng" algn="ctr">
            <a:solidFill>
              <a:sysClr val="windowText" lastClr="000000"/>
            </a:solidFill>
            <a:prstDash val="solid"/>
            <a:miter lim="800000"/>
          </a:ln>
          <a:effectLst/>
        </p:spPr>
      </p:cxnSp>
      <p:sp>
        <p:nvSpPr>
          <p:cNvPr id="243" name="Oval 42"/>
          <p:cNvSpPr/>
          <p:nvPr/>
        </p:nvSpPr>
        <p:spPr bwMode="gray">
          <a:xfrm rot="3077028">
            <a:off x="2609734" y="3431046"/>
            <a:ext cx="580554" cy="91395"/>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pic>
        <p:nvPicPr>
          <p:cNvPr id="244" name="图片 106" descr="堆叠交换机蓝.png"/>
          <p:cNvPicPr>
            <a:picLocks noChangeAspect="1"/>
          </p:cNvPicPr>
          <p:nvPr/>
        </p:nvPicPr>
        <p:blipFill>
          <a:blip r:embed="rId7" cstate="print"/>
          <a:stretch>
            <a:fillRect/>
          </a:stretch>
        </p:blipFill>
        <p:spPr bwMode="gray">
          <a:xfrm>
            <a:off x="1827880" y="4661326"/>
            <a:ext cx="337091" cy="275802"/>
          </a:xfrm>
          <a:prstGeom prst="rect">
            <a:avLst/>
          </a:prstGeom>
        </p:spPr>
      </p:pic>
      <p:pic>
        <p:nvPicPr>
          <p:cNvPr id="245" name="图片 106" descr="堆叠交换机蓝.png"/>
          <p:cNvPicPr>
            <a:picLocks noChangeAspect="1"/>
          </p:cNvPicPr>
          <p:nvPr/>
        </p:nvPicPr>
        <p:blipFill>
          <a:blip r:embed="rId7" cstate="print"/>
          <a:stretch>
            <a:fillRect/>
          </a:stretch>
        </p:blipFill>
        <p:spPr bwMode="gray">
          <a:xfrm>
            <a:off x="2647629" y="4661326"/>
            <a:ext cx="337091" cy="275802"/>
          </a:xfrm>
          <a:prstGeom prst="rect">
            <a:avLst/>
          </a:prstGeom>
        </p:spPr>
      </p:pic>
      <p:cxnSp>
        <p:nvCxnSpPr>
          <p:cNvPr id="246" name="Straight Connector 34"/>
          <p:cNvCxnSpPr>
            <a:stCxn id="244" idx="0"/>
            <a:endCxn id="231" idx="2"/>
          </p:cNvCxnSpPr>
          <p:nvPr/>
        </p:nvCxnSpPr>
        <p:spPr bwMode="gray">
          <a:xfrm flipV="1">
            <a:off x="1996426" y="4055068"/>
            <a:ext cx="0" cy="606258"/>
          </a:xfrm>
          <a:prstGeom prst="line">
            <a:avLst/>
          </a:prstGeom>
          <a:noFill/>
          <a:ln w="19050" cap="flat" cmpd="sng" algn="ctr">
            <a:solidFill>
              <a:sysClr val="windowText" lastClr="000000"/>
            </a:solidFill>
            <a:prstDash val="solid"/>
            <a:miter lim="800000"/>
          </a:ln>
          <a:effectLst/>
        </p:spPr>
      </p:cxnSp>
      <p:cxnSp>
        <p:nvCxnSpPr>
          <p:cNvPr id="247" name="Straight Connector 35"/>
          <p:cNvCxnSpPr>
            <a:stCxn id="244" idx="0"/>
            <a:endCxn id="232" idx="2"/>
          </p:cNvCxnSpPr>
          <p:nvPr/>
        </p:nvCxnSpPr>
        <p:spPr bwMode="gray">
          <a:xfrm flipV="1">
            <a:off x="1996426" y="4055068"/>
            <a:ext cx="819749" cy="606258"/>
          </a:xfrm>
          <a:prstGeom prst="line">
            <a:avLst/>
          </a:prstGeom>
          <a:noFill/>
          <a:ln w="19050" cap="flat" cmpd="sng" algn="ctr">
            <a:solidFill>
              <a:sysClr val="windowText" lastClr="000000"/>
            </a:solidFill>
            <a:prstDash val="solid"/>
            <a:miter lim="800000"/>
          </a:ln>
          <a:effectLst/>
        </p:spPr>
      </p:cxnSp>
      <p:cxnSp>
        <p:nvCxnSpPr>
          <p:cNvPr id="248" name="Straight Connector 37"/>
          <p:cNvCxnSpPr>
            <a:stCxn id="245" idx="0"/>
            <a:endCxn id="231" idx="2"/>
          </p:cNvCxnSpPr>
          <p:nvPr/>
        </p:nvCxnSpPr>
        <p:spPr bwMode="gray">
          <a:xfrm flipH="1" flipV="1">
            <a:off x="1996426" y="4055068"/>
            <a:ext cx="819749" cy="606258"/>
          </a:xfrm>
          <a:prstGeom prst="line">
            <a:avLst/>
          </a:prstGeom>
          <a:noFill/>
          <a:ln w="19050" cap="flat" cmpd="sng" algn="ctr">
            <a:solidFill>
              <a:sysClr val="windowText" lastClr="000000"/>
            </a:solidFill>
            <a:prstDash val="solid"/>
            <a:miter lim="800000"/>
          </a:ln>
          <a:effectLst/>
        </p:spPr>
      </p:cxnSp>
      <p:cxnSp>
        <p:nvCxnSpPr>
          <p:cNvPr id="249" name="Straight Connector 38"/>
          <p:cNvCxnSpPr>
            <a:stCxn id="245" idx="0"/>
            <a:endCxn id="232" idx="2"/>
          </p:cNvCxnSpPr>
          <p:nvPr/>
        </p:nvCxnSpPr>
        <p:spPr bwMode="gray">
          <a:xfrm flipV="1">
            <a:off x="2816175" y="4055068"/>
            <a:ext cx="0" cy="606258"/>
          </a:xfrm>
          <a:prstGeom prst="line">
            <a:avLst/>
          </a:prstGeom>
          <a:noFill/>
          <a:ln w="19050" cap="flat" cmpd="sng" algn="ctr">
            <a:solidFill>
              <a:sysClr val="windowText" lastClr="000000"/>
            </a:solidFill>
            <a:prstDash val="solid"/>
            <a:miter lim="800000"/>
          </a:ln>
          <a:effectLst/>
        </p:spPr>
      </p:cxnSp>
      <p:grpSp>
        <p:nvGrpSpPr>
          <p:cNvPr id="250" name="Group 40"/>
          <p:cNvGrpSpPr/>
          <p:nvPr/>
        </p:nvGrpSpPr>
        <p:grpSpPr bwMode="gray">
          <a:xfrm>
            <a:off x="2275317" y="4767429"/>
            <a:ext cx="261965" cy="61979"/>
            <a:chOff x="559282" y="6488261"/>
            <a:chExt cx="261965" cy="61979"/>
          </a:xfrm>
          <a:solidFill>
            <a:sysClr val="window" lastClr="FFFFFF">
              <a:lumMod val="50000"/>
            </a:sysClr>
          </a:solidFill>
        </p:grpSpPr>
        <p:sp>
          <p:nvSpPr>
            <p:cNvPr id="251"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252"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253"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grpSp>
      <p:pic>
        <p:nvPicPr>
          <p:cNvPr id="254" name="图片 106" descr="堆叠交换机蓝.png"/>
          <p:cNvPicPr>
            <a:picLocks noChangeAspect="1"/>
          </p:cNvPicPr>
          <p:nvPr/>
        </p:nvPicPr>
        <p:blipFill>
          <a:blip r:embed="rId7" cstate="print"/>
          <a:stretch>
            <a:fillRect/>
          </a:stretch>
        </p:blipFill>
        <p:spPr bwMode="gray">
          <a:xfrm>
            <a:off x="3841399" y="4661326"/>
            <a:ext cx="337091" cy="275802"/>
          </a:xfrm>
          <a:prstGeom prst="rect">
            <a:avLst/>
          </a:prstGeom>
        </p:spPr>
      </p:pic>
      <p:pic>
        <p:nvPicPr>
          <p:cNvPr id="255" name="图片 106" descr="堆叠交换机蓝.png"/>
          <p:cNvPicPr>
            <a:picLocks noChangeAspect="1"/>
          </p:cNvPicPr>
          <p:nvPr/>
        </p:nvPicPr>
        <p:blipFill>
          <a:blip r:embed="rId7" cstate="print"/>
          <a:stretch>
            <a:fillRect/>
          </a:stretch>
        </p:blipFill>
        <p:spPr bwMode="gray">
          <a:xfrm>
            <a:off x="4662135" y="4661326"/>
            <a:ext cx="337091" cy="275802"/>
          </a:xfrm>
          <a:prstGeom prst="rect">
            <a:avLst/>
          </a:prstGeom>
        </p:spPr>
      </p:pic>
      <p:grpSp>
        <p:nvGrpSpPr>
          <p:cNvPr id="256" name="Group 54"/>
          <p:cNvGrpSpPr/>
          <p:nvPr/>
        </p:nvGrpSpPr>
        <p:grpSpPr bwMode="gray">
          <a:xfrm>
            <a:off x="4289823" y="4767429"/>
            <a:ext cx="261965" cy="61979"/>
            <a:chOff x="559282" y="6488261"/>
            <a:chExt cx="261965" cy="61979"/>
          </a:xfrm>
          <a:solidFill>
            <a:sysClr val="window" lastClr="FFFFFF">
              <a:lumMod val="50000"/>
            </a:sysClr>
          </a:solidFill>
        </p:grpSpPr>
        <p:sp>
          <p:nvSpPr>
            <p:cNvPr id="257"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258"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259"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grpSp>
      <p:cxnSp>
        <p:nvCxnSpPr>
          <p:cNvPr id="260" name="Straight Connector 58"/>
          <p:cNvCxnSpPr>
            <a:stCxn id="254" idx="0"/>
            <a:endCxn id="236" idx="2"/>
          </p:cNvCxnSpPr>
          <p:nvPr/>
        </p:nvCxnSpPr>
        <p:spPr bwMode="gray">
          <a:xfrm flipV="1">
            <a:off x="4009945" y="4055068"/>
            <a:ext cx="0" cy="606258"/>
          </a:xfrm>
          <a:prstGeom prst="line">
            <a:avLst/>
          </a:prstGeom>
          <a:noFill/>
          <a:ln w="19050" cap="flat" cmpd="sng" algn="ctr">
            <a:solidFill>
              <a:sysClr val="windowText" lastClr="000000"/>
            </a:solidFill>
            <a:prstDash val="solid"/>
            <a:miter lim="800000"/>
          </a:ln>
          <a:effectLst/>
        </p:spPr>
      </p:cxnSp>
      <p:cxnSp>
        <p:nvCxnSpPr>
          <p:cNvPr id="261" name="Straight Connector 61"/>
          <p:cNvCxnSpPr>
            <a:stCxn id="255" idx="0"/>
            <a:endCxn id="237" idx="2"/>
          </p:cNvCxnSpPr>
          <p:nvPr/>
        </p:nvCxnSpPr>
        <p:spPr bwMode="gray">
          <a:xfrm flipV="1">
            <a:off x="4830681" y="4055068"/>
            <a:ext cx="0" cy="606258"/>
          </a:xfrm>
          <a:prstGeom prst="line">
            <a:avLst/>
          </a:prstGeom>
          <a:noFill/>
          <a:ln w="19050" cap="flat" cmpd="sng" algn="ctr">
            <a:solidFill>
              <a:sysClr val="windowText" lastClr="000000"/>
            </a:solidFill>
            <a:prstDash val="solid"/>
            <a:miter lim="800000"/>
          </a:ln>
          <a:effectLst/>
        </p:spPr>
      </p:cxnSp>
      <p:cxnSp>
        <p:nvCxnSpPr>
          <p:cNvPr id="262" name="Straight Connector 64"/>
          <p:cNvCxnSpPr>
            <a:stCxn id="254" idx="0"/>
            <a:endCxn id="237" idx="2"/>
          </p:cNvCxnSpPr>
          <p:nvPr/>
        </p:nvCxnSpPr>
        <p:spPr bwMode="gray">
          <a:xfrm flipV="1">
            <a:off x="4009945" y="4055068"/>
            <a:ext cx="820736" cy="606258"/>
          </a:xfrm>
          <a:prstGeom prst="line">
            <a:avLst/>
          </a:prstGeom>
          <a:noFill/>
          <a:ln w="19050" cap="flat" cmpd="sng" algn="ctr">
            <a:solidFill>
              <a:sysClr val="windowText" lastClr="000000"/>
            </a:solidFill>
            <a:prstDash val="solid"/>
            <a:miter lim="800000"/>
          </a:ln>
          <a:effectLst/>
        </p:spPr>
      </p:cxnSp>
      <p:cxnSp>
        <p:nvCxnSpPr>
          <p:cNvPr id="263" name="Straight Connector 67"/>
          <p:cNvCxnSpPr>
            <a:stCxn id="255" idx="0"/>
            <a:endCxn id="236" idx="2"/>
          </p:cNvCxnSpPr>
          <p:nvPr/>
        </p:nvCxnSpPr>
        <p:spPr bwMode="gray">
          <a:xfrm flipH="1" flipV="1">
            <a:off x="4009945" y="4055068"/>
            <a:ext cx="820736" cy="606258"/>
          </a:xfrm>
          <a:prstGeom prst="line">
            <a:avLst/>
          </a:prstGeom>
          <a:noFill/>
          <a:ln w="19050" cap="flat" cmpd="sng" algn="ctr">
            <a:solidFill>
              <a:sysClr val="windowText" lastClr="000000"/>
            </a:solidFill>
            <a:prstDash val="solid"/>
            <a:miter lim="800000"/>
          </a:ln>
          <a:effectLst/>
        </p:spPr>
      </p:cxnSp>
      <p:cxnSp>
        <p:nvCxnSpPr>
          <p:cNvPr id="264" name="Straight Connector 70"/>
          <p:cNvCxnSpPr>
            <a:stCxn id="226" idx="0"/>
            <a:endCxn id="245" idx="2"/>
          </p:cNvCxnSpPr>
          <p:nvPr/>
        </p:nvCxnSpPr>
        <p:spPr bwMode="gray">
          <a:xfrm flipV="1">
            <a:off x="2815188" y="4937128"/>
            <a:ext cx="987" cy="232097"/>
          </a:xfrm>
          <a:prstGeom prst="line">
            <a:avLst/>
          </a:prstGeom>
          <a:noFill/>
          <a:ln w="19050" cap="flat" cmpd="sng" algn="ctr">
            <a:solidFill>
              <a:sysClr val="windowText" lastClr="000000"/>
            </a:solidFill>
            <a:prstDash val="solid"/>
            <a:miter lim="800000"/>
          </a:ln>
          <a:effectLst/>
        </p:spPr>
      </p:cxnSp>
      <p:cxnSp>
        <p:nvCxnSpPr>
          <p:cNvPr id="265" name="Straight Connector 79"/>
          <p:cNvCxnSpPr>
            <a:stCxn id="228" idx="1"/>
            <a:endCxn id="227" idx="3"/>
          </p:cNvCxnSpPr>
          <p:nvPr/>
        </p:nvCxnSpPr>
        <p:spPr bwMode="gray">
          <a:xfrm flipH="1" flipV="1">
            <a:off x="2232029" y="3015139"/>
            <a:ext cx="602028" cy="1"/>
          </a:xfrm>
          <a:prstGeom prst="line">
            <a:avLst/>
          </a:prstGeom>
          <a:noFill/>
          <a:ln w="19050" cap="flat" cmpd="sng" algn="ctr">
            <a:solidFill>
              <a:sysClr val="windowText" lastClr="000000"/>
            </a:solidFill>
            <a:prstDash val="solid"/>
            <a:miter lim="800000"/>
          </a:ln>
          <a:effectLst/>
        </p:spPr>
      </p:cxnSp>
      <p:pic>
        <p:nvPicPr>
          <p:cNvPr id="266"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831056" y="1602735"/>
            <a:ext cx="337091" cy="275801"/>
          </a:xfrm>
          <a:prstGeom prst="rect">
            <a:avLst/>
          </a:prstGeom>
          <a:noFill/>
        </p:spPr>
      </p:pic>
      <p:pic>
        <p:nvPicPr>
          <p:cNvPr id="26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654882" y="1602735"/>
            <a:ext cx="337091" cy="275801"/>
          </a:xfrm>
          <a:prstGeom prst="rect">
            <a:avLst/>
          </a:prstGeom>
          <a:noFill/>
        </p:spPr>
      </p:pic>
      <p:cxnSp>
        <p:nvCxnSpPr>
          <p:cNvPr id="268" name="Straight Connector 98"/>
          <p:cNvCxnSpPr>
            <a:stCxn id="267" idx="2"/>
            <a:endCxn id="229" idx="0"/>
          </p:cNvCxnSpPr>
          <p:nvPr/>
        </p:nvCxnSpPr>
        <p:spPr bwMode="gray">
          <a:xfrm>
            <a:off x="3823428" y="1878536"/>
            <a:ext cx="0" cy="999436"/>
          </a:xfrm>
          <a:prstGeom prst="line">
            <a:avLst/>
          </a:prstGeom>
          <a:noFill/>
          <a:ln w="19050" cap="flat" cmpd="sng" algn="ctr">
            <a:solidFill>
              <a:sysClr val="windowText" lastClr="000000"/>
            </a:solidFill>
            <a:prstDash val="solid"/>
            <a:miter lim="800000"/>
          </a:ln>
          <a:effectLst/>
        </p:spPr>
      </p:cxnSp>
      <p:cxnSp>
        <p:nvCxnSpPr>
          <p:cNvPr id="269" name="Straight Connector 101"/>
          <p:cNvCxnSpPr>
            <a:stCxn id="266" idx="2"/>
            <a:endCxn id="228" idx="0"/>
          </p:cNvCxnSpPr>
          <p:nvPr/>
        </p:nvCxnSpPr>
        <p:spPr bwMode="gray">
          <a:xfrm>
            <a:off x="2999602" y="1878536"/>
            <a:ext cx="2104" cy="999436"/>
          </a:xfrm>
          <a:prstGeom prst="line">
            <a:avLst/>
          </a:prstGeom>
          <a:noFill/>
          <a:ln w="19050" cap="flat" cmpd="sng" algn="ctr">
            <a:solidFill>
              <a:sysClr val="windowText" lastClr="000000"/>
            </a:solidFill>
            <a:prstDash val="solid"/>
            <a:miter lim="800000"/>
          </a:ln>
          <a:effectLst/>
        </p:spPr>
      </p:cxnSp>
      <p:cxnSp>
        <p:nvCxnSpPr>
          <p:cNvPr id="270" name="Straight Connector 104"/>
          <p:cNvCxnSpPr>
            <a:stCxn id="266" idx="3"/>
            <a:endCxn id="267" idx="1"/>
          </p:cNvCxnSpPr>
          <p:nvPr/>
        </p:nvCxnSpPr>
        <p:spPr bwMode="gray">
          <a:xfrm>
            <a:off x="3168147" y="1740636"/>
            <a:ext cx="486735" cy="0"/>
          </a:xfrm>
          <a:prstGeom prst="line">
            <a:avLst/>
          </a:prstGeom>
          <a:noFill/>
          <a:ln w="19050" cap="flat" cmpd="sng" algn="ctr">
            <a:solidFill>
              <a:sysClr val="windowText" lastClr="000000"/>
            </a:solidFill>
            <a:prstDash val="solid"/>
            <a:miter lim="800000"/>
          </a:ln>
          <a:effectLst/>
        </p:spPr>
      </p:cxnSp>
      <p:sp>
        <p:nvSpPr>
          <p:cNvPr id="271" name="Oval 59"/>
          <p:cNvSpPr/>
          <p:nvPr/>
        </p:nvSpPr>
        <p:spPr bwMode="gray">
          <a:xfrm rot="1782887">
            <a:off x="1919242" y="4456785"/>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sp>
        <p:nvSpPr>
          <p:cNvPr id="272" name="Oval 62"/>
          <p:cNvSpPr/>
          <p:nvPr/>
        </p:nvSpPr>
        <p:spPr bwMode="gray">
          <a:xfrm rot="19401600">
            <a:off x="2577143" y="4469536"/>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sp>
        <p:nvSpPr>
          <p:cNvPr id="273" name="Oval 63"/>
          <p:cNvSpPr/>
          <p:nvPr/>
        </p:nvSpPr>
        <p:spPr bwMode="gray">
          <a:xfrm rot="1782887">
            <a:off x="3920656" y="4488664"/>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sp>
        <p:nvSpPr>
          <p:cNvPr id="274" name="Oval 65"/>
          <p:cNvSpPr/>
          <p:nvPr/>
        </p:nvSpPr>
        <p:spPr bwMode="gray">
          <a:xfrm rot="19401600">
            <a:off x="4615480" y="4463852"/>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pic>
        <p:nvPicPr>
          <p:cNvPr id="275" name="图片 14" descr="日志告警服务器-蓝.png"/>
          <p:cNvPicPr>
            <a:picLocks noChangeAspect="1"/>
          </p:cNvPicPr>
          <p:nvPr/>
        </p:nvPicPr>
        <p:blipFill>
          <a:blip r:embed="rId9" cstate="print"/>
          <a:stretch>
            <a:fillRect/>
          </a:stretch>
        </p:blipFill>
        <p:spPr bwMode="gray">
          <a:xfrm>
            <a:off x="1732469" y="5640105"/>
            <a:ext cx="304595" cy="190195"/>
          </a:xfrm>
          <a:prstGeom prst="rect">
            <a:avLst/>
          </a:prstGeom>
        </p:spPr>
      </p:pic>
      <p:pic>
        <p:nvPicPr>
          <p:cNvPr id="276" name="图片 42" descr="IP电话.png"/>
          <p:cNvPicPr>
            <a:picLocks noChangeAspect="1"/>
          </p:cNvPicPr>
          <p:nvPr/>
        </p:nvPicPr>
        <p:blipFill>
          <a:blip r:embed="rId10" cstate="print"/>
          <a:stretch>
            <a:fillRect/>
          </a:stretch>
        </p:blipFill>
        <p:spPr bwMode="gray">
          <a:xfrm>
            <a:off x="2588113" y="5577612"/>
            <a:ext cx="335265" cy="315180"/>
          </a:xfrm>
          <a:prstGeom prst="rect">
            <a:avLst/>
          </a:prstGeom>
        </p:spPr>
      </p:pic>
      <p:pic>
        <p:nvPicPr>
          <p:cNvPr id="277" name="图片 11" descr="开放网络-蓝.png"/>
          <p:cNvPicPr>
            <a:picLocks noChangeAspect="1"/>
          </p:cNvPicPr>
          <p:nvPr/>
        </p:nvPicPr>
        <p:blipFill>
          <a:blip r:embed="rId11" cstate="print"/>
          <a:stretch>
            <a:fillRect/>
          </a:stretch>
        </p:blipFill>
        <p:spPr bwMode="gray">
          <a:xfrm>
            <a:off x="3776679" y="5617966"/>
            <a:ext cx="304595" cy="234472"/>
          </a:xfrm>
          <a:prstGeom prst="rect">
            <a:avLst/>
          </a:prstGeom>
        </p:spPr>
      </p:pic>
      <p:pic>
        <p:nvPicPr>
          <p:cNvPr id="278" name="图片 158" descr="SAN网络-蓝.png"/>
          <p:cNvPicPr>
            <a:picLocks noChangeAspect="1"/>
          </p:cNvPicPr>
          <p:nvPr/>
        </p:nvPicPr>
        <p:blipFill>
          <a:blip r:embed="rId12" cstate="print"/>
          <a:stretch>
            <a:fillRect/>
          </a:stretch>
        </p:blipFill>
        <p:spPr bwMode="gray">
          <a:xfrm>
            <a:off x="2229528" y="5599124"/>
            <a:ext cx="166121" cy="272157"/>
          </a:xfrm>
          <a:prstGeom prst="rect">
            <a:avLst/>
          </a:prstGeom>
        </p:spPr>
      </p:pic>
      <p:pic>
        <p:nvPicPr>
          <p:cNvPr id="279" name="图片 47" descr="打印机.png"/>
          <p:cNvPicPr>
            <a:picLocks noChangeAspect="1"/>
          </p:cNvPicPr>
          <p:nvPr/>
        </p:nvPicPr>
        <p:blipFill>
          <a:blip r:embed="rId13" cstate="print"/>
          <a:stretch>
            <a:fillRect/>
          </a:stretch>
        </p:blipFill>
        <p:spPr bwMode="gray">
          <a:xfrm>
            <a:off x="4652580" y="5602200"/>
            <a:ext cx="334175" cy="266004"/>
          </a:xfrm>
          <a:prstGeom prst="rect">
            <a:avLst/>
          </a:prstGeom>
        </p:spPr>
      </p:pic>
      <p:pic>
        <p:nvPicPr>
          <p:cNvPr id="280" name="图片 157" descr="故障链路.png"/>
          <p:cNvPicPr>
            <a:picLocks noChangeAspect="1"/>
          </p:cNvPicPr>
          <p:nvPr/>
        </p:nvPicPr>
        <p:blipFill>
          <a:blip r:embed="rId14" cstate="print"/>
          <a:stretch>
            <a:fillRect/>
          </a:stretch>
        </p:blipFill>
        <p:spPr bwMode="gray">
          <a:xfrm>
            <a:off x="4199279" y="5610190"/>
            <a:ext cx="335297" cy="250025"/>
          </a:xfrm>
          <a:prstGeom prst="rect">
            <a:avLst/>
          </a:prstGeom>
        </p:spPr>
      </p:pic>
      <p:sp>
        <p:nvSpPr>
          <p:cNvPr id="281" name="TextBox 85"/>
          <p:cNvSpPr txBox="1"/>
          <p:nvPr/>
        </p:nvSpPr>
        <p:spPr bwMode="gray">
          <a:xfrm>
            <a:off x="518821" y="2144517"/>
            <a:ext cx="1194558" cy="256462"/>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Egress zone</a:t>
            </a:r>
            <a:endParaRPr lang="en-US" altLang="zh-CN" sz="1200" dirty="0">
              <a:solidFill>
                <a:prstClr val="black"/>
              </a:solidFill>
              <a:latin typeface="Huawei Sans" panose="020C0503030203020204" pitchFamily="34" charset="0"/>
            </a:endParaRPr>
          </a:p>
        </p:txBody>
      </p:sp>
      <p:sp>
        <p:nvSpPr>
          <p:cNvPr id="282" name="TextBox 86"/>
          <p:cNvSpPr txBox="1"/>
          <p:nvPr/>
        </p:nvSpPr>
        <p:spPr bwMode="gray">
          <a:xfrm>
            <a:off x="518821" y="3323934"/>
            <a:ext cx="896399"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ndParaRPr>
          </a:p>
        </p:txBody>
      </p:sp>
      <p:sp>
        <p:nvSpPr>
          <p:cNvPr id="283" name="TextBox 88"/>
          <p:cNvSpPr txBox="1"/>
          <p:nvPr/>
        </p:nvSpPr>
        <p:spPr bwMode="gray">
          <a:xfrm>
            <a:off x="518821" y="3982640"/>
            <a:ext cx="1436612"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layer</a:t>
            </a:r>
            <a:endParaRPr lang="en-US" altLang="zh-CN" sz="1200" dirty="0">
              <a:solidFill>
                <a:prstClr val="black"/>
              </a:solidFill>
              <a:latin typeface="Huawei Sans" panose="020C0503030203020204" pitchFamily="34" charset="0"/>
            </a:endParaRPr>
          </a:p>
        </p:txBody>
      </p:sp>
      <p:sp>
        <p:nvSpPr>
          <p:cNvPr id="284" name="TextBox 89"/>
          <p:cNvSpPr txBox="1"/>
          <p:nvPr/>
        </p:nvSpPr>
        <p:spPr bwMode="gray">
          <a:xfrm>
            <a:off x="518821" y="5181637"/>
            <a:ext cx="1029449"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layer</a:t>
            </a:r>
            <a:endParaRPr lang="en-US" altLang="zh-CN" sz="1200" dirty="0">
              <a:solidFill>
                <a:prstClr val="black"/>
              </a:solidFill>
              <a:latin typeface="Huawei Sans" panose="020C0503030203020204" pitchFamily="34" charset="0"/>
            </a:endParaRPr>
          </a:p>
        </p:txBody>
      </p:sp>
      <p:sp>
        <p:nvSpPr>
          <p:cNvPr id="285" name="TextBox 91"/>
          <p:cNvSpPr txBox="1"/>
          <p:nvPr/>
        </p:nvSpPr>
        <p:spPr bwMode="gray">
          <a:xfrm>
            <a:off x="518821" y="5682199"/>
            <a:ext cx="1194558" cy="276999"/>
          </a:xfrm>
          <a:prstGeom prst="rect">
            <a:avLst/>
          </a:prstGeom>
          <a:noFill/>
        </p:spPr>
        <p:txBody>
          <a:bodyPr wrap="square" rtlCol="0">
            <a:noAutofit/>
          </a:bodyPr>
          <a:lstStyle/>
          <a:p>
            <a:pPr fontAlgn="ctr">
              <a:spcBef>
                <a:spcPts val="0"/>
              </a:spcBef>
              <a:spcAft>
                <a:spcPts val="0"/>
              </a:spcAft>
            </a:pPr>
            <a:r>
              <a:rPr lang="en-US" sz="1200" smtClean="0">
                <a:solidFill>
                  <a:prstClr val="black"/>
                </a:solidFill>
                <a:latin typeface="Huawei Sans" panose="020C0503030203020204" pitchFamily="34" charset="0"/>
              </a:rPr>
              <a:t>Terminal layer</a:t>
            </a:r>
            <a:endParaRPr lang="en-US" altLang="zh-CN" sz="1200">
              <a:solidFill>
                <a:prstClr val="black"/>
              </a:solidFill>
              <a:latin typeface="Huawei Sans" panose="020C0503030203020204" pitchFamily="34" charset="0"/>
            </a:endParaRPr>
          </a:p>
        </p:txBody>
      </p:sp>
      <p:sp>
        <p:nvSpPr>
          <p:cNvPr id="286" name="Oval 92"/>
          <p:cNvSpPr/>
          <p:nvPr/>
        </p:nvSpPr>
        <p:spPr bwMode="gray">
          <a:xfrm rot="18651691">
            <a:off x="3654042" y="3448534"/>
            <a:ext cx="580554" cy="91395"/>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grpSp>
        <p:nvGrpSpPr>
          <p:cNvPr id="288" name="组合 35"/>
          <p:cNvGrpSpPr/>
          <p:nvPr/>
        </p:nvGrpSpPr>
        <p:grpSpPr bwMode="gray">
          <a:xfrm>
            <a:off x="2488797" y="997285"/>
            <a:ext cx="825692" cy="478501"/>
            <a:chOff x="3269076" y="1744970"/>
            <a:chExt cx="1860118" cy="1054529"/>
          </a:xfrm>
          <a:solidFill>
            <a:schemeClr val="bg1">
              <a:lumMod val="85000"/>
            </a:schemeClr>
          </a:solidFill>
        </p:grpSpPr>
        <p:sp>
          <p:nvSpPr>
            <p:cNvPr id="290" name="矩形 36"/>
            <p:cNvSpPr/>
            <p:nvPr/>
          </p:nvSpPr>
          <p:spPr bwMode="gray">
            <a:xfrm>
              <a:off x="3495526" y="2457907"/>
              <a:ext cx="1426464" cy="341592"/>
            </a:xfrm>
            <a:prstGeom prst="rect">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291"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292"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293"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294"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295"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grpSp>
      <p:sp>
        <p:nvSpPr>
          <p:cNvPr id="289" name="TextBox 114"/>
          <p:cNvSpPr txBox="1"/>
          <p:nvPr/>
        </p:nvSpPr>
        <p:spPr bwMode="gray">
          <a:xfrm>
            <a:off x="2437289" y="1128221"/>
            <a:ext cx="928708" cy="33853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Internet</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grpSp>
        <p:nvGrpSpPr>
          <p:cNvPr id="297" name="组合 35"/>
          <p:cNvGrpSpPr/>
          <p:nvPr/>
        </p:nvGrpSpPr>
        <p:grpSpPr bwMode="gray">
          <a:xfrm>
            <a:off x="3506892" y="1006671"/>
            <a:ext cx="771622" cy="461233"/>
            <a:chOff x="3269076" y="1744970"/>
            <a:chExt cx="1860118" cy="1054529"/>
          </a:xfrm>
          <a:solidFill>
            <a:schemeClr val="bg1">
              <a:lumMod val="85000"/>
            </a:schemeClr>
          </a:solidFill>
        </p:grpSpPr>
        <p:sp>
          <p:nvSpPr>
            <p:cNvPr id="299" name="矩形 36"/>
            <p:cNvSpPr/>
            <p:nvPr/>
          </p:nvSpPr>
          <p:spPr bwMode="gray">
            <a:xfrm>
              <a:off x="3495526" y="2457907"/>
              <a:ext cx="1426464" cy="341592"/>
            </a:xfrm>
            <a:prstGeom prst="rect">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300"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301"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302"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303"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304"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grpSp>
      <p:sp>
        <p:nvSpPr>
          <p:cNvPr id="298" name="TextBox 117"/>
          <p:cNvSpPr txBox="1"/>
          <p:nvPr/>
        </p:nvSpPr>
        <p:spPr bwMode="gray">
          <a:xfrm>
            <a:off x="3574034" y="1132882"/>
            <a:ext cx="637340" cy="33620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WAN</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pic>
        <p:nvPicPr>
          <p:cNvPr id="305"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820587" y="2026087"/>
            <a:ext cx="337091" cy="275801"/>
          </a:xfrm>
          <a:prstGeom prst="rect">
            <a:avLst/>
          </a:prstGeom>
        </p:spPr>
      </p:pic>
      <p:pic>
        <p:nvPicPr>
          <p:cNvPr id="306"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654882" y="2026087"/>
            <a:ext cx="337091" cy="275801"/>
          </a:xfrm>
          <a:prstGeom prst="rect">
            <a:avLst/>
          </a:prstGeom>
        </p:spPr>
      </p:pic>
      <p:cxnSp>
        <p:nvCxnSpPr>
          <p:cNvPr id="307" name="Straight Connector 127"/>
          <p:cNvCxnSpPr>
            <a:stCxn id="305" idx="3"/>
            <a:endCxn id="306" idx="1"/>
          </p:cNvCxnSpPr>
          <p:nvPr/>
        </p:nvCxnSpPr>
        <p:spPr bwMode="gray">
          <a:xfrm>
            <a:off x="3157678" y="2163988"/>
            <a:ext cx="497204" cy="0"/>
          </a:xfrm>
          <a:prstGeom prst="line">
            <a:avLst/>
          </a:prstGeom>
          <a:noFill/>
          <a:ln w="19050" cap="flat" cmpd="sng" algn="ctr">
            <a:solidFill>
              <a:sysClr val="windowText" lastClr="000000"/>
            </a:solidFill>
            <a:prstDash val="sysDash"/>
            <a:miter lim="800000"/>
          </a:ln>
          <a:effectLst/>
        </p:spPr>
      </p:cxnSp>
      <p:pic>
        <p:nvPicPr>
          <p:cNvPr id="308" name="图片 102" descr="AC-蓝.png"/>
          <p:cNvPicPr>
            <a:picLocks noChangeAspect="1"/>
          </p:cNvPicPr>
          <p:nvPr/>
        </p:nvPicPr>
        <p:blipFill>
          <a:blip r:embed="rId4" cstate="print"/>
          <a:stretch>
            <a:fillRect/>
          </a:stretch>
        </p:blipFill>
        <p:spPr bwMode="gray">
          <a:xfrm>
            <a:off x="4623467" y="2877238"/>
            <a:ext cx="337091" cy="275802"/>
          </a:xfrm>
          <a:prstGeom prst="rect">
            <a:avLst/>
          </a:prstGeom>
        </p:spPr>
      </p:pic>
      <p:sp>
        <p:nvSpPr>
          <p:cNvPr id="309" name="圆角矩形 308"/>
          <p:cNvSpPr/>
          <p:nvPr/>
        </p:nvSpPr>
        <p:spPr bwMode="gray">
          <a:xfrm>
            <a:off x="4512024" y="2523403"/>
            <a:ext cx="893307"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310" name="TextBox 20"/>
          <p:cNvSpPr txBox="1"/>
          <p:nvPr/>
        </p:nvSpPr>
        <p:spPr bwMode="gray">
          <a:xfrm>
            <a:off x="4532092" y="2522792"/>
            <a:ext cx="1049102" cy="253916"/>
          </a:xfrm>
          <a:prstGeom prst="rect">
            <a:avLst/>
          </a:prstGeom>
          <a:noFill/>
        </p:spPr>
        <p:txBody>
          <a:bodyPr wrap="square" rtlCol="0">
            <a:noAutofit/>
          </a:bodyPr>
          <a:lstStyle/>
          <a:p>
            <a:pPr fontAlgn="ctr">
              <a:spcBef>
                <a:spcPts val="0"/>
              </a:spcBef>
              <a:spcAft>
                <a:spcPts val="0"/>
              </a:spcAft>
            </a:pPr>
            <a:r>
              <a:rPr lang="en-US" sz="1200" smtClean="0">
                <a:solidFill>
                  <a:prstClr val="black"/>
                </a:solidFill>
                <a:latin typeface="Huawei Sans" panose="020C0503030203020204" pitchFamily="34" charset="0"/>
              </a:rPr>
              <a:t>O&amp;M zone</a:t>
            </a:r>
            <a:endParaRPr lang="en-US" altLang="zh-CN" sz="1200">
              <a:solidFill>
                <a:prstClr val="black"/>
              </a:solidFill>
              <a:latin typeface="Huawei Sans" panose="020C0503030203020204" pitchFamily="34" charset="0"/>
            </a:endParaRPr>
          </a:p>
        </p:txBody>
      </p:sp>
      <p:cxnSp>
        <p:nvCxnSpPr>
          <p:cNvPr id="311" name="Straight Connector 79"/>
          <p:cNvCxnSpPr/>
          <p:nvPr/>
        </p:nvCxnSpPr>
        <p:spPr bwMode="gray">
          <a:xfrm flipH="1">
            <a:off x="2232030" y="2592602"/>
            <a:ext cx="1190149" cy="0"/>
          </a:xfrm>
          <a:prstGeom prst="line">
            <a:avLst/>
          </a:prstGeom>
          <a:noFill/>
          <a:ln w="19050" cap="flat" cmpd="sng" algn="ctr">
            <a:solidFill>
              <a:sysClr val="windowText" lastClr="000000"/>
            </a:solidFill>
            <a:prstDash val="solid"/>
            <a:miter lim="800000"/>
          </a:ln>
          <a:effectLst/>
        </p:spPr>
      </p:cxnSp>
      <p:cxnSp>
        <p:nvCxnSpPr>
          <p:cNvPr id="312" name="Straight Connector 79"/>
          <p:cNvCxnSpPr/>
          <p:nvPr/>
        </p:nvCxnSpPr>
        <p:spPr bwMode="gray">
          <a:xfrm flipH="1">
            <a:off x="2232030" y="2651973"/>
            <a:ext cx="430513" cy="0"/>
          </a:xfrm>
          <a:prstGeom prst="line">
            <a:avLst/>
          </a:prstGeom>
          <a:noFill/>
          <a:ln w="19050" cap="flat" cmpd="sng" algn="ctr">
            <a:solidFill>
              <a:sysClr val="windowText" lastClr="000000"/>
            </a:solidFill>
            <a:prstDash val="solid"/>
            <a:miter lim="800000"/>
          </a:ln>
          <a:effectLst/>
        </p:spPr>
      </p:cxnSp>
      <p:sp>
        <p:nvSpPr>
          <p:cNvPr id="313" name="Freeform 159"/>
          <p:cNvSpPr/>
          <p:nvPr/>
        </p:nvSpPr>
        <p:spPr bwMode="gray">
          <a:xfrm flipH="1">
            <a:off x="1585412" y="22996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Data center</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微软雅黑"/>
            </a:endParaRPr>
          </a:p>
        </p:txBody>
      </p:sp>
      <p:cxnSp>
        <p:nvCxnSpPr>
          <p:cNvPr id="314" name="Straight Connector 79"/>
          <p:cNvCxnSpPr/>
          <p:nvPr/>
        </p:nvCxnSpPr>
        <p:spPr bwMode="gray">
          <a:xfrm flipH="1">
            <a:off x="3326505" y="2651973"/>
            <a:ext cx="1185521" cy="0"/>
          </a:xfrm>
          <a:prstGeom prst="line">
            <a:avLst/>
          </a:prstGeom>
          <a:noFill/>
          <a:ln w="19050" cap="flat" cmpd="sng" algn="ctr">
            <a:solidFill>
              <a:sysClr val="windowText" lastClr="000000"/>
            </a:solidFill>
            <a:prstDash val="solid"/>
            <a:miter lim="800000"/>
          </a:ln>
          <a:effectLst/>
        </p:spPr>
      </p:cxnSp>
    </p:spTree>
    <p:extLst>
      <p:ext uri="{BB962C8B-B14F-4D97-AF65-F5344CB8AC3E}">
        <p14:creationId xmlns:p14="http://schemas.microsoft.com/office/powerpoint/2010/main" val="31121814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rPr>
              <a:t>Introduction to Campus Networks</a:t>
            </a:r>
          </a:p>
          <a:p>
            <a:r>
              <a:rPr lang="en-US" b="1" dirty="0"/>
              <a:t>Typical Campus Network Technologies</a:t>
            </a:r>
            <a:endParaRPr lang="en-US" altLang="zh-CN" b="1" dirty="0">
              <a:sym typeface="Huawei Sans" panose="020C0503030203020204" pitchFamily="34" charset="0"/>
            </a:endParaRPr>
          </a:p>
          <a:p>
            <a:r>
              <a:rPr lang="en-US" dirty="0" smtClean="0">
                <a:solidFill>
                  <a:schemeClr val="bg1">
                    <a:lumMod val="50000"/>
                  </a:schemeClr>
                </a:solidFill>
              </a:rPr>
              <a:t>Typical Applications of Campus Network Technologies</a:t>
            </a:r>
          </a:p>
          <a:p>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8014416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smtClean="0"/>
              <a:t>VLAN</a:t>
            </a:r>
            <a:endParaRPr lang="en-US" altLang="zh-CN"/>
          </a:p>
        </p:txBody>
      </p:sp>
      <p:sp>
        <p:nvSpPr>
          <p:cNvPr id="43" name="圆角矩形 42"/>
          <p:cNvSpPr/>
          <p:nvPr/>
        </p:nvSpPr>
        <p:spPr bwMode="gray">
          <a:xfrm>
            <a:off x="4718536" y="4198641"/>
            <a:ext cx="1420046" cy="1407029"/>
          </a:xfrm>
          <a:prstGeom prst="roundRect">
            <a:avLst>
              <a:gd name="adj" fmla="val 7445"/>
            </a:avLst>
          </a:prstGeom>
          <a:solidFill>
            <a:srgbClr val="FFF2CC"/>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sp>
        <p:nvSpPr>
          <p:cNvPr id="44" name="圆角矩形 43"/>
          <p:cNvSpPr/>
          <p:nvPr/>
        </p:nvSpPr>
        <p:spPr bwMode="gray">
          <a:xfrm>
            <a:off x="480924" y="4198641"/>
            <a:ext cx="4053557" cy="1407029"/>
          </a:xfrm>
          <a:prstGeom prst="roundRect">
            <a:avLst>
              <a:gd name="adj" fmla="val 7445"/>
            </a:avLst>
          </a:prstGeom>
          <a:solidFill>
            <a:srgbClr val="BEE9EE"/>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grpSp>
        <p:nvGrpSpPr>
          <p:cNvPr id="45" name="Group 165"/>
          <p:cNvGrpSpPr/>
          <p:nvPr/>
        </p:nvGrpSpPr>
        <p:grpSpPr bwMode="gray">
          <a:xfrm rot="10800000">
            <a:off x="1928691" y="2286096"/>
            <a:ext cx="2803836" cy="1205915"/>
            <a:chOff x="-1233037" y="914446"/>
            <a:chExt cx="1573823" cy="778776"/>
          </a:xfrm>
        </p:grpSpPr>
        <p:cxnSp>
          <p:nvCxnSpPr>
            <p:cNvPr id="46"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47"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sp>
        <p:nvSpPr>
          <p:cNvPr id="48" name="矩形 47"/>
          <p:cNvSpPr/>
          <p:nvPr/>
        </p:nvSpPr>
        <p:spPr bwMode="gray">
          <a:xfrm>
            <a:off x="6197007" y="1386147"/>
            <a:ext cx="5552081" cy="4019562"/>
          </a:xfrm>
          <a:prstGeom prst="rect">
            <a:avLst/>
          </a:prstGeom>
        </p:spPr>
        <p:txBody>
          <a:bodyPr wrap="square">
            <a:spAutoFit/>
          </a:bodyPr>
          <a:lstStyle/>
          <a:p>
            <a:pPr marL="285750" indent="-285750" defTabSz="913668" fontAlgn="ctr">
              <a:lnSpc>
                <a:spcPct val="140000"/>
              </a:lnSpc>
              <a:spcBef>
                <a:spcPts val="792"/>
              </a:spcBef>
              <a:buSzPct val="50000"/>
              <a:buFont typeface="Wingdings" panose="05000000000000000000" pitchFamily="2" charset="2"/>
              <a:buChar char="l"/>
            </a:pPr>
            <a:r>
              <a:rPr lang="en-US" sz="1400" dirty="0" smtClean="0">
                <a:latin typeface="Huawei Sans" panose="020C0503030203020204" pitchFamily="34" charset="0"/>
              </a:rPr>
              <a:t>Virtual Local Area Network (VLAN) technology logically divides a physical LAN into multiple broadcast domains, each of which is called a VLAN.</a:t>
            </a:r>
          </a:p>
          <a:p>
            <a:pPr marL="285750" indent="-285750" defTabSz="913668" fontAlgn="ctr">
              <a:lnSpc>
                <a:spcPct val="140000"/>
              </a:lnSpc>
              <a:spcBef>
                <a:spcPts val="792"/>
              </a:spcBef>
              <a:buSzPct val="50000"/>
              <a:buFont typeface="Wingdings" panose="05000000000000000000" pitchFamily="2" charset="2"/>
              <a:buChar char="l"/>
            </a:pPr>
            <a:r>
              <a:rPr lang="en-US" sz="1400" dirty="0" smtClean="0">
                <a:latin typeface="Huawei Sans" panose="020C0503030203020204" pitchFamily="34" charset="0"/>
              </a:rPr>
              <a:t>All devices in a VLAN belong to the same broadcast domain. Different VLANs specify different broadcast domains. Devices in a VLAN can directly communicate with each other, whereas devices in different VLANs cannot communicate directly, but require a Layer 3 device for mutual communication.</a:t>
            </a:r>
          </a:p>
          <a:p>
            <a:pPr marL="285750" indent="-285750" defTabSz="913668" fontAlgn="ctr">
              <a:lnSpc>
                <a:spcPct val="140000"/>
              </a:lnSpc>
              <a:spcBef>
                <a:spcPts val="792"/>
              </a:spcBef>
              <a:buSzPct val="50000"/>
              <a:buFont typeface="Wingdings" panose="05000000000000000000" pitchFamily="2" charset="2"/>
              <a:buChar char="l"/>
            </a:pPr>
            <a:r>
              <a:rPr lang="en-US" sz="1400" dirty="0" smtClean="0">
                <a:latin typeface="Huawei Sans" panose="020C0503030203020204" pitchFamily="34" charset="0"/>
              </a:rPr>
              <a:t>Typically, a VLAN is a logical subnet.</a:t>
            </a:r>
          </a:p>
          <a:p>
            <a:pPr marL="285750" indent="-285750" defTabSz="913668" fontAlgn="ctr">
              <a:lnSpc>
                <a:spcPct val="140000"/>
              </a:lnSpc>
              <a:spcBef>
                <a:spcPts val="792"/>
              </a:spcBef>
              <a:buSzPct val="50000"/>
              <a:buFont typeface="Wingdings" panose="05000000000000000000" pitchFamily="2" charset="2"/>
              <a:buChar char="l"/>
            </a:pPr>
            <a:r>
              <a:rPr lang="en-US" sz="1400" dirty="0" smtClean="0">
                <a:latin typeface="Huawei Sans" panose="020C0503030203020204" pitchFamily="34" charset="0"/>
              </a:rPr>
              <a:t>Members of a VLAN are assigned based on interfaces of a switch. After an interface of a switch is added to a VLAN, the device connected to the interface is also added to this VLAN.</a:t>
            </a:r>
            <a:endParaRPr lang="en-US" altLang="zh-CN" sz="1400" dirty="0">
              <a:latin typeface="Huawei Sans" panose="020C0503030203020204" pitchFamily="34" charset="0"/>
              <a:cs typeface="Huawei Sans" panose="020C0503030203020204" pitchFamily="34" charset="0"/>
            </a:endParaRPr>
          </a:p>
        </p:txBody>
      </p:sp>
      <p:grpSp>
        <p:nvGrpSpPr>
          <p:cNvPr id="49" name="Group 165"/>
          <p:cNvGrpSpPr/>
          <p:nvPr/>
        </p:nvGrpSpPr>
        <p:grpSpPr bwMode="gray">
          <a:xfrm rot="10800000">
            <a:off x="1036364" y="3590553"/>
            <a:ext cx="1689846" cy="867073"/>
            <a:chOff x="-1233037" y="914446"/>
            <a:chExt cx="1573823" cy="778776"/>
          </a:xfrm>
        </p:grpSpPr>
        <p:cxnSp>
          <p:nvCxnSpPr>
            <p:cNvPr id="50"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51"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grpSp>
        <p:nvGrpSpPr>
          <p:cNvPr id="52" name="Group 165"/>
          <p:cNvGrpSpPr/>
          <p:nvPr/>
        </p:nvGrpSpPr>
        <p:grpSpPr bwMode="gray">
          <a:xfrm rot="10800000">
            <a:off x="3911362" y="3590553"/>
            <a:ext cx="1689846" cy="867073"/>
            <a:chOff x="-1233037" y="914446"/>
            <a:chExt cx="1573823" cy="778776"/>
          </a:xfrm>
        </p:grpSpPr>
        <p:cxnSp>
          <p:nvCxnSpPr>
            <p:cNvPr id="53"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54"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pic>
        <p:nvPicPr>
          <p:cNvPr id="55" name="图片 87" descr="汇聚交换机.png"/>
          <p:cNvPicPr>
            <a:picLocks noChangeAspect="1"/>
          </p:cNvPicPr>
          <p:nvPr/>
        </p:nvPicPr>
        <p:blipFill>
          <a:blip r:embed="rId3" cstate="print"/>
          <a:stretch>
            <a:fillRect/>
          </a:stretch>
        </p:blipFill>
        <p:spPr bwMode="gray">
          <a:xfrm>
            <a:off x="3085157" y="2085272"/>
            <a:ext cx="490909" cy="401653"/>
          </a:xfrm>
          <a:prstGeom prst="rect">
            <a:avLst/>
          </a:prstGeom>
        </p:spPr>
      </p:pic>
      <p:pic>
        <p:nvPicPr>
          <p:cNvPr id="56" name="图片 76" descr="接入交换机.png"/>
          <p:cNvPicPr>
            <a:picLocks noChangeAspect="1"/>
          </p:cNvPicPr>
          <p:nvPr/>
        </p:nvPicPr>
        <p:blipFill>
          <a:blip r:embed="rId4" cstate="print"/>
          <a:stretch>
            <a:fillRect/>
          </a:stretch>
        </p:blipFill>
        <p:spPr bwMode="gray">
          <a:xfrm>
            <a:off x="1635833" y="3345914"/>
            <a:ext cx="490909" cy="401653"/>
          </a:xfrm>
          <a:prstGeom prst="rect">
            <a:avLst/>
          </a:prstGeom>
        </p:spPr>
      </p:pic>
      <p:pic>
        <p:nvPicPr>
          <p:cNvPr id="57" name="图片 76" descr="接入交换机.png"/>
          <p:cNvPicPr>
            <a:picLocks noChangeAspect="1"/>
          </p:cNvPicPr>
          <p:nvPr/>
        </p:nvPicPr>
        <p:blipFill>
          <a:blip r:embed="rId4" cstate="print"/>
          <a:stretch>
            <a:fillRect/>
          </a:stretch>
        </p:blipFill>
        <p:spPr bwMode="gray">
          <a:xfrm>
            <a:off x="4534481" y="3345914"/>
            <a:ext cx="490909" cy="401653"/>
          </a:xfrm>
          <a:prstGeom prst="rect">
            <a:avLst/>
          </a:prstGeom>
        </p:spPr>
      </p:pic>
      <p:pic>
        <p:nvPicPr>
          <p:cNvPr id="58" name="图片 14" descr="日志告警服务器-蓝.png"/>
          <p:cNvPicPr>
            <a:picLocks noChangeAspect="1"/>
          </p:cNvPicPr>
          <p:nvPr/>
        </p:nvPicPr>
        <p:blipFill>
          <a:blip r:embed="rId5" cstate="print"/>
          <a:stretch>
            <a:fillRect/>
          </a:stretch>
        </p:blipFill>
        <p:spPr bwMode="gray">
          <a:xfrm>
            <a:off x="845089" y="4387025"/>
            <a:ext cx="490552" cy="306312"/>
          </a:xfrm>
          <a:prstGeom prst="rect">
            <a:avLst/>
          </a:prstGeom>
        </p:spPr>
      </p:pic>
      <p:pic>
        <p:nvPicPr>
          <p:cNvPr id="59" name="图片 47" descr="打印机.png"/>
          <p:cNvPicPr>
            <a:picLocks noChangeAspect="1"/>
          </p:cNvPicPr>
          <p:nvPr/>
        </p:nvPicPr>
        <p:blipFill>
          <a:blip r:embed="rId6" cstate="print"/>
          <a:stretch>
            <a:fillRect/>
          </a:stretch>
        </p:blipFill>
        <p:spPr bwMode="gray">
          <a:xfrm>
            <a:off x="3779600" y="4362619"/>
            <a:ext cx="444786" cy="365835"/>
          </a:xfrm>
          <a:prstGeom prst="rect">
            <a:avLst/>
          </a:prstGeom>
        </p:spPr>
      </p:pic>
      <p:grpSp>
        <p:nvGrpSpPr>
          <p:cNvPr id="60" name="组合 211"/>
          <p:cNvGrpSpPr/>
          <p:nvPr/>
        </p:nvGrpSpPr>
        <p:grpSpPr bwMode="gray">
          <a:xfrm>
            <a:off x="5305600" y="4457717"/>
            <a:ext cx="515863" cy="256225"/>
            <a:chOff x="5310188" y="1243013"/>
            <a:chExt cx="915988" cy="414338"/>
          </a:xfrm>
          <a:solidFill>
            <a:srgbClr val="7A7B7C"/>
          </a:solidFill>
        </p:grpSpPr>
        <p:sp>
          <p:nvSpPr>
            <p:cNvPr id="61"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2"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3"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4"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5"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6"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7"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8"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grpSp>
      <p:grpSp>
        <p:nvGrpSpPr>
          <p:cNvPr id="69" name="组合 68"/>
          <p:cNvGrpSpPr/>
          <p:nvPr/>
        </p:nvGrpSpPr>
        <p:grpSpPr bwMode="gray">
          <a:xfrm>
            <a:off x="2473250" y="4351372"/>
            <a:ext cx="445956" cy="377619"/>
            <a:chOff x="2557450" y="4936459"/>
            <a:chExt cx="445956" cy="343290"/>
          </a:xfrm>
        </p:grpSpPr>
        <p:pic>
          <p:nvPicPr>
            <p:cNvPr id="70"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71" name="矩形 70"/>
            <p:cNvSpPr/>
            <p:nvPr/>
          </p:nvSpPr>
          <p:spPr bwMode="gray">
            <a:xfrm>
              <a:off x="2591651" y="4996057"/>
              <a:ext cx="262770" cy="20268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grpSp>
      <p:sp>
        <p:nvSpPr>
          <p:cNvPr id="72" name="文本框 71"/>
          <p:cNvSpPr txBox="1"/>
          <p:nvPr/>
        </p:nvSpPr>
        <p:spPr bwMode="gray">
          <a:xfrm>
            <a:off x="2805464" y="1770186"/>
            <a:ext cx="1050288"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Core switch</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73" name="文本框 72"/>
          <p:cNvSpPr txBox="1"/>
          <p:nvPr/>
        </p:nvSpPr>
        <p:spPr bwMode="gray">
          <a:xfrm>
            <a:off x="540302" y="3309325"/>
            <a:ext cx="109051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Access switch 1</a:t>
            </a:r>
            <a:endParaRPr lang="en-US" altLang="zh-CN" sz="1200" b="1" dirty="0">
              <a:latin typeface="Huawei Sans" panose="020C0503030203020204" pitchFamily="34" charset="0"/>
            </a:endParaRPr>
          </a:p>
        </p:txBody>
      </p:sp>
      <p:sp>
        <p:nvSpPr>
          <p:cNvPr id="74" name="文本框 73"/>
          <p:cNvSpPr txBox="1"/>
          <p:nvPr/>
        </p:nvSpPr>
        <p:spPr bwMode="gray">
          <a:xfrm>
            <a:off x="4924847" y="3309325"/>
            <a:ext cx="1090512" cy="461665"/>
          </a:xfrm>
          <a:prstGeom prst="rect">
            <a:avLst/>
          </a:prstGeom>
          <a:noFill/>
        </p:spPr>
        <p:txBody>
          <a:bodyPr wrap="square" rtlCol="0">
            <a:spAutoFit/>
          </a:bodyPr>
          <a:lstStyle/>
          <a:p>
            <a:pPr algn="ctr" defTabSz="914400" fontAlgn="ctr">
              <a:defRPr/>
            </a:pPr>
            <a:r>
              <a:rPr lang="en-US" sz="1200" b="1" dirty="0" smtClean="0">
                <a:latin typeface="Huawei Sans" panose="020C0503030203020204" pitchFamily="34" charset="0"/>
              </a:rPr>
              <a:t>Access switch </a:t>
            </a:r>
            <a:r>
              <a:rPr lang="en-US" sz="1200" b="1" dirty="0" smtClean="0">
                <a:solidFill>
                  <a:prstClr val="black"/>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5" name="文本框 74"/>
          <p:cNvSpPr txBox="1"/>
          <p:nvPr/>
        </p:nvSpPr>
        <p:spPr bwMode="gray">
          <a:xfrm>
            <a:off x="599083" y="4723519"/>
            <a:ext cx="987771" cy="461665"/>
          </a:xfrm>
          <a:prstGeom prst="rect">
            <a:avLst/>
          </a:prstGeom>
          <a:noFill/>
        </p:spPr>
        <p:txBody>
          <a:bodyPr wrap="none" rtlCol="0">
            <a:spAutoFit/>
          </a:bodyPr>
          <a:lstStyle/>
          <a:p>
            <a:pPr lvl="0" algn="ctr" defTabSz="914400" fontAlgn="ctr">
              <a:defRPr/>
            </a:pPr>
            <a:r>
              <a:rPr lang="en-US" sz="1200" dirty="0" smtClean="0">
                <a:latin typeface="Huawei Sans" panose="020C0503030203020204" pitchFamily="34" charset="0"/>
              </a:rPr>
              <a:t>Terminal 1 </a:t>
            </a:r>
            <a:endParaRPr lang="en-US" altLang="zh-CN" sz="1200" dirty="0" smtClean="0">
              <a:latin typeface="Huawei Sans" panose="020C0503030203020204" pitchFamily="34" charset="0"/>
            </a:endParaRPr>
          </a:p>
          <a:p>
            <a:pPr lvl="0" algn="ctr" defTabSz="914400" fontAlgn="ctr">
              <a:defRPr/>
            </a:pPr>
            <a:r>
              <a:rPr lang="en-US" sz="1200" b="0" dirty="0" smtClean="0">
                <a:solidFill>
                  <a:prstClr val="black"/>
                </a:solidFill>
                <a:latin typeface="Huawei Sans" panose="020C0503030203020204" pitchFamily="34" charset="0"/>
              </a:rPr>
              <a:t>1.1.1.1/24</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6" name="文本框 75"/>
          <p:cNvSpPr txBox="1"/>
          <p:nvPr/>
        </p:nvSpPr>
        <p:spPr bwMode="gray">
          <a:xfrm>
            <a:off x="2195074" y="4723519"/>
            <a:ext cx="939681" cy="461665"/>
          </a:xfrm>
          <a:prstGeom prst="rect">
            <a:avLst/>
          </a:prstGeom>
          <a:noFill/>
        </p:spPr>
        <p:txBody>
          <a:bodyPr wrap="none" rtlCol="0">
            <a:spAutoFit/>
          </a:bodyPr>
          <a:lstStyle/>
          <a:p>
            <a:pPr lvl="0" algn="ctr" defTabSz="914400" fontAlgn="ctr">
              <a:defRPr/>
            </a:pPr>
            <a:r>
              <a:rPr lang="en-US" sz="1200" dirty="0" smtClean="0">
                <a:latin typeface="Huawei Sans" panose="020C0503030203020204" pitchFamily="34" charset="0"/>
              </a:rPr>
              <a:t>Terminal </a:t>
            </a:r>
            <a:r>
              <a:rPr lang="en-US" sz="1200" dirty="0" smtClean="0">
                <a:solidFill>
                  <a:prstClr val="black"/>
                </a:solidFill>
                <a:latin typeface="Huawei Sans" panose="020C0503030203020204" pitchFamily="34" charset="0"/>
              </a:rPr>
              <a:t>2</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1.1.1.2/24</a:t>
            </a:r>
            <a:endParaRPr lang="en-US" sz="1200" b="0" dirty="0">
              <a:solidFill>
                <a:prstClr val="black"/>
              </a:solidFill>
              <a:latin typeface="Huawei Sans" panose="020C0503030203020204" pitchFamily="34" charset="0"/>
            </a:endParaRPr>
          </a:p>
        </p:txBody>
      </p:sp>
      <p:sp>
        <p:nvSpPr>
          <p:cNvPr id="77" name="文本框 76"/>
          <p:cNvSpPr txBox="1"/>
          <p:nvPr/>
        </p:nvSpPr>
        <p:spPr bwMode="gray">
          <a:xfrm>
            <a:off x="3532153" y="4723519"/>
            <a:ext cx="939681" cy="461665"/>
          </a:xfrm>
          <a:prstGeom prst="rect">
            <a:avLst/>
          </a:prstGeom>
          <a:noFill/>
        </p:spPr>
        <p:txBody>
          <a:bodyPr wrap="none" rtlCol="0">
            <a:spAutoFit/>
          </a:bodyPr>
          <a:lstStyle/>
          <a:p>
            <a:pPr lvl="0" algn="ctr" defTabSz="914400" fontAlgn="ctr">
              <a:defRPr/>
            </a:pPr>
            <a:r>
              <a:rPr lang="en-US" sz="1200" smtClean="0">
                <a:latin typeface="Huawei Sans" panose="020C0503030203020204" pitchFamily="34" charset="0"/>
              </a:rPr>
              <a:t>Terminal </a:t>
            </a:r>
            <a:r>
              <a:rPr lang="en-US" sz="1200" smtClean="0">
                <a:solidFill>
                  <a:prstClr val="black"/>
                </a:solidFill>
                <a:latin typeface="Huawei Sans" panose="020C0503030203020204" pitchFamily="34" charset="0"/>
              </a:rPr>
              <a:t>3</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1.1.1.3/24</a:t>
            </a:r>
            <a:endParaRPr lang="en-US" sz="1200" b="0">
              <a:solidFill>
                <a:prstClr val="black"/>
              </a:solidFill>
              <a:latin typeface="Huawei Sans" panose="020C0503030203020204" pitchFamily="34" charset="0"/>
            </a:endParaRPr>
          </a:p>
        </p:txBody>
      </p:sp>
      <p:sp>
        <p:nvSpPr>
          <p:cNvPr id="78" name="文本框 77"/>
          <p:cNvSpPr txBox="1"/>
          <p:nvPr/>
        </p:nvSpPr>
        <p:spPr bwMode="gray">
          <a:xfrm>
            <a:off x="5089927" y="4723519"/>
            <a:ext cx="939681" cy="461665"/>
          </a:xfrm>
          <a:prstGeom prst="rect">
            <a:avLst/>
          </a:prstGeom>
          <a:noFill/>
        </p:spPr>
        <p:txBody>
          <a:bodyPr wrap="none" rtlCol="0">
            <a:spAutoFit/>
          </a:bodyPr>
          <a:lstStyle/>
          <a:p>
            <a:pPr lvl="0" algn="ctr" defTabSz="914400" fontAlgn="ctr">
              <a:defRPr/>
            </a:pPr>
            <a:r>
              <a:rPr lang="en-US" sz="1200" smtClean="0">
                <a:latin typeface="Huawei Sans" panose="020C0503030203020204" pitchFamily="34" charset="0"/>
              </a:rPr>
              <a:t>Terminal </a:t>
            </a:r>
            <a:r>
              <a:rPr lang="en-US" sz="1200" smtClean="0">
                <a:solidFill>
                  <a:prstClr val="black"/>
                </a:solidFill>
                <a:latin typeface="Huawei Sans" panose="020C0503030203020204" pitchFamily="34" charset="0"/>
              </a:rPr>
              <a:t>4</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2.2.2.1/24</a:t>
            </a:r>
            <a:endParaRPr lang="en-US" sz="1200" b="0">
              <a:solidFill>
                <a:prstClr val="black"/>
              </a:solidFill>
              <a:latin typeface="Huawei Sans" panose="020C0503030203020204" pitchFamily="34" charset="0"/>
            </a:endParaRPr>
          </a:p>
        </p:txBody>
      </p:sp>
      <p:sp>
        <p:nvSpPr>
          <p:cNvPr id="79" name="文本框 78"/>
          <p:cNvSpPr txBox="1"/>
          <p:nvPr/>
        </p:nvSpPr>
        <p:spPr bwMode="gray">
          <a:xfrm>
            <a:off x="2791244" y="5261341"/>
            <a:ext cx="1364476" cy="276999"/>
          </a:xfrm>
          <a:prstGeom prst="rect">
            <a:avLst/>
          </a:prstGeom>
          <a:noFill/>
        </p:spPr>
        <p:txBody>
          <a:bodyPr wrap="none" rtlCol="0">
            <a:spAutoFit/>
          </a:bodyPr>
          <a:lstStyle/>
          <a:p>
            <a:pPr defTabSz="914400" fontAlgn="ctr">
              <a:defRPr/>
            </a:pPr>
            <a:r>
              <a:rPr lang="en-US" sz="1200" smtClean="0">
                <a:solidFill>
                  <a:srgbClr val="30B5C5"/>
                </a:solidFill>
                <a:latin typeface="Huawei Sans" panose="020C0503030203020204" pitchFamily="34" charset="0"/>
              </a:rPr>
              <a:t>VLAN 10 (office)</a:t>
            </a:r>
            <a:endParaRPr lang="en-US" sz="1200">
              <a:solidFill>
                <a:srgbClr val="30B5C5"/>
              </a:solidFill>
              <a:latin typeface="Huawei Sans" panose="020C0503030203020204" pitchFamily="34" charset="0"/>
            </a:endParaRPr>
          </a:p>
        </p:txBody>
      </p:sp>
      <p:sp>
        <p:nvSpPr>
          <p:cNvPr id="80" name="文本框 79"/>
          <p:cNvSpPr txBox="1"/>
          <p:nvPr/>
        </p:nvSpPr>
        <p:spPr bwMode="gray">
          <a:xfrm>
            <a:off x="4803158" y="5109626"/>
            <a:ext cx="1250802" cy="461665"/>
          </a:xfrm>
          <a:prstGeom prst="rect">
            <a:avLst/>
          </a:prstGeom>
          <a:noFill/>
        </p:spPr>
        <p:txBody>
          <a:bodyPr wrap="square" rtlCol="0">
            <a:spAutoFit/>
          </a:bodyPr>
          <a:lstStyle/>
          <a:p>
            <a:pPr algn="ctr" defTabSz="914400" fontAlgn="ctr">
              <a:defRPr/>
            </a:pPr>
            <a:r>
              <a:rPr lang="en-US" sz="1200" b="0" dirty="0" smtClean="0">
                <a:solidFill>
                  <a:srgbClr val="ED6D00"/>
                </a:solidFill>
                <a:latin typeface="Huawei Sans" panose="020C0503030203020204" pitchFamily="34" charset="0"/>
              </a:rPr>
              <a:t>VLAN 20 </a:t>
            </a:r>
            <a:endParaRPr lang="en-US" altLang="zh-CN" sz="1200" kern="0" dirty="0" smtClean="0">
              <a:solidFill>
                <a:srgbClr val="ED6D00"/>
              </a:solidFill>
              <a:latin typeface="Huawei Sans" panose="020C0503030203020204" pitchFamily="34" charset="0"/>
            </a:endParaRPr>
          </a:p>
          <a:p>
            <a:pPr algn="ctr" defTabSz="914400" fontAlgn="ctr">
              <a:defRPr/>
            </a:pPr>
            <a:r>
              <a:rPr lang="en-US" sz="1200" dirty="0" smtClean="0">
                <a:solidFill>
                  <a:srgbClr val="ED6D00"/>
                </a:solidFill>
                <a:latin typeface="Huawei Sans" panose="020C0503030203020204" pitchFamily="34" charset="0"/>
              </a:rPr>
              <a:t>(monitoring)</a:t>
            </a:r>
            <a:endParaRPr lang="en-US" sz="1200" dirty="0">
              <a:solidFill>
                <a:srgbClr val="ED6D00"/>
              </a:solidFill>
              <a:latin typeface="Huawei Sans" panose="020C0503030203020204" pitchFamily="34" charset="0"/>
            </a:endParaRPr>
          </a:p>
        </p:txBody>
      </p:sp>
    </p:spTree>
    <p:extLst>
      <p:ext uri="{BB962C8B-B14F-4D97-AF65-F5344CB8AC3E}">
        <p14:creationId xmlns:p14="http://schemas.microsoft.com/office/powerpoint/2010/main" val="2687821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mtClean="0"/>
              <a:t>Voice VLAN</a:t>
            </a:r>
            <a:endParaRPr lang="en-US" altLang="zh-CN"/>
          </a:p>
        </p:txBody>
      </p:sp>
      <p:sp>
        <p:nvSpPr>
          <p:cNvPr id="3" name="文本占位符 2"/>
          <p:cNvSpPr>
            <a:spLocks noGrp="1"/>
          </p:cNvSpPr>
          <p:nvPr>
            <p:ph type="body" sz="quarter" idx="10"/>
          </p:nvPr>
        </p:nvSpPr>
        <p:spPr/>
        <p:txBody>
          <a:bodyPr/>
          <a:lstStyle/>
          <a:p>
            <a:pPr algn="l"/>
            <a:r>
              <a:rPr lang="en-US" sz="1400" dirty="0" smtClean="0"/>
              <a:t>Multiple types of flows are usually transmitted on a network simultaneously. Packet loss and delay seriously affect voice communication quality. Users are more sensitive to the quality of the voice service than to the quality of data and video services. Therefore, voice data flows must be preferentially transmitted when there is limited bandwidth available.</a:t>
            </a:r>
          </a:p>
          <a:p>
            <a:pPr algn="l"/>
            <a:r>
              <a:rPr lang="en-US" sz="1400" dirty="0" smtClean="0"/>
              <a:t>A voice VLAN is used to exclusively transmit voice data.</a:t>
            </a:r>
          </a:p>
          <a:p>
            <a:pPr algn="l"/>
            <a:r>
              <a:rPr lang="en-US" sz="1400" dirty="0" smtClean="0"/>
              <a:t>After a voice VLAN is configured on a switch, the switch can identify voice data flows, transmit the voice data flows in the voice VLAN, and provide </a:t>
            </a:r>
            <a:r>
              <a:rPr lang="en-US" sz="1400" dirty="0" err="1" smtClean="0"/>
              <a:t>QoS</a:t>
            </a:r>
            <a:r>
              <a:rPr lang="en-US" sz="1400" dirty="0" smtClean="0"/>
              <a:t> guarantee for the voice data flows.</a:t>
            </a:r>
          </a:p>
          <a:p>
            <a:pPr algn="l"/>
            <a:endParaRPr lang="en-US" altLang="zh-CN" sz="1400" dirty="0"/>
          </a:p>
        </p:txBody>
      </p:sp>
      <p:cxnSp>
        <p:nvCxnSpPr>
          <p:cNvPr id="6" name="直接连接符 5"/>
          <p:cNvCxnSpPr/>
          <p:nvPr/>
        </p:nvCxnSpPr>
        <p:spPr bwMode="gray">
          <a:xfrm flipH="1">
            <a:off x="2912897" y="4578285"/>
            <a:ext cx="21977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H="1">
            <a:off x="1415860" y="4578285"/>
            <a:ext cx="10672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V="1">
            <a:off x="6308452" y="3876933"/>
            <a:ext cx="0" cy="227584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bwMode="gray">
          <a:xfrm>
            <a:off x="5019337" y="4142393"/>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smtClean="0">
                <a:latin typeface="Huawei Sans" panose="020C0503030203020204" pitchFamily="34" charset="0"/>
              </a:rPr>
              <a:t>Network</a:t>
            </a:r>
            <a:endParaRPr lang="en-US" altLang="zh-CN" sz="1600" b="1">
              <a:latin typeface="Huawei Sans" panose="020C0503030203020204" pitchFamily="34" charset="0"/>
            </a:endParaRPr>
          </a:p>
        </p:txBody>
      </p:sp>
      <p:sp>
        <p:nvSpPr>
          <p:cNvPr id="10" name="文本框 9"/>
          <p:cNvSpPr txBox="1"/>
          <p:nvPr/>
        </p:nvSpPr>
        <p:spPr bwMode="gray">
          <a:xfrm>
            <a:off x="990743" y="4829818"/>
            <a:ext cx="404278" cy="307777"/>
          </a:xfrm>
          <a:prstGeom prst="rect">
            <a:avLst/>
          </a:prstGeom>
          <a:noFill/>
        </p:spPr>
        <p:txBody>
          <a:bodyPr wrap="none" rtlCol="0">
            <a:spAutoFit/>
          </a:bodyPr>
          <a:lstStyle/>
          <a:p>
            <a:pPr algn="ctr" fontAlgn="ctr"/>
            <a:r>
              <a:rPr lang="en-US" sz="1400" b="1" smtClean="0">
                <a:latin typeface="Huawei Sans" panose="020C0503030203020204" pitchFamily="34" charset="0"/>
              </a:rPr>
              <a:t>PC</a:t>
            </a:r>
            <a:endParaRPr lang="en-US" sz="1400" b="1">
              <a:latin typeface="Huawei Sans" panose="020C0503030203020204" pitchFamily="34" charset="0"/>
            </a:endParaRPr>
          </a:p>
        </p:txBody>
      </p:sp>
      <p:sp>
        <p:nvSpPr>
          <p:cNvPr id="11" name="文本框 10"/>
          <p:cNvSpPr txBox="1"/>
          <p:nvPr/>
        </p:nvSpPr>
        <p:spPr bwMode="gray">
          <a:xfrm>
            <a:off x="2210211" y="4829818"/>
            <a:ext cx="947632" cy="307777"/>
          </a:xfrm>
          <a:prstGeom prst="rect">
            <a:avLst/>
          </a:prstGeom>
          <a:noFill/>
        </p:spPr>
        <p:txBody>
          <a:bodyPr wrap="none" rtlCol="0">
            <a:spAutoFit/>
          </a:bodyPr>
          <a:lstStyle/>
          <a:p>
            <a:pPr algn="ctr" fontAlgn="ctr"/>
            <a:r>
              <a:rPr lang="en-US" sz="1400" b="1" smtClean="0">
                <a:latin typeface="Huawei Sans" panose="020C0503030203020204" pitchFamily="34" charset="0"/>
              </a:rPr>
              <a:t>IP Phone</a:t>
            </a:r>
            <a:endParaRPr lang="en-US" sz="1400" b="1">
              <a:latin typeface="Huawei Sans" panose="020C0503030203020204" pitchFamily="34" charset="0"/>
            </a:endParaRPr>
          </a:p>
        </p:txBody>
      </p:sp>
      <p:sp>
        <p:nvSpPr>
          <p:cNvPr id="12" name="文本框 11"/>
          <p:cNvSpPr txBox="1"/>
          <p:nvPr/>
        </p:nvSpPr>
        <p:spPr bwMode="gray">
          <a:xfrm>
            <a:off x="3879384" y="4829818"/>
            <a:ext cx="761747" cy="307777"/>
          </a:xfrm>
          <a:prstGeom prst="rect">
            <a:avLst/>
          </a:prstGeom>
          <a:noFill/>
        </p:spPr>
        <p:txBody>
          <a:bodyPr wrap="none" rtlCol="0">
            <a:spAutoFit/>
          </a:bodyPr>
          <a:lstStyle/>
          <a:p>
            <a:pPr algn="ctr" fontAlgn="ctr"/>
            <a:r>
              <a:rPr lang="en-US" sz="1400" b="1" smtClean="0">
                <a:latin typeface="Huawei Sans" panose="020C0503030203020204" pitchFamily="34" charset="0"/>
              </a:rPr>
              <a:t>Switch</a:t>
            </a:r>
            <a:endParaRPr lang="en-US" sz="1400" b="1">
              <a:latin typeface="Huawei Sans" panose="020C0503030203020204" pitchFamily="34" charset="0"/>
            </a:endParaRPr>
          </a:p>
        </p:txBody>
      </p:sp>
      <p:sp>
        <p:nvSpPr>
          <p:cNvPr id="13" name="矩形 12"/>
          <p:cNvSpPr/>
          <p:nvPr/>
        </p:nvSpPr>
        <p:spPr bwMode="gray">
          <a:xfrm>
            <a:off x="831092" y="5370983"/>
            <a:ext cx="5309740" cy="707886"/>
          </a:xfrm>
          <a:prstGeom prst="rect">
            <a:avLst/>
          </a:prstGeom>
        </p:spPr>
        <p:txBody>
          <a:bodyPr wrap="square">
            <a:spAutoFit/>
          </a:bodyPr>
          <a:lstStyle/>
          <a:p>
            <a:pPr fontAlgn="ctr">
              <a:lnSpc>
                <a:spcPts val="2400"/>
              </a:lnSpc>
              <a:spcAft>
                <a:spcPts val="600"/>
              </a:spcAft>
            </a:pPr>
            <a:r>
              <a:rPr lang="en-US" sz="1600" smtClean="0">
                <a:solidFill>
                  <a:srgbClr val="333333"/>
                </a:solidFill>
                <a:latin typeface="Huawei Sans" panose="020C0503030203020204" pitchFamily="34" charset="0"/>
              </a:rPr>
              <a:t>You can use a single interface of a switch to transmit both voice and data services.</a:t>
            </a:r>
            <a:endParaRPr lang="en-US" altLang="zh-CN" sz="1600">
              <a:solidFill>
                <a:srgbClr val="333333"/>
              </a:solidFill>
              <a:latin typeface="Huawei Sans" panose="020C0503030203020204" pitchFamily="34" charset="0"/>
              <a:ea typeface="Microsoft Yahei" panose="020B0503020204020204" pitchFamily="34" charset="-122"/>
            </a:endParaRPr>
          </a:p>
        </p:txBody>
      </p:sp>
      <p:cxnSp>
        <p:nvCxnSpPr>
          <p:cNvPr id="14" name="直接连接符 13"/>
          <p:cNvCxnSpPr/>
          <p:nvPr/>
        </p:nvCxnSpPr>
        <p:spPr bwMode="gray">
          <a:xfrm flipH="1">
            <a:off x="7210943" y="4578285"/>
            <a:ext cx="327387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bwMode="gray">
          <a:xfrm>
            <a:off x="10389206" y="4142393"/>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smtClean="0">
                <a:latin typeface="Huawei Sans" panose="020C0503030203020204" pitchFamily="34" charset="0"/>
              </a:rPr>
              <a:t>Network</a:t>
            </a:r>
            <a:endParaRPr lang="en-US" altLang="zh-CN" sz="1600" b="1">
              <a:latin typeface="Huawei Sans" panose="020C0503030203020204" pitchFamily="34" charset="0"/>
            </a:endParaRPr>
          </a:p>
        </p:txBody>
      </p:sp>
      <p:sp>
        <p:nvSpPr>
          <p:cNvPr id="16" name="文本框 15"/>
          <p:cNvSpPr txBox="1"/>
          <p:nvPr/>
        </p:nvSpPr>
        <p:spPr bwMode="gray">
          <a:xfrm>
            <a:off x="6508885" y="4829818"/>
            <a:ext cx="947632" cy="307777"/>
          </a:xfrm>
          <a:prstGeom prst="rect">
            <a:avLst/>
          </a:prstGeom>
          <a:noFill/>
        </p:spPr>
        <p:txBody>
          <a:bodyPr wrap="none" rtlCol="0">
            <a:spAutoFit/>
          </a:bodyPr>
          <a:lstStyle/>
          <a:p>
            <a:pPr algn="ctr" fontAlgn="ctr"/>
            <a:r>
              <a:rPr lang="en-US" sz="1400" b="1" smtClean="0">
                <a:latin typeface="Huawei Sans" panose="020C0503030203020204" pitchFamily="34" charset="0"/>
              </a:rPr>
              <a:t>IP phone</a:t>
            </a:r>
            <a:endParaRPr lang="en-US" altLang="zh-CN" sz="1400" b="1" smtClean="0">
              <a:latin typeface="Huawei Sans" panose="020C0503030203020204" pitchFamily="34" charset="0"/>
            </a:endParaRPr>
          </a:p>
        </p:txBody>
      </p:sp>
      <p:sp>
        <p:nvSpPr>
          <p:cNvPr id="17" name="文本框 16"/>
          <p:cNvSpPr txBox="1"/>
          <p:nvPr/>
        </p:nvSpPr>
        <p:spPr bwMode="gray">
          <a:xfrm>
            <a:off x="8787008" y="4829818"/>
            <a:ext cx="761747" cy="307777"/>
          </a:xfrm>
          <a:prstGeom prst="rect">
            <a:avLst/>
          </a:prstGeom>
          <a:noFill/>
        </p:spPr>
        <p:txBody>
          <a:bodyPr wrap="none" rtlCol="0">
            <a:spAutoFit/>
          </a:bodyPr>
          <a:lstStyle/>
          <a:p>
            <a:pPr algn="ctr" fontAlgn="ctr"/>
            <a:r>
              <a:rPr lang="en-US" sz="1400" b="1" smtClean="0">
                <a:latin typeface="Huawei Sans" panose="020C0503030203020204" pitchFamily="34" charset="0"/>
              </a:rPr>
              <a:t>Switch</a:t>
            </a:r>
            <a:endParaRPr lang="en-US" sz="1400" b="1">
              <a:latin typeface="Huawei Sans" panose="020C0503030203020204" pitchFamily="34" charset="0"/>
            </a:endParaRPr>
          </a:p>
        </p:txBody>
      </p:sp>
      <p:sp>
        <p:nvSpPr>
          <p:cNvPr id="18" name="矩形 17"/>
          <p:cNvSpPr/>
          <p:nvPr/>
        </p:nvSpPr>
        <p:spPr bwMode="gray">
          <a:xfrm>
            <a:off x="6508885" y="5370983"/>
            <a:ext cx="5416142" cy="784830"/>
          </a:xfrm>
          <a:prstGeom prst="rect">
            <a:avLst/>
          </a:prstGeom>
        </p:spPr>
        <p:txBody>
          <a:bodyPr wrap="square">
            <a:spAutoFit/>
          </a:bodyPr>
          <a:lstStyle/>
          <a:p>
            <a:pPr fontAlgn="ctr">
              <a:lnSpc>
                <a:spcPts val="2400"/>
              </a:lnSpc>
              <a:spcAft>
                <a:spcPts val="600"/>
              </a:spcAft>
            </a:pPr>
            <a:r>
              <a:rPr lang="en-US" sz="1600" smtClean="0">
                <a:solidFill>
                  <a:srgbClr val="333333"/>
                </a:solidFill>
                <a:latin typeface="Huawei Sans" panose="020C0503030203020204" pitchFamily="34" charset="0"/>
              </a:rPr>
              <a:t>An IP phone is connected to a switch independently.</a:t>
            </a:r>
          </a:p>
          <a:p>
            <a:pPr fontAlgn="ctr">
              <a:lnSpc>
                <a:spcPts val="2400"/>
              </a:lnSpc>
              <a:spcAft>
                <a:spcPts val="600"/>
              </a:spcAft>
            </a:pPr>
            <a:r>
              <a:rPr lang="en-US" sz="1600" smtClean="0">
                <a:latin typeface="Huawei Sans" panose="020C0503030203020204" pitchFamily="34" charset="0"/>
              </a:rPr>
              <a:t> </a:t>
            </a:r>
            <a:endParaRPr lang="en-US" altLang="zh-CN"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1" descr="开放网络-蓝.png"/>
          <p:cNvPicPr>
            <a:picLocks noChangeAspect="1"/>
          </p:cNvPicPr>
          <p:nvPr/>
        </p:nvPicPr>
        <p:blipFill>
          <a:blip r:embed="rId3" cstate="print"/>
          <a:stretch>
            <a:fillRect/>
          </a:stretch>
        </p:blipFill>
        <p:spPr bwMode="gray">
          <a:xfrm>
            <a:off x="947606" y="4389476"/>
            <a:ext cx="490552" cy="377619"/>
          </a:xfrm>
          <a:prstGeom prst="rect">
            <a:avLst/>
          </a:prstGeom>
        </p:spPr>
      </p:pic>
      <p:pic>
        <p:nvPicPr>
          <p:cNvPr id="20" name="图片 42" descr="IP电话.png"/>
          <p:cNvPicPr>
            <a:picLocks noChangeAspect="1"/>
          </p:cNvPicPr>
          <p:nvPr/>
        </p:nvPicPr>
        <p:blipFill>
          <a:blip r:embed="rId4" cstate="print"/>
          <a:stretch>
            <a:fillRect/>
          </a:stretch>
        </p:blipFill>
        <p:spPr bwMode="gray">
          <a:xfrm>
            <a:off x="2483071" y="4347557"/>
            <a:ext cx="490861" cy="461456"/>
          </a:xfrm>
          <a:prstGeom prst="rect">
            <a:avLst/>
          </a:prstGeom>
        </p:spPr>
      </p:pic>
      <p:pic>
        <p:nvPicPr>
          <p:cNvPr id="21" name="图片 76" descr="接入交换机.png"/>
          <p:cNvPicPr>
            <a:picLocks noChangeAspect="1"/>
          </p:cNvPicPr>
          <p:nvPr/>
        </p:nvPicPr>
        <p:blipFill>
          <a:blip r:embed="rId5" cstate="print"/>
          <a:stretch>
            <a:fillRect/>
          </a:stretch>
        </p:blipFill>
        <p:spPr bwMode="gray">
          <a:xfrm>
            <a:off x="4025987" y="4377459"/>
            <a:ext cx="490909" cy="401653"/>
          </a:xfrm>
          <a:prstGeom prst="rect">
            <a:avLst/>
          </a:prstGeom>
        </p:spPr>
      </p:pic>
      <p:pic>
        <p:nvPicPr>
          <p:cNvPr id="22" name="图片 76" descr="接入交换机.png"/>
          <p:cNvPicPr>
            <a:picLocks noChangeAspect="1"/>
          </p:cNvPicPr>
          <p:nvPr/>
        </p:nvPicPr>
        <p:blipFill>
          <a:blip r:embed="rId5" cstate="print"/>
          <a:stretch>
            <a:fillRect/>
          </a:stretch>
        </p:blipFill>
        <p:spPr bwMode="gray">
          <a:xfrm>
            <a:off x="8931109" y="4377459"/>
            <a:ext cx="490909" cy="401653"/>
          </a:xfrm>
          <a:prstGeom prst="rect">
            <a:avLst/>
          </a:prstGeom>
        </p:spPr>
      </p:pic>
      <p:pic>
        <p:nvPicPr>
          <p:cNvPr id="23" name="图片 42" descr="IP电话.png"/>
          <p:cNvPicPr>
            <a:picLocks noChangeAspect="1"/>
          </p:cNvPicPr>
          <p:nvPr/>
        </p:nvPicPr>
        <p:blipFill>
          <a:blip r:embed="rId4" cstate="print"/>
          <a:stretch>
            <a:fillRect/>
          </a:stretch>
        </p:blipFill>
        <p:spPr bwMode="gray">
          <a:xfrm>
            <a:off x="6720082" y="4347557"/>
            <a:ext cx="490861" cy="461456"/>
          </a:xfrm>
          <a:prstGeom prst="rect">
            <a:avLst/>
          </a:prstGeom>
        </p:spPr>
      </p:pic>
      <p:sp>
        <p:nvSpPr>
          <p:cNvPr id="24" name="圆角矩形 23"/>
          <p:cNvSpPr/>
          <p:nvPr/>
        </p:nvSpPr>
        <p:spPr bwMode="gray">
          <a:xfrm>
            <a:off x="844966" y="3344464"/>
            <a:ext cx="10805700" cy="338555"/>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fontAlgn="ctr"/>
            <a:r>
              <a:rPr lang="en-US" sz="1600" smtClean="0">
                <a:solidFill>
                  <a:schemeClr val="bg1"/>
                </a:solidFill>
                <a:latin typeface="Huawei Sans" panose="020C0503030203020204" pitchFamily="34" charset="0"/>
              </a:rPr>
              <a:t>Typical networking of voice VLAN technology</a:t>
            </a:r>
            <a:endParaRPr lang="en-US" altLang="zh-CN" sz="1600">
              <a:solidFill>
                <a:schemeClr val="bg1"/>
              </a:solidFill>
              <a:latin typeface="Huawei Sans" panose="020C0503030203020204" pitchFamily="34" charset="0"/>
            </a:endParaRPr>
          </a:p>
        </p:txBody>
      </p:sp>
    </p:spTree>
    <p:extLst>
      <p:ext uri="{BB962C8B-B14F-4D97-AF65-F5344CB8AC3E}">
        <p14:creationId xmlns:p14="http://schemas.microsoft.com/office/powerpoint/2010/main" val="38306943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Spanning Tree Protocol (STP)</a:t>
            </a:r>
            <a:endParaRPr lang="en-US" altLang="zh-CN" dirty="0"/>
          </a:p>
        </p:txBody>
      </p:sp>
      <p:grpSp>
        <p:nvGrpSpPr>
          <p:cNvPr id="38" name="组合 37"/>
          <p:cNvGrpSpPr/>
          <p:nvPr/>
        </p:nvGrpSpPr>
        <p:grpSpPr>
          <a:xfrm>
            <a:off x="567240" y="4564534"/>
            <a:ext cx="1239519" cy="276999"/>
            <a:chOff x="503728" y="4697363"/>
            <a:chExt cx="1239519" cy="276999"/>
          </a:xfrm>
        </p:grpSpPr>
        <p:sp>
          <p:nvSpPr>
            <p:cNvPr id="6" name="椭圆 5"/>
            <p:cNvSpPr>
              <a:spLocks noChangeAspect="1"/>
            </p:cNvSpPr>
            <p:nvPr/>
          </p:nvSpPr>
          <p:spPr>
            <a:xfrm>
              <a:off x="503728" y="473501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R</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686646" y="4697363"/>
              <a:ext cx="1056601" cy="276999"/>
            </a:xfrm>
            <a:prstGeom prst="rect">
              <a:avLst/>
            </a:prstGeom>
            <a:noFill/>
          </p:spPr>
          <p:txBody>
            <a:bodyPr wrap="square" rtlCol="0">
              <a:spAutoFit/>
            </a:bodyPr>
            <a:lstStyle/>
            <a:p>
              <a:pPr fontAlgn="ctr">
                <a:spcBef>
                  <a:spcPts val="0"/>
                </a:spcBef>
                <a:spcAft>
                  <a:spcPts val="0"/>
                </a:spcAft>
              </a:pPr>
              <a:r>
                <a:rPr lang="en-US" sz="1200" b="1" smtClean="0">
                  <a:solidFill>
                    <a:schemeClr val="bg1">
                      <a:lumMod val="50000"/>
                    </a:schemeClr>
                  </a:solidFill>
                  <a:latin typeface="Huawei Sans" panose="020C0503030203020204" pitchFamily="34" charset="0"/>
                </a:rPr>
                <a:t>Root port</a:t>
              </a:r>
              <a:endParaRPr lang="en-US" altLang="zh-CN" sz="1200" b="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6" name="组合 35"/>
          <p:cNvGrpSpPr/>
          <p:nvPr/>
        </p:nvGrpSpPr>
        <p:grpSpPr>
          <a:xfrm>
            <a:off x="1806760" y="4564534"/>
            <a:ext cx="1360319" cy="461665"/>
            <a:chOff x="1931211" y="4697363"/>
            <a:chExt cx="1360319" cy="461665"/>
          </a:xfrm>
        </p:grpSpPr>
        <p:sp>
          <p:nvSpPr>
            <p:cNvPr id="8" name="椭圆 7"/>
            <p:cNvSpPr>
              <a:spLocks noChangeAspect="1"/>
            </p:cNvSpPr>
            <p:nvPr/>
          </p:nvSpPr>
          <p:spPr>
            <a:xfrm>
              <a:off x="1931211" y="473501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D</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a:xfrm>
              <a:off x="2114129" y="4697363"/>
              <a:ext cx="1177401" cy="461665"/>
            </a:xfrm>
            <a:prstGeom prst="rect">
              <a:avLst/>
            </a:prstGeom>
            <a:noFill/>
          </p:spPr>
          <p:txBody>
            <a:bodyPr wrap="square" rtlCol="0">
              <a:spAutoFit/>
            </a:bodyPr>
            <a:lstStyle/>
            <a:p>
              <a:pPr fontAlgn="ctr">
                <a:spcBef>
                  <a:spcPts val="0"/>
                </a:spcBef>
                <a:spcAft>
                  <a:spcPts val="0"/>
                </a:spcAft>
              </a:pPr>
              <a:r>
                <a:rPr lang="en-US" sz="1200" b="1" smtClean="0">
                  <a:solidFill>
                    <a:schemeClr val="bg1">
                      <a:lumMod val="50000"/>
                    </a:schemeClr>
                  </a:solidFill>
                  <a:latin typeface="Huawei Sans" panose="020C0503030203020204" pitchFamily="34" charset="0"/>
                </a:rPr>
                <a:t>Designated port</a:t>
              </a:r>
              <a:endParaRPr lang="en-US" altLang="zh-CN" sz="1200" b="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 name="组合 34"/>
          <p:cNvGrpSpPr/>
          <p:nvPr/>
        </p:nvGrpSpPr>
        <p:grpSpPr>
          <a:xfrm>
            <a:off x="3167080" y="4578333"/>
            <a:ext cx="1756111" cy="461665"/>
            <a:chOff x="3240799" y="4711162"/>
            <a:chExt cx="1756111" cy="461665"/>
          </a:xfrm>
        </p:grpSpPr>
        <p:grpSp>
          <p:nvGrpSpPr>
            <p:cNvPr id="3" name="组合 28"/>
            <p:cNvGrpSpPr>
              <a:grpSpLocks noChangeAspect="1"/>
            </p:cNvGrpSpPr>
            <p:nvPr/>
          </p:nvGrpSpPr>
          <p:grpSpPr>
            <a:xfrm>
              <a:off x="3240799" y="4733491"/>
              <a:ext cx="234000" cy="234000"/>
              <a:chOff x="5076056" y="3356992"/>
              <a:chExt cx="436268" cy="436268"/>
            </a:xfrm>
          </p:grpSpPr>
          <p:sp>
            <p:nvSpPr>
              <p:cNvPr id="4"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禁止符 23"/>
              <p:cNvSpPr/>
              <p:nvPr/>
            </p:nvSpPr>
            <p:spPr>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 name="文本框 9"/>
            <p:cNvSpPr txBox="1"/>
            <p:nvPr/>
          </p:nvSpPr>
          <p:spPr>
            <a:xfrm>
              <a:off x="3446725" y="4711162"/>
              <a:ext cx="1550185" cy="461665"/>
            </a:xfrm>
            <a:prstGeom prst="rect">
              <a:avLst/>
            </a:prstGeom>
            <a:noFill/>
          </p:spPr>
          <p:txBody>
            <a:bodyPr wrap="square" rtlCol="0">
              <a:spAutoFit/>
            </a:bodyPr>
            <a:lstStyle>
              <a:defPPr>
                <a:defRPr lang="en-US"/>
              </a:defPPr>
              <a:lvl1pPr fontAlgn="auto">
                <a:spcBef>
                  <a:spcPts val="0"/>
                </a:spcBef>
                <a:spcAft>
                  <a:spcPts val="0"/>
                </a:spcAft>
                <a:defRPr sz="1400" b="1">
                  <a:solidFill>
                    <a:srgbClr val="C7000B"/>
                  </a:solidFill>
                  <a:latin typeface="Huawei Sans" panose="020C0503030203020204" pitchFamily="34" charset="0"/>
                  <a:ea typeface="方正兰亭黑简体" panose="02000000000000000000" pitchFamily="2" charset="-122"/>
                </a:defRPr>
              </a:lvl1pPr>
            </a:lstStyle>
            <a:p>
              <a:r>
                <a:rPr lang="en-US" sz="1200" dirty="0"/>
                <a:t>Non-designated port</a:t>
              </a:r>
              <a:endParaRPr lang="en-US" altLang="zh-CN" sz="1200" dirty="0">
                <a:sym typeface="Huawei Sans" panose="020C0503030203020204" pitchFamily="34" charset="0"/>
              </a:endParaRPr>
            </a:p>
          </p:txBody>
        </p:sp>
      </p:grpSp>
      <p:grpSp>
        <p:nvGrpSpPr>
          <p:cNvPr id="12" name="组合 11"/>
          <p:cNvGrpSpPr/>
          <p:nvPr/>
        </p:nvGrpSpPr>
        <p:grpSpPr>
          <a:xfrm>
            <a:off x="705450" y="1473421"/>
            <a:ext cx="4924655" cy="2599914"/>
            <a:chOff x="6164554" y="1391415"/>
            <a:chExt cx="4924655" cy="2599914"/>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3600" y="1790950"/>
              <a:ext cx="720000" cy="590400"/>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5849" y="3400929"/>
              <a:ext cx="720000" cy="590400"/>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1350" y="3400929"/>
              <a:ext cx="720000" cy="590400"/>
            </a:xfrm>
            <a:prstGeom prst="rect">
              <a:avLst/>
            </a:prstGeom>
          </p:spPr>
        </p:pic>
        <p:cxnSp>
          <p:nvCxnSpPr>
            <p:cNvPr id="24" name="直接连接符 23"/>
            <p:cNvCxnSpPr>
              <a:stCxn id="22" idx="3"/>
              <a:endCxn id="23" idx="1"/>
            </p:cNvCxnSpPr>
            <p:nvPr/>
          </p:nvCxnSpPr>
          <p:spPr>
            <a:xfrm>
              <a:off x="7545849" y="3696129"/>
              <a:ext cx="2215501"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25" name="直接连接符 24"/>
            <p:cNvCxnSpPr>
              <a:stCxn id="23" idx="0"/>
              <a:endCxn id="21" idx="3"/>
            </p:cNvCxnSpPr>
            <p:nvPr/>
          </p:nvCxnSpPr>
          <p:spPr>
            <a:xfrm flipH="1" flipV="1">
              <a:off x="9013600" y="2086150"/>
              <a:ext cx="1107750" cy="1314779"/>
            </a:xfrm>
            <a:prstGeom prst="line">
              <a:avLst/>
            </a:prstGeom>
            <a:noFill/>
            <a:ln w="19050" cap="flat" cmpd="sng" algn="ctr">
              <a:solidFill>
                <a:srgbClr val="151515"/>
              </a:solidFill>
              <a:prstDash val="solid"/>
              <a:miter lim="800000"/>
            </a:ln>
            <a:effectLst/>
          </p:spPr>
        </p:cxnSp>
        <p:sp>
          <p:nvSpPr>
            <p:cNvPr id="26" name="文本框 25"/>
            <p:cNvSpPr txBox="1"/>
            <p:nvPr/>
          </p:nvSpPr>
          <p:spPr>
            <a:xfrm>
              <a:off x="6164554" y="3527820"/>
              <a:ext cx="607859" cy="338554"/>
            </a:xfrm>
            <a:prstGeom prst="rect">
              <a:avLst/>
            </a:prstGeom>
            <a:noFill/>
          </p:spPr>
          <p:txBody>
            <a:bodyPr wrap="none" rtlCol="0" anchor="ctr">
              <a:spAutoFit/>
            </a:bodyPr>
            <a:lstStyle/>
            <a:p>
              <a:pPr marL="0" marR="0" lvl="0" indent="0" defTabSz="914478" eaLnBrk="1" fontAlgn="ctr" latinLnBrk="0" hangingPunct="1">
                <a:spcBef>
                  <a:spcPts val="0"/>
                </a:spcBef>
                <a:spcAft>
                  <a:spcPts val="0"/>
                </a:spcAft>
                <a:buClrTx/>
                <a:buSzTx/>
                <a:buFontTx/>
                <a:buNone/>
                <a:tabLst/>
                <a:defRPr/>
              </a:pPr>
              <a:r>
                <a:rPr lang="en-US" sz="1600" b="0" smtClean="0">
                  <a:solidFill>
                    <a:srgbClr val="1D1D1A"/>
                  </a:solidFill>
                  <a:latin typeface="Huawei Sans" panose="020C0503030203020204" pitchFamily="34" charset="0"/>
                </a:rPr>
                <a:t>SW2</a:t>
              </a:r>
              <a:endParaRPr kumimoji="0" lang="en-US" altLang="zh-CN"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a:xfrm>
              <a:off x="10481350" y="3527820"/>
              <a:ext cx="607859" cy="338554"/>
            </a:xfrm>
            <a:prstGeom prst="rect">
              <a:avLst/>
            </a:prstGeom>
            <a:noFill/>
          </p:spPr>
          <p:txBody>
            <a:bodyPr wrap="none" rtlCol="0" anchor="ctr">
              <a:spAutoFit/>
            </a:bodyPr>
            <a:lstStyle/>
            <a:p>
              <a:pPr marL="0" marR="0" lvl="0" indent="0" defTabSz="914478" eaLnBrk="1" fontAlgn="ctr" latinLnBrk="0" hangingPunct="1">
                <a:spcBef>
                  <a:spcPts val="0"/>
                </a:spcBef>
                <a:spcAft>
                  <a:spcPts val="0"/>
                </a:spcAft>
                <a:buClrTx/>
                <a:buSzTx/>
                <a:buFontTx/>
                <a:buNone/>
                <a:tabLst/>
                <a:defRPr/>
              </a:pPr>
              <a:r>
                <a:rPr lang="en-US" sz="1600" b="0" smtClean="0">
                  <a:solidFill>
                    <a:srgbClr val="1D1D1A"/>
                  </a:solidFill>
                  <a:latin typeface="Huawei Sans" panose="020C0503030203020204" pitchFamily="34" charset="0"/>
                </a:rPr>
                <a:t>SW3</a:t>
              </a:r>
              <a:endParaRPr kumimoji="0" lang="en-US" altLang="zh-CN"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7708467" y="1391415"/>
              <a:ext cx="1890261" cy="338554"/>
            </a:xfrm>
            <a:prstGeom prst="rect">
              <a:avLst/>
            </a:prstGeom>
            <a:noFill/>
          </p:spPr>
          <p:txBody>
            <a:bodyPr wrap="none" rtlCol="0">
              <a:spAutoFit/>
            </a:bodyPr>
            <a:lstStyle/>
            <a:p>
              <a:pPr marL="0" marR="0" lvl="0" indent="0" algn="ctr" defTabSz="914478" eaLnBrk="1" fontAlgn="ctr" latinLnBrk="0" hangingPunct="1">
                <a:spcBef>
                  <a:spcPts val="0"/>
                </a:spcBef>
                <a:spcAft>
                  <a:spcPts val="0"/>
                </a:spcAft>
                <a:buClrTx/>
                <a:buSzTx/>
                <a:buFontTx/>
                <a:buNone/>
                <a:tabLst/>
                <a:defRPr/>
              </a:pPr>
              <a:r>
                <a:rPr lang="en-US" sz="1600" b="0" smtClean="0">
                  <a:solidFill>
                    <a:srgbClr val="1D1D1A"/>
                  </a:solidFill>
                  <a:latin typeface="Huawei Sans" panose="020C0503030203020204" pitchFamily="34" charset="0"/>
                </a:rPr>
                <a:t>SW1 (root bridge)</a:t>
              </a:r>
              <a:endParaRPr kumimoji="0" lang="en-US" altLang="zh-CN"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箭头连接符 28"/>
            <p:cNvCxnSpPr>
              <a:stCxn id="22" idx="0"/>
              <a:endCxn id="21" idx="1"/>
            </p:cNvCxnSpPr>
            <p:nvPr/>
          </p:nvCxnSpPr>
          <p:spPr>
            <a:xfrm flipV="1">
              <a:off x="7185849" y="2086150"/>
              <a:ext cx="1107751" cy="13147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13" name="椭圆 12"/>
          <p:cNvSpPr>
            <a:spLocks noChangeAspect="1"/>
          </p:cNvSpPr>
          <p:nvPr/>
        </p:nvSpPr>
        <p:spPr bwMode="gray">
          <a:xfrm>
            <a:off x="2727041" y="20951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p:cNvSpPr>
            <a:spLocks noChangeAspect="1"/>
          </p:cNvSpPr>
          <p:nvPr/>
        </p:nvSpPr>
        <p:spPr bwMode="gray">
          <a:xfrm>
            <a:off x="3456165" y="210462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p:cNvSpPr>
            <a:spLocks noChangeAspect="1"/>
          </p:cNvSpPr>
          <p:nvPr/>
        </p:nvSpPr>
        <p:spPr bwMode="gray">
          <a:xfrm>
            <a:off x="1660856" y="336670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R</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p:cNvSpPr>
            <a:spLocks noChangeAspect="1"/>
          </p:cNvSpPr>
          <p:nvPr/>
        </p:nvSpPr>
        <p:spPr bwMode="gray">
          <a:xfrm>
            <a:off x="1973346" y="366792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p:cNvSpPr>
            <a:spLocks noChangeAspect="1"/>
          </p:cNvSpPr>
          <p:nvPr/>
        </p:nvSpPr>
        <p:spPr bwMode="gray">
          <a:xfrm>
            <a:off x="4546006" y="336670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R</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28"/>
          <p:cNvGrpSpPr>
            <a:grpSpLocks noChangeAspect="1"/>
          </p:cNvGrpSpPr>
          <p:nvPr/>
        </p:nvGrpSpPr>
        <p:grpSpPr bwMode="gray">
          <a:xfrm>
            <a:off x="4161997" y="3666404"/>
            <a:ext cx="234000" cy="234000"/>
            <a:chOff x="5076056" y="3356992"/>
            <a:chExt cx="436268" cy="436268"/>
          </a:xfrm>
        </p:grpSpPr>
        <p:sp>
          <p:nvSpPr>
            <p:cNvPr id="1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矩形 29"/>
          <p:cNvSpPr/>
          <p:nvPr/>
        </p:nvSpPr>
        <p:spPr bwMode="gray">
          <a:xfrm>
            <a:off x="5991388" y="1183065"/>
            <a:ext cx="5757699" cy="4324261"/>
          </a:xfrm>
          <a:prstGeom prst="rect">
            <a:avLst/>
          </a:prstGeom>
        </p:spPr>
        <p:txBody>
          <a:bodyPr wrap="square" anchor="ctr">
            <a:spAutoFit/>
          </a:bodyPr>
          <a:lstStyle/>
          <a:p>
            <a:pPr marL="285750" indent="-285750" fontAlgn="ctr">
              <a:lnSpc>
                <a:spcPts val="2400"/>
              </a:lnSpc>
              <a:spcAft>
                <a:spcPts val="600"/>
              </a:spcAft>
              <a:buSzPct val="50000"/>
              <a:buFont typeface="Wingdings" panose="05000000000000000000" pitchFamily="2" charset="2"/>
              <a:buChar char="l"/>
            </a:pPr>
            <a:r>
              <a:rPr lang="en-US" sz="1400" dirty="0" smtClean="0">
                <a:latin typeface="Huawei Sans" panose="020C0503030203020204" pitchFamily="34" charset="0"/>
              </a:rPr>
              <a:t>On a switching network with physical loops, switches running STP automatically generate a loop-free working topology, which is also called an STP tree. Each node of an STP tree is a specific switch, and each branch is a specific link.</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400" dirty="0" smtClean="0">
                <a:latin typeface="Huawei Sans" panose="020C0503030203020204" pitchFamily="34" charset="0"/>
              </a:rPr>
              <a:t>STP transmits configuration BPDUs between switches to elect the root switch (or root bridge) and determine the role and status of each switch port.</a:t>
            </a:r>
          </a:p>
          <a:p>
            <a:pPr marL="285750" indent="-285750" fontAlgn="ctr">
              <a:lnSpc>
                <a:spcPts val="2400"/>
              </a:lnSpc>
              <a:spcAft>
                <a:spcPts val="600"/>
              </a:spcAft>
              <a:buSzPct val="50000"/>
              <a:buFont typeface="Wingdings" panose="05000000000000000000" pitchFamily="2" charset="2"/>
              <a:buChar char="l"/>
            </a:pPr>
            <a:r>
              <a:rPr lang="en-US" sz="1400" dirty="0" smtClean="0">
                <a:latin typeface="Huawei Sans" panose="020C0503030203020204" pitchFamily="34" charset="0"/>
              </a:rPr>
              <a:t>Each switch proactively sends configuration BPDUs during initialization. After the network topology becomes stable, only the root bridge periodically sends configuration BPDUs. Other switches send their own configuration BPDUs only after receiving configuration BPDUs from upstream devices.</a:t>
            </a:r>
          </a:p>
          <a:p>
            <a:pPr marL="284400" indent="-284400" fontAlgn="ctr">
              <a:lnSpc>
                <a:spcPts val="2400"/>
              </a:lnSpc>
              <a:spcAft>
                <a:spcPts val="600"/>
              </a:spcAft>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1" name="表格 30"/>
          <p:cNvGraphicFramePr>
            <a:graphicFrameLocks noGrp="1"/>
          </p:cNvGraphicFramePr>
          <p:nvPr>
            <p:extLst/>
          </p:nvPr>
        </p:nvGraphicFramePr>
        <p:xfrm>
          <a:off x="1349856" y="5193923"/>
          <a:ext cx="9489595" cy="518124"/>
        </p:xfrm>
        <a:graphic>
          <a:graphicData uri="http://schemas.openxmlformats.org/drawingml/2006/table">
            <a:tbl>
              <a:tblPr firstRow="1" bandRow="1">
                <a:tableStyleId>{2D5ABB26-0587-4C30-8999-92F81FD0307C}</a:tableStyleId>
              </a:tblPr>
              <a:tblGrid>
                <a:gridCol w="661095"/>
                <a:gridCol w="661095"/>
                <a:gridCol w="807833"/>
                <a:gridCol w="702466"/>
                <a:gridCol w="807833"/>
                <a:gridCol w="660317"/>
                <a:gridCol w="807833"/>
                <a:gridCol w="660317"/>
                <a:gridCol w="1018574"/>
                <a:gridCol w="807833"/>
                <a:gridCol w="807833"/>
                <a:gridCol w="1086566"/>
              </a:tblGrid>
              <a:tr h="427558">
                <a:tc>
                  <a:txBody>
                    <a:bodyPr/>
                    <a:lstStyle/>
                    <a:p>
                      <a:pPr algn="ctr" fontAlgn="ctr"/>
                      <a:r>
                        <a:rPr lang="en-US" sz="1400" dirty="0" smtClean="0">
                          <a:latin typeface="Huawei Sans" panose="020C0503030203020204" pitchFamily="34" charset="0"/>
                        </a:rPr>
                        <a:t>PID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smtClean="0">
                          <a:latin typeface="Huawei Sans" panose="020C0503030203020204" pitchFamily="34" charset="0"/>
                        </a:rPr>
                        <a:t>PVI</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rPr>
                        <a:t>BPDU</a:t>
                      </a:r>
                    </a:p>
                    <a:p>
                      <a:pPr algn="ctr" fontAlgn="ctr"/>
                      <a:r>
                        <a:rPr lang="en-US" sz="1400" dirty="0" smtClean="0">
                          <a:latin typeface="Huawei Sans" panose="020C0503030203020204" pitchFamily="34" charset="0"/>
                        </a:rPr>
                        <a:t>Type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smtClean="0">
                          <a:latin typeface="Huawei Sans" panose="020C0503030203020204" pitchFamily="34" charset="0"/>
                        </a:rPr>
                        <a:t>Flag</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b="1" dirty="0" smtClean="0">
                          <a:solidFill>
                            <a:srgbClr val="C7000B"/>
                          </a:solidFill>
                          <a:latin typeface="Huawei Sans" panose="020C0503030203020204" pitchFamily="34" charset="0"/>
                        </a:rPr>
                        <a:t>Root</a:t>
                      </a:r>
                    </a:p>
                    <a:p>
                      <a:pPr algn="ctr" fontAlgn="ctr"/>
                      <a:r>
                        <a:rPr lang="en-US" sz="1400" b="1" dirty="0" smtClean="0">
                          <a:solidFill>
                            <a:srgbClr val="C7000B"/>
                          </a:solidFill>
                          <a:latin typeface="Huawei Sans" panose="020C0503030203020204" pitchFamily="34" charset="0"/>
                        </a:rPr>
                        <a:t>ID</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b="1" smtClean="0">
                          <a:solidFill>
                            <a:srgbClr val="C7000B"/>
                          </a:solidFill>
                          <a:latin typeface="Huawei Sans" panose="020C0503030203020204" pitchFamily="34" charset="0"/>
                        </a:rPr>
                        <a:t>RPC</a:t>
                      </a:r>
                      <a:endParaRPr lang="en-US" altLang="zh-CN" sz="14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b="1" smtClean="0">
                          <a:solidFill>
                            <a:srgbClr val="C7000B"/>
                          </a:solidFill>
                          <a:latin typeface="Huawei Sans" panose="020C0503030203020204" pitchFamily="34" charset="0"/>
                        </a:rPr>
                        <a:t>Bridge</a:t>
                      </a:r>
                    </a:p>
                    <a:p>
                      <a:pPr algn="ctr" fontAlgn="ctr"/>
                      <a:r>
                        <a:rPr lang="en-US" sz="1400" b="1" smtClean="0">
                          <a:solidFill>
                            <a:srgbClr val="C7000B"/>
                          </a:solidFill>
                          <a:latin typeface="Huawei Sans" panose="020C0503030203020204" pitchFamily="34" charset="0"/>
                        </a:rPr>
                        <a:t>ID</a:t>
                      </a:r>
                      <a:endParaRPr lang="en-US" altLang="zh-CN" sz="14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b="1" smtClean="0">
                          <a:solidFill>
                            <a:srgbClr val="C7000B"/>
                          </a:solidFill>
                          <a:latin typeface="Huawei Sans" panose="020C0503030203020204" pitchFamily="34" charset="0"/>
                        </a:rPr>
                        <a:t>Port</a:t>
                      </a:r>
                    </a:p>
                    <a:p>
                      <a:pPr algn="ctr" fontAlgn="ctr"/>
                      <a:r>
                        <a:rPr lang="en-US" sz="1400" b="1" smtClean="0">
                          <a:solidFill>
                            <a:srgbClr val="C7000B"/>
                          </a:solidFill>
                          <a:latin typeface="Huawei Sans" panose="020C0503030203020204" pitchFamily="34" charset="0"/>
                        </a:rPr>
                        <a:t>ID</a:t>
                      </a:r>
                      <a:endParaRPr lang="en-US" altLang="zh-CN" sz="14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smtClean="0">
                          <a:latin typeface="Huawei Sans" panose="020C0503030203020204" pitchFamily="34" charset="0"/>
                        </a:rPr>
                        <a:t>Message</a:t>
                      </a:r>
                    </a:p>
                    <a:p>
                      <a:pPr algn="ctr" fontAlgn="ctr"/>
                      <a:r>
                        <a:rPr lang="en-US" sz="1400" smtClean="0">
                          <a:latin typeface="Huawei Sans" panose="020C0503030203020204" pitchFamily="34" charset="0"/>
                        </a:rPr>
                        <a:t>Age</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smtClean="0">
                          <a:latin typeface="Huawei Sans" panose="020C0503030203020204" pitchFamily="34" charset="0"/>
                        </a:rPr>
                        <a:t>Max</a:t>
                      </a:r>
                    </a:p>
                    <a:p>
                      <a:pPr algn="ctr" fontAlgn="ctr"/>
                      <a:r>
                        <a:rPr lang="en-US" sz="1400" smtClean="0">
                          <a:latin typeface="Huawei Sans" panose="020C0503030203020204" pitchFamily="34" charset="0"/>
                        </a:rPr>
                        <a:t>Age</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smtClean="0">
                          <a:latin typeface="Huawei Sans" panose="020C0503030203020204" pitchFamily="34" charset="0"/>
                        </a:rPr>
                        <a:t>Hello</a:t>
                      </a:r>
                    </a:p>
                    <a:p>
                      <a:pPr algn="ctr" fontAlgn="ctr"/>
                      <a:r>
                        <a:rPr lang="en-US" sz="1400" smtClean="0">
                          <a:latin typeface="Huawei Sans" panose="020C0503030203020204" pitchFamily="34" charset="0"/>
                        </a:rPr>
                        <a:t>Time</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smtClean="0">
                          <a:latin typeface="Huawei Sans" panose="020C0503030203020204" pitchFamily="34" charset="0"/>
                        </a:rPr>
                        <a:t>Forward</a:t>
                      </a:r>
                    </a:p>
                    <a:p>
                      <a:pPr algn="ctr" fontAlgn="ctr"/>
                      <a:r>
                        <a:rPr lang="en-US" sz="1400" smtClean="0">
                          <a:latin typeface="Huawei Sans" panose="020C0503030203020204" pitchFamily="34" charset="0"/>
                        </a:rPr>
                        <a:t>Delay</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grpSp>
        <p:nvGrpSpPr>
          <p:cNvPr id="41" name="组合 40"/>
          <p:cNvGrpSpPr/>
          <p:nvPr/>
        </p:nvGrpSpPr>
        <p:grpSpPr>
          <a:xfrm>
            <a:off x="4688838" y="4564534"/>
            <a:ext cx="1680934" cy="461665"/>
            <a:chOff x="4625326" y="4695470"/>
            <a:chExt cx="1680934" cy="461665"/>
          </a:xfrm>
        </p:grpSpPr>
        <p:sp>
          <p:nvSpPr>
            <p:cNvPr id="39" name="椭圆 38"/>
            <p:cNvSpPr>
              <a:spLocks noChangeAspect="1"/>
            </p:cNvSpPr>
            <p:nvPr/>
          </p:nvSpPr>
          <p:spPr>
            <a:xfrm>
              <a:off x="4625326" y="4733491"/>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4825104" y="4695470"/>
              <a:ext cx="1481156" cy="461665"/>
            </a:xfrm>
            <a:prstGeom prst="rect">
              <a:avLst/>
            </a:prstGeom>
            <a:noFill/>
          </p:spPr>
          <p:txBody>
            <a:bodyPr wrap="square" rtlCol="0">
              <a:spAutoFit/>
            </a:bodyPr>
            <a:lstStyle/>
            <a:p>
              <a:pPr fontAlgn="ctr">
                <a:spcBef>
                  <a:spcPts val="0"/>
                </a:spcBef>
                <a:spcAft>
                  <a:spcPts val="0"/>
                </a:spcAft>
              </a:pPr>
              <a:r>
                <a:rPr lang="en-US" sz="1200" b="1" smtClean="0">
                  <a:solidFill>
                    <a:srgbClr val="BFBFBF"/>
                  </a:solidFill>
                  <a:latin typeface="Huawei Sans" panose="020C0503030203020204" pitchFamily="34" charset="0"/>
                </a:rPr>
                <a:t>Configuration BPDU</a:t>
              </a:r>
              <a:endParaRPr lang="en-US" altLang="zh-CN" sz="1200" b="1">
                <a:solidFill>
                  <a:srgbClr val="BFBFB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 name="组合 58"/>
          <p:cNvGrpSpPr/>
          <p:nvPr/>
        </p:nvGrpSpPr>
        <p:grpSpPr bwMode="gray">
          <a:xfrm>
            <a:off x="2372120" y="3836254"/>
            <a:ext cx="593447" cy="211345"/>
            <a:chOff x="2619653" y="4367362"/>
            <a:chExt cx="593447" cy="211345"/>
          </a:xfrm>
        </p:grpSpPr>
        <p:cxnSp>
          <p:nvCxnSpPr>
            <p:cNvPr id="52" name="直接箭头连接符 51"/>
            <p:cNvCxnSpPr>
              <a:stCxn id="53"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椭圆 52"/>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0" name="组合 59"/>
          <p:cNvGrpSpPr/>
          <p:nvPr/>
        </p:nvGrpSpPr>
        <p:grpSpPr bwMode="gray">
          <a:xfrm flipH="1">
            <a:off x="3309775" y="3836254"/>
            <a:ext cx="593447" cy="211345"/>
            <a:chOff x="2619653" y="4367362"/>
            <a:chExt cx="593447" cy="211345"/>
          </a:xfrm>
        </p:grpSpPr>
        <p:cxnSp>
          <p:nvCxnSpPr>
            <p:cNvPr id="61" name="直接箭头连接符 60"/>
            <p:cNvCxnSpPr>
              <a:stCxn id="62"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椭圆 61"/>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5" name="组合 64"/>
          <p:cNvGrpSpPr/>
          <p:nvPr/>
        </p:nvGrpSpPr>
        <p:grpSpPr bwMode="gray">
          <a:xfrm rot="2991214">
            <a:off x="3768133" y="2272455"/>
            <a:ext cx="593447" cy="211345"/>
            <a:chOff x="2619653" y="4367362"/>
            <a:chExt cx="593447" cy="211345"/>
          </a:xfrm>
        </p:grpSpPr>
        <p:cxnSp>
          <p:nvCxnSpPr>
            <p:cNvPr id="69" name="直接箭头连接符 68"/>
            <p:cNvCxnSpPr>
              <a:stCxn id="70"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0" name="椭圆 69"/>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 name="组合 65"/>
          <p:cNvGrpSpPr/>
          <p:nvPr/>
        </p:nvGrpSpPr>
        <p:grpSpPr bwMode="gray">
          <a:xfrm rot="2991214" flipH="1">
            <a:off x="4372680" y="2989197"/>
            <a:ext cx="593447" cy="211345"/>
            <a:chOff x="2619653" y="4367362"/>
            <a:chExt cx="593447" cy="211345"/>
          </a:xfrm>
        </p:grpSpPr>
        <p:cxnSp>
          <p:nvCxnSpPr>
            <p:cNvPr id="67" name="直接箭头连接符 66"/>
            <p:cNvCxnSpPr>
              <a:stCxn id="68"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椭圆 67"/>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2" name="组合 71"/>
          <p:cNvGrpSpPr/>
          <p:nvPr/>
        </p:nvGrpSpPr>
        <p:grpSpPr bwMode="gray">
          <a:xfrm rot="18565651">
            <a:off x="1505732" y="2950547"/>
            <a:ext cx="593447" cy="211345"/>
            <a:chOff x="2619653" y="4367362"/>
            <a:chExt cx="593447" cy="211345"/>
          </a:xfrm>
        </p:grpSpPr>
        <p:cxnSp>
          <p:nvCxnSpPr>
            <p:cNvPr id="76" name="直接箭头连接符 75"/>
            <p:cNvCxnSpPr>
              <a:stCxn id="77"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7" name="椭圆 76"/>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bwMode="gray">
          <a:xfrm rot="18565651" flipH="1">
            <a:off x="2101239" y="2226275"/>
            <a:ext cx="593447" cy="211345"/>
            <a:chOff x="2619653" y="4367362"/>
            <a:chExt cx="593447" cy="211345"/>
          </a:xfrm>
        </p:grpSpPr>
        <p:cxnSp>
          <p:nvCxnSpPr>
            <p:cNvPr id="74" name="直接箭头连接符 73"/>
            <p:cNvCxnSpPr>
              <a:stCxn id="75"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5" name="椭圆 74"/>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矩形 80"/>
          <p:cNvSpPr/>
          <p:nvPr/>
        </p:nvSpPr>
        <p:spPr bwMode="gray">
          <a:xfrm rot="18598793">
            <a:off x="1441553" y="2870245"/>
            <a:ext cx="683265" cy="30657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82" name="矩形 81"/>
          <p:cNvSpPr/>
          <p:nvPr/>
        </p:nvSpPr>
        <p:spPr bwMode="gray">
          <a:xfrm>
            <a:off x="2301069" y="3805068"/>
            <a:ext cx="1675592" cy="30657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83" name="矩形 82"/>
          <p:cNvSpPr/>
          <p:nvPr/>
        </p:nvSpPr>
        <p:spPr bwMode="gray">
          <a:xfrm rot="2390976">
            <a:off x="4329029" y="2950842"/>
            <a:ext cx="683265" cy="30657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84" name="文本框 83"/>
          <p:cNvSpPr txBox="1"/>
          <p:nvPr/>
        </p:nvSpPr>
        <p:spPr>
          <a:xfrm>
            <a:off x="3782038" y="5696754"/>
            <a:ext cx="4625226" cy="425758"/>
          </a:xfrm>
          <a:prstGeom prst="rect">
            <a:avLst/>
          </a:prstGeom>
          <a:noFill/>
        </p:spPr>
        <p:txBody>
          <a:bodyPr wrap="square" rtlCol="0">
            <a:spAutoFit/>
          </a:bodyPr>
          <a:lstStyle/>
          <a:p>
            <a:pPr algn="ctr" fontAlgn="ctr">
              <a:lnSpc>
                <a:spcPts val="2600"/>
              </a:lnSpc>
              <a:spcBef>
                <a:spcPts val="0"/>
              </a:spcBef>
              <a:spcAft>
                <a:spcPts val="600"/>
              </a:spcAft>
            </a:pPr>
            <a:r>
              <a:rPr lang="en-US" sz="1600" b="1" smtClean="0">
                <a:solidFill>
                  <a:prstClr val="black"/>
                </a:solidFill>
                <a:latin typeface="Huawei Sans" panose="020C0503030203020204" pitchFamily="34" charset="0"/>
              </a:rPr>
              <a:t>Format of a configuration BPDU</a:t>
            </a:r>
            <a:endParaRPr lang="en-US" altLang="zh-CN" sz="16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50328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inVertical)">
                                      <p:cBhvr>
                                        <p:cTn id="7" dur="500"/>
                                        <p:tgtEl>
                                          <p:spTgt spid="8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barn(inVertical)">
                                      <p:cBhvr>
                                        <p:cTn id="10" dur="500"/>
                                        <p:tgtEl>
                                          <p:spTgt spid="8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barn(inVertical)">
                                      <p:cBhvr>
                                        <p:cTn id="13" dur="500"/>
                                        <p:tgtEl>
                                          <p:spTgt spid="8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par>
                                <p:cTn id="20" presetID="16" presetClass="entr" presetSubtype="21"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inVertical)">
                                      <p:cBhvr>
                                        <p:cTn id="25" dur="500"/>
                                        <p:tgtEl>
                                          <p:spTgt spid="1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81" grpId="0" animBg="1"/>
      <p:bldP spid="82" grpId="0" animBg="1"/>
      <p:bldP spid="8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直接连接符 65"/>
          <p:cNvCxnSpPr>
            <a:endCxn id="59" idx="0"/>
          </p:cNvCxnSpPr>
          <p:nvPr/>
        </p:nvCxnSpPr>
        <p:spPr>
          <a:xfrm>
            <a:off x="4456353" y="3310002"/>
            <a:ext cx="540000" cy="487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r>
              <a:rPr lang="en-US" dirty="0" smtClean="0"/>
              <a:t>Rapid Spanning Tree Protocol (RSTP)</a:t>
            </a:r>
            <a:endParaRPr lang="en-US" altLang="zh-CN" dirty="0">
              <a:sym typeface="Huawei Sans" panose="020C0503030203020204" pitchFamily="34" charset="0"/>
            </a:endParaRPr>
          </a:p>
        </p:txBody>
      </p:sp>
      <p:sp>
        <p:nvSpPr>
          <p:cNvPr id="42" name="矩形 41"/>
          <p:cNvSpPr/>
          <p:nvPr/>
        </p:nvSpPr>
        <p:spPr bwMode="gray">
          <a:xfrm>
            <a:off x="5381898" y="1313803"/>
            <a:ext cx="6487718" cy="4734629"/>
          </a:xfrm>
          <a:prstGeom prst="rect">
            <a:avLst/>
          </a:prstGeom>
        </p:spPr>
        <p:txBody>
          <a:bodyPr wrap="square">
            <a:spAutoFit/>
          </a:bodyPr>
          <a:lstStyle/>
          <a:p>
            <a:pPr marL="285750" indent="-285750" fontAlgn="ctr">
              <a:lnSpc>
                <a:spcPts val="2000"/>
              </a:lnSpc>
              <a:spcAft>
                <a:spcPts val="600"/>
              </a:spcAft>
              <a:buSzPct val="50000"/>
              <a:buFont typeface="Wingdings" panose="05000000000000000000" pitchFamily="2" charset="2"/>
              <a:buChar char="l"/>
            </a:pPr>
            <a:r>
              <a:rPr lang="en-US" sz="1400" dirty="0" smtClean="0">
                <a:latin typeface="Huawei Sans" panose="020C0503030203020204" pitchFamily="34" charset="0"/>
              </a:rPr>
              <a:t>As LANs are increasing in scale, the problem of slow STP topology convergence is becoming more prominent. To address this problem, the IEEE released the 802.1w standard in 2001 that defined the RSTP protocol. RSTP is an enhanced version of STP and implements rapid convergence of the switching network.</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spcAft>
                <a:spcPts val="600"/>
              </a:spcAft>
              <a:buSzPct val="50000"/>
              <a:buFont typeface="Wingdings" panose="05000000000000000000" pitchFamily="2" charset="2"/>
              <a:buChar char="l"/>
            </a:pPr>
            <a:r>
              <a:rPr lang="en-US" sz="1400" dirty="0" smtClean="0">
                <a:latin typeface="Huawei Sans" panose="020C0503030203020204" pitchFamily="34" charset="0"/>
              </a:rPr>
              <a:t>RSTP makes the following improvements over STP: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Defines more port roles, making the spanning tree protocol easier to understand and configure.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Eliminates the listening state, reducing the number of port states from 4 to 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Uses the Flags field of STP configuration BPDUs to define port roles.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Processes configuration BPDUs differently from STP. For example, it allows non-root bridges to proactively generate and send configuration BPDUs, and reduces the BPDU timeout interval to three times that of the Hello Time.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Provides rapid convergence mechanisms, such as the Proposal/Agreement (PA) mechanism and edge port mechanism.</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Provides protection mechanisms to ensure the stability of the switching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Group 165"/>
          <p:cNvGrpSpPr/>
          <p:nvPr/>
        </p:nvGrpSpPr>
        <p:grpSpPr>
          <a:xfrm rot="10800000">
            <a:off x="1744772" y="2026153"/>
            <a:ext cx="2736306" cy="1062941"/>
            <a:chOff x="-1221190" y="1029588"/>
            <a:chExt cx="1550129" cy="613067"/>
          </a:xfrm>
        </p:grpSpPr>
        <p:cxnSp>
          <p:nvCxnSpPr>
            <p:cNvPr id="31" name="Straight Connector 166"/>
            <p:cNvCxnSpPr>
              <a:stCxn id="19" idx="3"/>
              <a:endCxn id="21" idx="0"/>
            </p:cNvCxnSpPr>
            <p:nvPr/>
          </p:nvCxnSpPr>
          <p:spPr>
            <a:xfrm rot="10800000">
              <a:off x="-1221190" y="1029589"/>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167"/>
            <p:cNvCxnSpPr>
              <a:stCxn id="19" idx="1"/>
              <a:endCxn id="20" idx="0"/>
            </p:cNvCxnSpPr>
            <p:nvPr/>
          </p:nvCxnSpPr>
          <p:spPr>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8" name="直接连接符 17"/>
          <p:cNvCxnSpPr>
            <a:stCxn id="21" idx="1"/>
            <a:endCxn id="20" idx="3"/>
          </p:cNvCxnSpPr>
          <p:nvPr/>
        </p:nvCxnSpPr>
        <p:spPr>
          <a:xfrm flipH="1">
            <a:off x="2014773" y="3310002"/>
            <a:ext cx="2196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76" descr="接入交换机.png"/>
          <p:cNvPicPr>
            <a:picLocks noChangeAspect="1"/>
          </p:cNvPicPr>
          <p:nvPr/>
        </p:nvPicPr>
        <p:blipFill>
          <a:blip r:embed="rId3" cstate="print"/>
          <a:stretch>
            <a:fillRect/>
          </a:stretch>
        </p:blipFill>
        <p:spPr>
          <a:xfrm>
            <a:off x="2842925" y="1805245"/>
            <a:ext cx="540000" cy="441818"/>
          </a:xfrm>
          <a:prstGeom prst="rect">
            <a:avLst/>
          </a:prstGeom>
        </p:spPr>
      </p:pic>
      <p:pic>
        <p:nvPicPr>
          <p:cNvPr id="20" name="图片 76" descr="接入交换机.png"/>
          <p:cNvPicPr>
            <a:picLocks noChangeAspect="1"/>
          </p:cNvPicPr>
          <p:nvPr/>
        </p:nvPicPr>
        <p:blipFill>
          <a:blip r:embed="rId3" cstate="print"/>
          <a:stretch>
            <a:fillRect/>
          </a:stretch>
        </p:blipFill>
        <p:spPr>
          <a:xfrm>
            <a:off x="1474773" y="3089093"/>
            <a:ext cx="540000" cy="441818"/>
          </a:xfrm>
          <a:prstGeom prst="rect">
            <a:avLst/>
          </a:prstGeom>
        </p:spPr>
      </p:pic>
      <p:sp>
        <p:nvSpPr>
          <p:cNvPr id="22" name="文本框 21"/>
          <p:cNvSpPr txBox="1"/>
          <p:nvPr/>
        </p:nvSpPr>
        <p:spPr>
          <a:xfrm>
            <a:off x="2290250" y="1497468"/>
            <a:ext cx="1673856" cy="307777"/>
          </a:xfrm>
          <a:prstGeom prst="rect">
            <a:avLst/>
          </a:prstGeom>
          <a:noFill/>
        </p:spPr>
        <p:txBody>
          <a:bodyPr wrap="none" rtlCol="0">
            <a:spAutoFit/>
          </a:bodyPr>
          <a:lstStyle/>
          <a:p>
            <a:pPr algn="ctr" fontAlgn="ctr"/>
            <a:r>
              <a:rPr lang="en-US" sz="1400" smtClean="0">
                <a:latin typeface="Huawei Sans" panose="020C0503030203020204" pitchFamily="34" charset="0"/>
              </a:rPr>
              <a:t>SW1 (root bridge)</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916619" y="3154224"/>
            <a:ext cx="562975" cy="307777"/>
          </a:xfrm>
          <a:prstGeom prst="rect">
            <a:avLst/>
          </a:prstGeom>
          <a:noFill/>
        </p:spPr>
        <p:txBody>
          <a:bodyPr wrap="none" rtlCol="0">
            <a:spAutoFit/>
          </a:bodyPr>
          <a:lstStyle/>
          <a:p>
            <a:pPr algn="ctr" fontAlgn="ctr"/>
            <a:r>
              <a:rPr lang="en-US" sz="1400" smtClean="0">
                <a:latin typeface="Huawei Sans" panose="020C0503030203020204" pitchFamily="34" charset="0"/>
              </a:rPr>
              <a:t>SW2</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4747387" y="3154224"/>
            <a:ext cx="564578" cy="307777"/>
          </a:xfrm>
          <a:prstGeom prst="rect">
            <a:avLst/>
          </a:prstGeom>
          <a:noFill/>
        </p:spPr>
        <p:txBody>
          <a:bodyPr wrap="none" rtlCol="0">
            <a:spAutoFit/>
          </a:bodyPr>
          <a:lstStyle/>
          <a:p>
            <a:pPr algn="ctr" fontAlgn="ctr"/>
            <a:r>
              <a:rPr lang="en-US" sz="1400" smtClean="0">
                <a:latin typeface="Huawei Sans" panose="020C0503030203020204" pitchFamily="34" charset="0"/>
              </a:rPr>
              <a:t>SW3</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a:spLocks noChangeAspect="1"/>
          </p:cNvSpPr>
          <p:nvPr/>
        </p:nvSpPr>
        <p:spPr>
          <a:xfrm>
            <a:off x="2726552" y="19564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a:xfrm>
            <a:off x="3282416" y="19564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p:cNvSpPr>
            <a:spLocks noChangeAspect="1"/>
          </p:cNvSpPr>
          <p:nvPr/>
        </p:nvSpPr>
        <p:spPr>
          <a:xfrm>
            <a:off x="1648750" y="29807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R</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a:xfrm>
            <a:off x="1919224" y="320710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a:xfrm>
            <a:off x="1581347" y="3575185"/>
            <a:ext cx="0" cy="327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310015" y="3898224"/>
            <a:ext cx="9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a:xfrm>
            <a:off x="1486697" y="345103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p:nvPr/>
        </p:nvCxnSpPr>
        <p:spPr>
          <a:xfrm>
            <a:off x="1888990" y="3575185"/>
            <a:ext cx="0" cy="327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椭圆 38"/>
          <p:cNvSpPr>
            <a:spLocks noChangeAspect="1"/>
          </p:cNvSpPr>
          <p:nvPr/>
        </p:nvSpPr>
        <p:spPr>
          <a:xfrm>
            <a:off x="1779292" y="3448638"/>
            <a:ext cx="232480" cy="23248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B</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p:cNvGrpSpPr/>
          <p:nvPr/>
        </p:nvGrpSpPr>
        <p:grpSpPr>
          <a:xfrm>
            <a:off x="545224" y="4867976"/>
            <a:ext cx="1025667" cy="276999"/>
            <a:chOff x="723646" y="4249887"/>
            <a:chExt cx="1025667" cy="276999"/>
          </a:xfrm>
        </p:grpSpPr>
        <p:sp>
          <p:nvSpPr>
            <p:cNvPr id="43" name="椭圆 42"/>
            <p:cNvSpPr>
              <a:spLocks noChangeAspect="1"/>
            </p:cNvSpPr>
            <p:nvPr/>
          </p:nvSpPr>
          <p:spPr>
            <a:xfrm>
              <a:off x="723646" y="4302283"/>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R</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846559" y="4249887"/>
              <a:ext cx="902754" cy="276999"/>
            </a:xfrm>
            <a:prstGeom prst="rect">
              <a:avLst/>
            </a:prstGeom>
            <a:noFill/>
          </p:spPr>
          <p:txBody>
            <a:bodyPr wrap="square" rtlCol="0">
              <a:spAutoFit/>
            </a:bodyPr>
            <a:lstStyle/>
            <a:p>
              <a:pPr fontAlgn="ctr">
                <a:spcBef>
                  <a:spcPts val="0"/>
                </a:spcBef>
                <a:spcAft>
                  <a:spcPts val="0"/>
                </a:spcAft>
              </a:pPr>
              <a:r>
                <a:rPr lang="en-US" sz="1200" b="1" smtClean="0">
                  <a:solidFill>
                    <a:schemeClr val="bg1">
                      <a:lumMod val="50000"/>
                    </a:schemeClr>
                  </a:solidFill>
                  <a:latin typeface="Huawei Sans" panose="020C0503030203020204" pitchFamily="34" charset="0"/>
                </a:rPr>
                <a:t>Root port</a:t>
              </a:r>
              <a:endParaRPr lang="en-US" altLang="zh-CN" sz="1200" b="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0" name="组合 39"/>
          <p:cNvGrpSpPr/>
          <p:nvPr/>
        </p:nvGrpSpPr>
        <p:grpSpPr>
          <a:xfrm>
            <a:off x="1487879" y="4867976"/>
            <a:ext cx="1186367" cy="461665"/>
            <a:chOff x="723646" y="4543270"/>
            <a:chExt cx="1186367" cy="461665"/>
          </a:xfrm>
        </p:grpSpPr>
        <p:sp>
          <p:nvSpPr>
            <p:cNvPr id="45" name="椭圆 44"/>
            <p:cNvSpPr>
              <a:spLocks noChangeAspect="1"/>
            </p:cNvSpPr>
            <p:nvPr/>
          </p:nvSpPr>
          <p:spPr>
            <a:xfrm>
              <a:off x="723646" y="4595666"/>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D</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846558" y="4543270"/>
              <a:ext cx="1063455" cy="461665"/>
            </a:xfrm>
            <a:prstGeom prst="rect">
              <a:avLst/>
            </a:prstGeom>
            <a:noFill/>
          </p:spPr>
          <p:txBody>
            <a:bodyPr wrap="square" rtlCol="0">
              <a:spAutoFit/>
            </a:bodyPr>
            <a:lstStyle/>
            <a:p>
              <a:pPr fontAlgn="ctr">
                <a:spcBef>
                  <a:spcPts val="0"/>
                </a:spcBef>
                <a:spcAft>
                  <a:spcPts val="0"/>
                </a:spcAft>
              </a:pPr>
              <a:r>
                <a:rPr lang="en-US" sz="1200" b="1" smtClean="0">
                  <a:solidFill>
                    <a:schemeClr val="bg1">
                      <a:lumMod val="50000"/>
                    </a:schemeClr>
                  </a:solidFill>
                  <a:latin typeface="Huawei Sans" panose="020C0503030203020204" pitchFamily="34" charset="0"/>
                </a:rPr>
                <a:t>Designated port</a:t>
              </a:r>
              <a:endParaRPr lang="en-US" altLang="zh-CN" sz="1200" b="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9" name="组合 48"/>
          <p:cNvGrpSpPr/>
          <p:nvPr/>
        </p:nvGrpSpPr>
        <p:grpSpPr>
          <a:xfrm>
            <a:off x="2591090" y="4867976"/>
            <a:ext cx="1036369" cy="461665"/>
            <a:chOff x="723646" y="4836654"/>
            <a:chExt cx="1036369" cy="461665"/>
          </a:xfrm>
        </p:grpSpPr>
        <p:sp>
          <p:nvSpPr>
            <p:cNvPr id="47" name="椭圆 46"/>
            <p:cNvSpPr>
              <a:spLocks noChangeAspect="1"/>
            </p:cNvSpPr>
            <p:nvPr/>
          </p:nvSpPr>
          <p:spPr>
            <a:xfrm>
              <a:off x="723646" y="4889050"/>
              <a:ext cx="180000" cy="180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A</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846559" y="4836654"/>
              <a:ext cx="913456" cy="461665"/>
            </a:xfrm>
            <a:prstGeom prst="rect">
              <a:avLst/>
            </a:prstGeom>
            <a:noFill/>
          </p:spPr>
          <p:txBody>
            <a:bodyPr wrap="square" rtlCol="0">
              <a:spAutoFit/>
            </a:bodyPr>
            <a:lstStyle/>
            <a:p>
              <a:pPr fontAlgn="ctr">
                <a:spcBef>
                  <a:spcPts val="0"/>
                </a:spcBef>
                <a:spcAft>
                  <a:spcPts val="0"/>
                </a:spcAft>
              </a:pPr>
              <a:r>
                <a:rPr lang="en-US" sz="1200" b="1" dirty="0" smtClean="0">
                  <a:solidFill>
                    <a:srgbClr val="C7000B"/>
                  </a:solidFill>
                  <a:latin typeface="Huawei Sans" panose="020C0503030203020204" pitchFamily="34" charset="0"/>
                </a:rPr>
                <a:t>Alternate port</a:t>
              </a:r>
              <a:endParaRPr lang="en-US" sz="1200" b="1" dirty="0">
                <a:solidFill>
                  <a:srgbClr val="C7000B"/>
                </a:solidFill>
                <a:latin typeface="Huawei Sans" panose="020C0503030203020204" pitchFamily="34" charset="0"/>
              </a:endParaRPr>
            </a:p>
          </p:txBody>
        </p:sp>
      </p:grpSp>
      <p:grpSp>
        <p:nvGrpSpPr>
          <p:cNvPr id="58" name="组合 57"/>
          <p:cNvGrpSpPr/>
          <p:nvPr/>
        </p:nvGrpSpPr>
        <p:grpSpPr>
          <a:xfrm>
            <a:off x="3614789" y="4867976"/>
            <a:ext cx="1051117" cy="461665"/>
            <a:chOff x="3002769" y="5268536"/>
            <a:chExt cx="1051117" cy="461665"/>
          </a:xfrm>
        </p:grpSpPr>
        <p:sp>
          <p:nvSpPr>
            <p:cNvPr id="56" name="椭圆 55"/>
            <p:cNvSpPr>
              <a:spLocks noChangeAspect="1"/>
            </p:cNvSpPr>
            <p:nvPr/>
          </p:nvSpPr>
          <p:spPr>
            <a:xfrm>
              <a:off x="3002769" y="5317035"/>
              <a:ext cx="180000" cy="18000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prstClr val="white"/>
                  </a:solidFill>
                  <a:latin typeface="Huawei Sans" panose="020C0503030203020204" pitchFamily="34" charset="0"/>
                </a:rPr>
                <a:t>B</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3140430" y="5268536"/>
              <a:ext cx="913456" cy="461665"/>
            </a:xfrm>
            <a:prstGeom prst="rect">
              <a:avLst/>
            </a:prstGeom>
            <a:noFill/>
          </p:spPr>
          <p:txBody>
            <a:bodyPr wrap="square" rtlCol="0">
              <a:spAutoFit/>
            </a:bodyPr>
            <a:lstStyle>
              <a:defPPr>
                <a:defRPr lang="en-US"/>
              </a:defPPr>
              <a:lvl1pPr fontAlgn="auto">
                <a:spcBef>
                  <a:spcPts val="0"/>
                </a:spcBef>
                <a:spcAft>
                  <a:spcPts val="0"/>
                </a:spcAft>
                <a:defRPr sz="1200" b="1">
                  <a:solidFill>
                    <a:srgbClr val="FF9900"/>
                  </a:solidFill>
                </a:defRPr>
              </a:lvl1pPr>
            </a:lstStyle>
            <a:p>
              <a:pPr fontAlgn="ctr"/>
              <a:r>
                <a:rPr lang="en-US" dirty="0" smtClean="0">
                  <a:latin typeface="Huawei Sans" panose="020C0503030203020204" pitchFamily="34" charset="0"/>
                </a:rPr>
                <a:t>Backup port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9" name="图片 11" descr="开放网络-蓝.png"/>
          <p:cNvPicPr>
            <a:picLocks noChangeAspect="1"/>
          </p:cNvPicPr>
          <p:nvPr/>
        </p:nvPicPr>
        <p:blipFill>
          <a:blip r:embed="rId4" cstate="print"/>
          <a:stretch>
            <a:fillRect/>
          </a:stretch>
        </p:blipFill>
        <p:spPr bwMode="gray">
          <a:xfrm>
            <a:off x="4751077" y="3797660"/>
            <a:ext cx="490552" cy="377619"/>
          </a:xfrm>
          <a:prstGeom prst="rect">
            <a:avLst/>
          </a:prstGeom>
        </p:spPr>
      </p:pic>
      <p:cxnSp>
        <p:nvCxnSpPr>
          <p:cNvPr id="61" name="直接连接符 60"/>
          <p:cNvCxnSpPr>
            <a:endCxn id="60" idx="0"/>
          </p:cNvCxnSpPr>
          <p:nvPr/>
        </p:nvCxnSpPr>
        <p:spPr>
          <a:xfrm flipH="1">
            <a:off x="3917176" y="3265687"/>
            <a:ext cx="515077" cy="525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76" descr="接入交换机.png"/>
          <p:cNvPicPr>
            <a:picLocks noChangeAspect="1"/>
          </p:cNvPicPr>
          <p:nvPr/>
        </p:nvPicPr>
        <p:blipFill>
          <a:blip r:embed="rId3" cstate="print"/>
          <a:stretch>
            <a:fillRect/>
          </a:stretch>
        </p:blipFill>
        <p:spPr>
          <a:xfrm>
            <a:off x="4211077" y="3089093"/>
            <a:ext cx="540000" cy="441818"/>
          </a:xfrm>
          <a:prstGeom prst="rect">
            <a:avLst/>
          </a:prstGeom>
        </p:spPr>
      </p:pic>
      <p:sp>
        <p:nvSpPr>
          <p:cNvPr id="28" name="椭圆 27"/>
          <p:cNvSpPr>
            <a:spLocks noChangeAspect="1"/>
          </p:cNvSpPr>
          <p:nvPr/>
        </p:nvSpPr>
        <p:spPr>
          <a:xfrm>
            <a:off x="4347358" y="297988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R</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a:xfrm>
            <a:off x="4031104" y="317987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A</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11" descr="开放网络-蓝.png"/>
          <p:cNvPicPr>
            <a:picLocks noChangeAspect="1"/>
          </p:cNvPicPr>
          <p:nvPr/>
        </p:nvPicPr>
        <p:blipFill>
          <a:blip r:embed="rId4" cstate="print"/>
          <a:stretch>
            <a:fillRect/>
          </a:stretch>
        </p:blipFill>
        <p:spPr bwMode="gray">
          <a:xfrm>
            <a:off x="3671900" y="3791586"/>
            <a:ext cx="490552" cy="377619"/>
          </a:xfrm>
          <a:prstGeom prst="rect">
            <a:avLst/>
          </a:prstGeom>
        </p:spPr>
      </p:pic>
      <p:grpSp>
        <p:nvGrpSpPr>
          <p:cNvPr id="69" name="组合 68"/>
          <p:cNvGrpSpPr/>
          <p:nvPr/>
        </p:nvGrpSpPr>
        <p:grpSpPr>
          <a:xfrm>
            <a:off x="4692991" y="4868310"/>
            <a:ext cx="1051117" cy="276999"/>
            <a:chOff x="3002769" y="5268536"/>
            <a:chExt cx="1051117" cy="276999"/>
          </a:xfrm>
        </p:grpSpPr>
        <p:sp>
          <p:nvSpPr>
            <p:cNvPr id="70" name="椭圆 69"/>
            <p:cNvSpPr>
              <a:spLocks noChangeAspect="1"/>
            </p:cNvSpPr>
            <p:nvPr/>
          </p:nvSpPr>
          <p:spPr>
            <a:xfrm>
              <a:off x="3002769" y="5317035"/>
              <a:ext cx="180000" cy="180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prstClr val="white"/>
                  </a:solidFill>
                  <a:latin typeface="Huawei Sans" panose="020C0503030203020204" pitchFamily="34" charset="0"/>
                </a:rPr>
                <a:t>E</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a:xfrm>
              <a:off x="3140430" y="5268536"/>
              <a:ext cx="913456" cy="276999"/>
            </a:xfrm>
            <a:prstGeom prst="rect">
              <a:avLst/>
            </a:prstGeom>
            <a:noFill/>
          </p:spPr>
          <p:txBody>
            <a:bodyPr wrap="square" rtlCol="0">
              <a:spAutoFit/>
            </a:bodyPr>
            <a:lstStyle>
              <a:defPPr>
                <a:defRPr lang="en-US"/>
              </a:defPPr>
              <a:lvl1pPr fontAlgn="auto">
                <a:spcBef>
                  <a:spcPts val="0"/>
                </a:spcBef>
                <a:spcAft>
                  <a:spcPts val="0"/>
                </a:spcAft>
                <a:defRPr sz="1200" b="1">
                  <a:solidFill>
                    <a:srgbClr val="FF9900"/>
                  </a:solidFill>
                </a:defRPr>
              </a:lvl1pPr>
            </a:lstStyle>
            <a:p>
              <a:pPr fontAlgn="ctr"/>
              <a:r>
                <a:rPr lang="en-US" smtClean="0">
                  <a:solidFill>
                    <a:srgbClr val="62B230"/>
                  </a:solidFill>
                  <a:latin typeface="Huawei Sans" panose="020C0503030203020204" pitchFamily="34" charset="0"/>
                </a:rPr>
                <a:t>Edge port</a:t>
              </a:r>
              <a:endParaRPr lang="en-US" altLang="zh-CN">
                <a:solidFill>
                  <a:srgbClr val="62B23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 name="椭圆 72"/>
          <p:cNvSpPr>
            <a:spLocks noChangeAspect="1"/>
          </p:cNvSpPr>
          <p:nvPr/>
        </p:nvSpPr>
        <p:spPr>
          <a:xfrm>
            <a:off x="4144518" y="3416362"/>
            <a:ext cx="232480" cy="23248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E</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a:xfrm>
            <a:off x="4546927" y="3416362"/>
            <a:ext cx="232480" cy="23248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E</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405176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Multiple Spanning Tree Protocol (MSTP)</a:t>
            </a:r>
            <a:endParaRPr lang="en-US" altLang="zh-CN">
              <a:sym typeface="Huawei Sans" panose="020C0503030203020204" pitchFamily="34" charset="0"/>
            </a:endParaRPr>
          </a:p>
        </p:txBody>
      </p:sp>
      <p:sp>
        <p:nvSpPr>
          <p:cNvPr id="94" name="矩形 93"/>
          <p:cNvSpPr/>
          <p:nvPr/>
        </p:nvSpPr>
        <p:spPr>
          <a:xfrm>
            <a:off x="5627209" y="1221544"/>
            <a:ext cx="6211821" cy="4708981"/>
          </a:xfrm>
          <a:prstGeom prst="rect">
            <a:avLst/>
          </a:prstGeom>
        </p:spPr>
        <p:txBody>
          <a:bodyPr wrap="square">
            <a:spAutoFit/>
          </a:bodyPr>
          <a:lstStyle/>
          <a:p>
            <a:pPr marL="285750" lvl="0" indent="-285750" defTabSz="914034" fontAlgn="ctr">
              <a:lnSpc>
                <a:spcPts val="2400"/>
              </a:lnSpc>
              <a:spcBef>
                <a:spcPts val="792"/>
              </a:spcBef>
              <a:buSzPct val="50000"/>
              <a:buFont typeface="Wingdings" panose="05000000000000000000" pitchFamily="2" charset="2"/>
              <a:buChar char="l"/>
            </a:pPr>
            <a:r>
              <a:rPr lang="en-US" sz="1400" dirty="0" smtClean="0">
                <a:solidFill>
                  <a:prstClr val="black"/>
                </a:solidFill>
                <a:latin typeface="Huawei Sans" panose="020C0503030203020204" pitchFamily="34" charset="0"/>
              </a:rPr>
              <a:t>Defined in IEEE 802.1s and compatible with STP and RSTP, MSTP implements fast convergence while providing multiple redundant paths for forwarding data, effectively load balancing traffic for VLANs.</a:t>
            </a:r>
          </a:p>
          <a:p>
            <a:pPr marL="285750" lvl="0" indent="-285750" defTabSz="914034" fontAlgn="ctr">
              <a:lnSpc>
                <a:spcPts val="2400"/>
              </a:lnSpc>
              <a:spcBef>
                <a:spcPts val="792"/>
              </a:spcBef>
              <a:buSzPct val="50000"/>
              <a:buFont typeface="Wingdings" panose="05000000000000000000" pitchFamily="2" charset="2"/>
              <a:buChar char="l"/>
            </a:pPr>
            <a:r>
              <a:rPr lang="en-US" sz="1400" dirty="0" smtClean="0">
                <a:solidFill>
                  <a:prstClr val="black"/>
                </a:solidFill>
                <a:latin typeface="Huawei Sans" panose="020C0503030203020204" pitchFamily="34" charset="0"/>
              </a:rPr>
              <a:t>An MSTP network is composed of one or more MST regions, and each MST region contains one or more multiple spanning tree instances (MSTIs). An MSTI is a tree network that consists of switches running STP, RSTP, or MSTP. </a:t>
            </a:r>
            <a:endParaRPr lang="en-US" altLang="zh-CN" sz="14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lvl="0" indent="-285750" defTabSz="914034" fontAlgn="ctr">
              <a:lnSpc>
                <a:spcPts val="2400"/>
              </a:lnSpc>
              <a:spcBef>
                <a:spcPts val="792"/>
              </a:spcBef>
              <a:buSzPct val="50000"/>
              <a:buFont typeface="Wingdings" panose="05000000000000000000" pitchFamily="2" charset="2"/>
              <a:buChar char="l"/>
            </a:pPr>
            <a:r>
              <a:rPr lang="en-US" sz="1400" dirty="0" smtClean="0">
                <a:solidFill>
                  <a:prstClr val="black"/>
                </a:solidFill>
                <a:latin typeface="Huawei Sans" panose="020C0503030203020204" pitchFamily="34" charset="0"/>
              </a:rPr>
              <a:t>The switches in the same MST region share the following characteristics:</a:t>
            </a:r>
          </a:p>
          <a:p>
            <a:pPr marL="542925" lvl="1" indent="-266700" defTabSz="914034" fontAlgn="ctr">
              <a:lnSpc>
                <a:spcPts val="2400"/>
              </a:lnSpc>
              <a:spcBef>
                <a:spcPts val="792"/>
              </a:spcBef>
              <a:buSzPct val="50000"/>
              <a:buFont typeface="Wingdings" panose="05000000000000000000" pitchFamily="2" charset="2"/>
              <a:buChar char="p"/>
            </a:pPr>
            <a:r>
              <a:rPr lang="en-US" sz="1400" dirty="0">
                <a:latin typeface="Huawei Sans" panose="020C0503030203020204" pitchFamily="34" charset="0"/>
              </a:rPr>
              <a:t>Have MSTP enabled.</a:t>
            </a:r>
            <a:endParaRPr lang="en-US" altLang="zh-CN" sz="1400" dirty="0">
              <a:latin typeface="Huawei Sans" panose="020C0503030203020204" pitchFamily="34" charset="0"/>
              <a:sym typeface="Huawei Sans" panose="020C0503030203020204" pitchFamily="34" charset="0"/>
            </a:endParaRPr>
          </a:p>
          <a:p>
            <a:pPr marL="542925" lvl="1" indent="-266700" defTabSz="914034" fontAlgn="ctr">
              <a:lnSpc>
                <a:spcPts val="2400"/>
              </a:lnSpc>
              <a:spcBef>
                <a:spcPts val="792"/>
              </a:spcBef>
              <a:buSzPct val="50000"/>
              <a:buFont typeface="Wingdings" panose="05000000000000000000" pitchFamily="2" charset="2"/>
              <a:buChar char="p"/>
            </a:pPr>
            <a:r>
              <a:rPr lang="en-US" sz="1400" dirty="0">
                <a:latin typeface="Huawei Sans" panose="020C0503030203020204" pitchFamily="34" charset="0"/>
              </a:rPr>
              <a:t>Have the same region name.</a:t>
            </a:r>
            <a:endParaRPr lang="en-US" altLang="zh-CN" sz="1400" dirty="0">
              <a:latin typeface="Huawei Sans" panose="020C0503030203020204" pitchFamily="34" charset="0"/>
              <a:sym typeface="Huawei Sans" panose="020C0503030203020204" pitchFamily="34" charset="0"/>
            </a:endParaRPr>
          </a:p>
          <a:p>
            <a:pPr marL="542925" lvl="1" indent="-266700" defTabSz="914034" fontAlgn="ctr">
              <a:lnSpc>
                <a:spcPts val="2400"/>
              </a:lnSpc>
              <a:spcBef>
                <a:spcPts val="792"/>
              </a:spcBef>
              <a:buSzPct val="50000"/>
              <a:buFont typeface="Wingdings" panose="05000000000000000000" pitchFamily="2" charset="2"/>
              <a:buChar char="p"/>
            </a:pPr>
            <a:r>
              <a:rPr lang="en-US" sz="1400" dirty="0">
                <a:latin typeface="Huawei Sans" panose="020C0503030203020204" pitchFamily="34" charset="0"/>
              </a:rPr>
              <a:t>Have the same VLAN-to-MSTI mappings.</a:t>
            </a:r>
            <a:endParaRPr lang="en-US" altLang="zh-CN" sz="1400" dirty="0">
              <a:latin typeface="Huawei Sans" panose="020C0503030203020204" pitchFamily="34" charset="0"/>
              <a:sym typeface="Huawei Sans" panose="020C0503030203020204" pitchFamily="34" charset="0"/>
            </a:endParaRPr>
          </a:p>
          <a:p>
            <a:pPr marL="542925" lvl="1" indent="-266700" defTabSz="914034" fontAlgn="ctr">
              <a:lnSpc>
                <a:spcPts val="2400"/>
              </a:lnSpc>
              <a:spcBef>
                <a:spcPts val="792"/>
              </a:spcBef>
              <a:buSzPct val="50000"/>
              <a:buFont typeface="Wingdings" panose="05000000000000000000" pitchFamily="2" charset="2"/>
              <a:buChar char="p"/>
            </a:pPr>
            <a:r>
              <a:rPr lang="en-US" sz="1400" dirty="0" smtClean="0">
                <a:latin typeface="Huawei Sans" panose="020C0503030203020204" pitchFamily="34" charset="0"/>
              </a:rPr>
              <a:t>Have the same MSTP revision level.</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22490" y="2124510"/>
            <a:ext cx="540000" cy="442800"/>
          </a:xfrm>
          <a:prstGeom prst="rect">
            <a:avLst/>
          </a:prstGeom>
        </p:spPr>
      </p:pic>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42200" y="2124510"/>
            <a:ext cx="540000" cy="442800"/>
          </a:xfrm>
          <a:prstGeom prst="rect">
            <a:avLst/>
          </a:prstGeom>
        </p:spPr>
      </p:pic>
      <p:cxnSp>
        <p:nvCxnSpPr>
          <p:cNvPr id="97" name="直接连接符 96"/>
          <p:cNvCxnSpPr>
            <a:endCxn id="104" idx="1"/>
          </p:cNvCxnSpPr>
          <p:nvPr/>
        </p:nvCxnSpPr>
        <p:spPr>
          <a:xfrm>
            <a:off x="1597846" y="2573209"/>
            <a:ext cx="1238331" cy="1362041"/>
          </a:xfrm>
          <a:prstGeom prst="line">
            <a:avLst/>
          </a:prstGeom>
          <a:noFill/>
          <a:ln w="19050" cap="flat" cmpd="sng" algn="ctr">
            <a:solidFill>
              <a:srgbClr val="151515"/>
            </a:solidFill>
            <a:prstDash val="solid"/>
            <a:miter lim="800000"/>
          </a:ln>
          <a:effectLst/>
        </p:spPr>
      </p:cxnSp>
      <p:cxnSp>
        <p:nvCxnSpPr>
          <p:cNvPr id="98" name="直接连接符 97"/>
          <p:cNvCxnSpPr>
            <a:stCxn id="104" idx="3"/>
          </p:cNvCxnSpPr>
          <p:nvPr/>
        </p:nvCxnSpPr>
        <p:spPr>
          <a:xfrm flipV="1">
            <a:off x="3376177" y="2573209"/>
            <a:ext cx="1241894" cy="1362041"/>
          </a:xfrm>
          <a:prstGeom prst="line">
            <a:avLst/>
          </a:prstGeom>
          <a:noFill/>
          <a:ln w="19050" cap="flat" cmpd="sng" algn="ctr">
            <a:solidFill>
              <a:srgbClr val="151515"/>
            </a:solidFill>
            <a:prstDash val="solid"/>
            <a:miter lim="800000"/>
          </a:ln>
          <a:effectLst/>
        </p:spPr>
      </p:cxnSp>
      <p:sp>
        <p:nvSpPr>
          <p:cNvPr id="99" name="文本框 98"/>
          <p:cNvSpPr txBox="1"/>
          <p:nvPr/>
        </p:nvSpPr>
        <p:spPr>
          <a:xfrm>
            <a:off x="4847630" y="2196152"/>
            <a:ext cx="562975" cy="307777"/>
          </a:xfrm>
          <a:prstGeom prst="rect">
            <a:avLst/>
          </a:prstGeom>
          <a:noFill/>
        </p:spPr>
        <p:txBody>
          <a:bodyPr wrap="none" rtlCol="0">
            <a:spAutoFit/>
          </a:bodyPr>
          <a:lstStyle>
            <a:defPPr>
              <a:defRPr lang="en-US"/>
            </a:defPPr>
            <a:lvl1pPr marR="0" lvl="0" indent="0" algn="ctr" fontAlgn="auto">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defRPr>
            </a:lvl1pPr>
          </a:lstStyle>
          <a:p>
            <a:pPr fontAlgn="ctr"/>
            <a:r>
              <a:rPr lang="en-US" smtClean="0">
                <a:latin typeface="Huawei Sans" panose="020C0503030203020204" pitchFamily="34" charset="0"/>
              </a:rPr>
              <a:t>SW2</a:t>
            </a:r>
            <a:endParaRPr lang="en-US" altLang="zh-CN">
              <a:latin typeface="Huawei Sans" panose="020C0503030203020204" pitchFamily="34" charset="0"/>
            </a:endParaRPr>
          </a:p>
        </p:txBody>
      </p:sp>
      <p:sp>
        <p:nvSpPr>
          <p:cNvPr id="100" name="文本框 99"/>
          <p:cNvSpPr txBox="1"/>
          <p:nvPr/>
        </p:nvSpPr>
        <p:spPr>
          <a:xfrm>
            <a:off x="2832092" y="3245981"/>
            <a:ext cx="564578" cy="528350"/>
          </a:xfrm>
          <a:prstGeom prst="rect">
            <a:avLst/>
          </a:prstGeom>
          <a:noFill/>
        </p:spPr>
        <p:txBody>
          <a:bodyPr wrap="none" rtlCol="0">
            <a:sp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b="0" smtClean="0">
                <a:solidFill>
                  <a:srgbClr val="1D1D1A"/>
                </a:solidFill>
                <a:latin typeface="Huawei Sans" panose="020C0503030203020204" pitchFamily="34" charset="0"/>
              </a:rPr>
              <a:t>SW3</a:t>
            </a:r>
            <a:endParaRPr kumimoji="0" lang="en-US" altLang="zh-CN" sz="1400" b="0" i="0" u="none" strike="noStrike" kern="0" cap="none" spc="0" normalizeH="0" baseline="0" noProof="0" smtClean="0">
              <a:ln>
                <a:noFill/>
              </a:ln>
              <a:solidFill>
                <a:srgbClr val="1D1D1A"/>
              </a:solidFill>
              <a:effectLst/>
              <a:uLnTx/>
              <a:uFillTx/>
              <a:latin typeface="Huawei Sans" panose="020C0503030203020204" pitchFamily="34" charset="0"/>
            </a:endParaRPr>
          </a:p>
        </p:txBody>
      </p:sp>
      <p:sp>
        <p:nvSpPr>
          <p:cNvPr id="101" name="文本框 100"/>
          <p:cNvSpPr txBox="1"/>
          <p:nvPr/>
        </p:nvSpPr>
        <p:spPr>
          <a:xfrm>
            <a:off x="795744" y="2196152"/>
            <a:ext cx="572593" cy="307777"/>
          </a:xfrm>
          <a:prstGeom prst="rect">
            <a:avLst/>
          </a:prstGeom>
          <a:noFill/>
        </p:spPr>
        <p:txBody>
          <a:bodyPr wrap="none" rtlCol="0">
            <a:spAutoFit/>
          </a:bodyPr>
          <a:lstStyle/>
          <a:p>
            <a:pPr marL="0" marR="0" lvl="0" indent="0" algn="ctr" defTabSz="914478" eaLnBrk="1" fontAlgn="ctr" latinLnBrk="0" hangingPunct="1">
              <a:spcBef>
                <a:spcPts val="0"/>
              </a:spcBef>
              <a:spcAft>
                <a:spcPts val="0"/>
              </a:spcAft>
              <a:buClrTx/>
              <a:buSzTx/>
              <a:buFontTx/>
              <a:buNone/>
              <a:tabLst/>
              <a:defRPr/>
            </a:pPr>
            <a:r>
              <a:rPr lang="en-US" sz="1400" b="0" smtClean="0">
                <a:solidFill>
                  <a:srgbClr val="1D1D1A"/>
                </a:solidFill>
                <a:latin typeface="Huawei Sans" panose="020C0503030203020204" pitchFamily="34" charset="0"/>
              </a:rPr>
              <a:t>SW1</a:t>
            </a:r>
            <a:endParaRPr lang="en-US" sz="1400" b="0">
              <a:solidFill>
                <a:srgbClr val="1D1D1A"/>
              </a:solidFill>
              <a:latin typeface="Huawei Sans" panose="020C0503030203020204" pitchFamily="34" charset="0"/>
            </a:endParaRPr>
          </a:p>
        </p:txBody>
      </p:sp>
      <p:cxnSp>
        <p:nvCxnSpPr>
          <p:cNvPr id="102" name="直接箭头连接符 101"/>
          <p:cNvCxnSpPr/>
          <p:nvPr/>
        </p:nvCxnSpPr>
        <p:spPr>
          <a:xfrm>
            <a:off x="1867846" y="2351809"/>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103" name="直接连接符 102"/>
          <p:cNvCxnSpPr>
            <a:stCxn id="114" idx="0"/>
            <a:endCxn id="104" idx="2"/>
          </p:cNvCxnSpPr>
          <p:nvPr/>
        </p:nvCxnSpPr>
        <p:spPr>
          <a:xfrm flipV="1">
            <a:off x="2448953" y="4156650"/>
            <a:ext cx="657224" cy="563008"/>
          </a:xfrm>
          <a:prstGeom prst="line">
            <a:avLst/>
          </a:prstGeom>
          <a:noFill/>
          <a:ln w="19050" cap="flat" cmpd="sng" algn="ctr">
            <a:solidFill>
              <a:srgbClr val="151515"/>
            </a:solidFill>
            <a:prstDash val="solid"/>
            <a:miter lim="800000"/>
          </a:ln>
          <a:effectLst/>
        </p:spPr>
      </p:cxnSp>
      <p:pic>
        <p:nvPicPr>
          <p:cNvPr id="104" name="图片 1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6177" y="3713850"/>
            <a:ext cx="540000" cy="442800"/>
          </a:xfrm>
          <a:prstGeom prst="rect">
            <a:avLst/>
          </a:prstGeom>
        </p:spPr>
      </p:pic>
      <p:sp>
        <p:nvSpPr>
          <p:cNvPr id="110" name="圆角矩形 109"/>
          <p:cNvSpPr/>
          <p:nvPr/>
        </p:nvSpPr>
        <p:spPr>
          <a:xfrm>
            <a:off x="455614" y="4615618"/>
            <a:ext cx="172380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smtClean="0">
                <a:solidFill>
                  <a:schemeClr val="tx1"/>
                </a:solidFill>
                <a:latin typeface="Huawei Sans" panose="020C0503030203020204" pitchFamily="34" charset="0"/>
              </a:rPr>
              <a:t>Instance 1: </a:t>
            </a:r>
          </a:p>
          <a:p>
            <a:pPr algn="ctr" fontAlgn="ctr"/>
            <a:r>
              <a:rPr lang="en-US" sz="1400" smtClean="0">
                <a:solidFill>
                  <a:schemeClr val="tx1"/>
                </a:solidFill>
                <a:latin typeface="Huawei Sans" panose="020C0503030203020204" pitchFamily="34" charset="0"/>
              </a:rPr>
              <a:t>VLAN 1, 2, 3 ... 10</a:t>
            </a:r>
            <a:endParaRPr lang="en-US" sz="1400">
              <a:solidFill>
                <a:schemeClr val="tx1"/>
              </a:solidFill>
              <a:latin typeface="Huawei Sans" panose="020C0503030203020204" pitchFamily="34" charset="0"/>
            </a:endParaRPr>
          </a:p>
        </p:txBody>
      </p:sp>
      <p:pic>
        <p:nvPicPr>
          <p:cNvPr id="114" name="图片 113" descr="PC.png"/>
          <p:cNvPicPr>
            <a:picLocks noChangeAspect="1"/>
          </p:cNvPicPr>
          <p:nvPr/>
        </p:nvPicPr>
        <p:blipFill>
          <a:blip r:embed="rId5" cstate="print"/>
          <a:stretch>
            <a:fillRect/>
          </a:stretch>
        </p:blipFill>
        <p:spPr>
          <a:xfrm>
            <a:off x="2179421" y="4719658"/>
            <a:ext cx="539063" cy="414000"/>
          </a:xfrm>
          <a:prstGeom prst="rect">
            <a:avLst/>
          </a:prstGeom>
        </p:spPr>
      </p:pic>
      <p:sp>
        <p:nvSpPr>
          <p:cNvPr id="116" name="任意多边形 115"/>
          <p:cNvSpPr/>
          <p:nvPr/>
        </p:nvSpPr>
        <p:spPr>
          <a:xfrm>
            <a:off x="1996115" y="1798912"/>
            <a:ext cx="888642" cy="2768957"/>
          </a:xfrm>
          <a:custGeom>
            <a:avLst/>
            <a:gdLst>
              <a:gd name="connsiteX0" fmla="*/ 0 w 888642"/>
              <a:gd name="connsiteY0" fmla="*/ 0 h 2768957"/>
              <a:gd name="connsiteX1" fmla="*/ 0 w 888642"/>
              <a:gd name="connsiteY1" fmla="*/ 785611 h 2768957"/>
              <a:gd name="connsiteX2" fmla="*/ 888642 w 888642"/>
              <a:gd name="connsiteY2" fmla="*/ 1674253 h 2768957"/>
              <a:gd name="connsiteX3" fmla="*/ 862884 w 888642"/>
              <a:gd name="connsiteY3" fmla="*/ 2768957 h 2768957"/>
            </a:gdLst>
            <a:ahLst/>
            <a:cxnLst>
              <a:cxn ang="0">
                <a:pos x="connsiteX0" y="connsiteY0"/>
              </a:cxn>
              <a:cxn ang="0">
                <a:pos x="connsiteX1" y="connsiteY1"/>
              </a:cxn>
              <a:cxn ang="0">
                <a:pos x="connsiteX2" y="connsiteY2"/>
              </a:cxn>
              <a:cxn ang="0">
                <a:pos x="connsiteX3" y="connsiteY3"/>
              </a:cxn>
            </a:cxnLst>
            <a:rect l="l" t="t" r="r" b="b"/>
            <a:pathLst>
              <a:path w="888642" h="2768957">
                <a:moveTo>
                  <a:pt x="0" y="0"/>
                </a:moveTo>
                <a:lnTo>
                  <a:pt x="0" y="785611"/>
                </a:lnTo>
                <a:lnTo>
                  <a:pt x="888642" y="1674253"/>
                </a:lnTo>
                <a:lnTo>
                  <a:pt x="862884" y="2768957"/>
                </a:lnTo>
              </a:path>
            </a:pathLst>
          </a:custGeom>
          <a:noFill/>
          <a:ln w="57150">
            <a:solidFill>
              <a:srgbClr val="30B5C5"/>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117" name="圆角矩形 116"/>
          <p:cNvSpPr/>
          <p:nvPr/>
        </p:nvSpPr>
        <p:spPr>
          <a:xfrm>
            <a:off x="2347388" y="2641337"/>
            <a:ext cx="1326427" cy="381287"/>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smtClean="0">
                <a:solidFill>
                  <a:schemeClr val="tx1"/>
                </a:solidFill>
                <a:latin typeface="Huawei Sans" panose="020C0503030203020204" pitchFamily="34" charset="0"/>
              </a:rPr>
              <a:t>Data traffic</a:t>
            </a:r>
            <a:endParaRPr lang="en-US" altLang="zh-CN" sz="1400">
              <a:solidFill>
                <a:schemeClr val="tx1"/>
              </a:solidFill>
              <a:latin typeface="Huawei Sans" panose="020C0503030203020204" pitchFamily="34" charset="0"/>
            </a:endParaRPr>
          </a:p>
        </p:txBody>
      </p:sp>
      <p:sp>
        <p:nvSpPr>
          <p:cNvPr id="118" name="任意多边形 117"/>
          <p:cNvSpPr/>
          <p:nvPr/>
        </p:nvSpPr>
        <p:spPr bwMode="gray">
          <a:xfrm flipH="1">
            <a:off x="3355901" y="1787339"/>
            <a:ext cx="888642" cy="2768957"/>
          </a:xfrm>
          <a:custGeom>
            <a:avLst/>
            <a:gdLst>
              <a:gd name="connsiteX0" fmla="*/ 0 w 888642"/>
              <a:gd name="connsiteY0" fmla="*/ 0 h 2768957"/>
              <a:gd name="connsiteX1" fmla="*/ 0 w 888642"/>
              <a:gd name="connsiteY1" fmla="*/ 785611 h 2768957"/>
              <a:gd name="connsiteX2" fmla="*/ 888642 w 888642"/>
              <a:gd name="connsiteY2" fmla="*/ 1674253 h 2768957"/>
              <a:gd name="connsiteX3" fmla="*/ 862884 w 888642"/>
              <a:gd name="connsiteY3" fmla="*/ 2768957 h 2768957"/>
            </a:gdLst>
            <a:ahLst/>
            <a:cxnLst>
              <a:cxn ang="0">
                <a:pos x="connsiteX0" y="connsiteY0"/>
              </a:cxn>
              <a:cxn ang="0">
                <a:pos x="connsiteX1" y="connsiteY1"/>
              </a:cxn>
              <a:cxn ang="0">
                <a:pos x="connsiteX2" y="connsiteY2"/>
              </a:cxn>
              <a:cxn ang="0">
                <a:pos x="connsiteX3" y="connsiteY3"/>
              </a:cxn>
            </a:cxnLst>
            <a:rect l="l" t="t" r="r" b="b"/>
            <a:pathLst>
              <a:path w="888642" h="2768957">
                <a:moveTo>
                  <a:pt x="0" y="0"/>
                </a:moveTo>
                <a:lnTo>
                  <a:pt x="0" y="785611"/>
                </a:lnTo>
                <a:lnTo>
                  <a:pt x="888642" y="1674253"/>
                </a:lnTo>
                <a:lnTo>
                  <a:pt x="862884" y="2768957"/>
                </a:lnTo>
              </a:path>
            </a:pathLst>
          </a:custGeom>
          <a:noFill/>
          <a:ln w="57150">
            <a:solidFill>
              <a:srgbClr val="D33941"/>
            </a:solidFill>
            <a:prstDash val="sysDot"/>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atin typeface="Huawei Sans" panose="020C0503030203020204" pitchFamily="34" charset="0"/>
              <a:ea typeface="方正兰亭黑简体" panose="02000000000000000000" pitchFamily="2" charset="-122"/>
            </a:endParaRPr>
          </a:p>
        </p:txBody>
      </p:sp>
      <p:cxnSp>
        <p:nvCxnSpPr>
          <p:cNvPr id="120" name="直接连接符 119"/>
          <p:cNvCxnSpPr>
            <a:stCxn id="122" idx="0"/>
            <a:endCxn id="104" idx="2"/>
          </p:cNvCxnSpPr>
          <p:nvPr/>
        </p:nvCxnSpPr>
        <p:spPr>
          <a:xfrm flipH="1" flipV="1">
            <a:off x="3106177" y="4156650"/>
            <a:ext cx="567639" cy="572533"/>
          </a:xfrm>
          <a:prstGeom prst="line">
            <a:avLst/>
          </a:prstGeom>
          <a:noFill/>
          <a:ln w="19050" cap="flat" cmpd="sng" algn="ctr">
            <a:solidFill>
              <a:srgbClr val="151515"/>
            </a:solidFill>
            <a:prstDash val="solid"/>
            <a:miter lim="800000"/>
          </a:ln>
          <a:effectLst/>
        </p:spPr>
      </p:cxnSp>
      <p:sp>
        <p:nvSpPr>
          <p:cNvPr id="121" name="圆角矩形 120"/>
          <p:cNvSpPr/>
          <p:nvPr/>
        </p:nvSpPr>
        <p:spPr>
          <a:xfrm>
            <a:off x="3901309" y="4615618"/>
            <a:ext cx="2013716"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smtClean="0">
                <a:solidFill>
                  <a:schemeClr val="tx1"/>
                </a:solidFill>
                <a:latin typeface="Huawei Sans" panose="020C0503030203020204" pitchFamily="34" charset="0"/>
              </a:rPr>
              <a:t>Instance 2: </a:t>
            </a:r>
          </a:p>
          <a:p>
            <a:pPr algn="ctr" fontAlgn="ctr"/>
            <a:r>
              <a:rPr lang="en-US" sz="1400" smtClean="0">
                <a:solidFill>
                  <a:schemeClr val="tx1"/>
                </a:solidFill>
                <a:latin typeface="Huawei Sans" panose="020C0503030203020204" pitchFamily="34" charset="0"/>
              </a:rPr>
              <a:t>VLAN 11, 12, 13 ... 20</a:t>
            </a:r>
            <a:endParaRPr lang="en-US" sz="1400">
              <a:solidFill>
                <a:schemeClr val="tx1"/>
              </a:solidFill>
              <a:latin typeface="Huawei Sans" panose="020C0503030203020204" pitchFamily="34" charset="0"/>
            </a:endParaRPr>
          </a:p>
        </p:txBody>
      </p:sp>
      <p:pic>
        <p:nvPicPr>
          <p:cNvPr id="122" name="图片 121" descr="PC.png"/>
          <p:cNvPicPr>
            <a:picLocks noChangeAspect="1"/>
          </p:cNvPicPr>
          <p:nvPr/>
        </p:nvPicPr>
        <p:blipFill>
          <a:blip r:embed="rId5" cstate="print"/>
          <a:stretch>
            <a:fillRect/>
          </a:stretch>
        </p:blipFill>
        <p:spPr>
          <a:xfrm>
            <a:off x="3404284" y="4729183"/>
            <a:ext cx="539063" cy="414000"/>
          </a:xfrm>
          <a:prstGeom prst="rect">
            <a:avLst/>
          </a:prstGeom>
        </p:spPr>
      </p:pic>
    </p:spTree>
    <p:extLst>
      <p:ext uri="{BB962C8B-B14F-4D97-AF65-F5344CB8AC3E}">
        <p14:creationId xmlns:p14="http://schemas.microsoft.com/office/powerpoint/2010/main" val="41953915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圆角矩形 107"/>
          <p:cNvSpPr>
            <a:spLocks/>
          </p:cNvSpPr>
          <p:nvPr/>
        </p:nvSpPr>
        <p:spPr bwMode="gray">
          <a:xfrm>
            <a:off x="3102352" y="3585921"/>
            <a:ext cx="1562093" cy="1257899"/>
          </a:xfrm>
          <a:prstGeom prst="roundRect">
            <a:avLst>
              <a:gd name="adj" fmla="val 8101"/>
            </a:avLst>
          </a:prstGeom>
          <a:solidFill>
            <a:srgbClr val="BEE9EE"/>
          </a:solidFill>
          <a:ln w="19050" cap="flat" cmpd="sng" algn="ctr">
            <a:solidFill>
              <a:srgbClr val="30B5C5">
                <a:alpha val="80000"/>
              </a:srgb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a:spLocks/>
          </p:cNvSpPr>
          <p:nvPr/>
        </p:nvSpPr>
        <p:spPr bwMode="gray">
          <a:xfrm>
            <a:off x="1101196" y="3585920"/>
            <a:ext cx="1562093" cy="1257899"/>
          </a:xfrm>
          <a:prstGeom prst="roundRect">
            <a:avLst>
              <a:gd name="adj" fmla="val 8101"/>
            </a:avLst>
          </a:prstGeom>
          <a:solidFill>
            <a:srgbClr val="BEE9EE"/>
          </a:solidFill>
          <a:ln w="19050" cap="flat" cmpd="sng" algn="ctr">
            <a:solidFill>
              <a:srgbClr val="30B5C5">
                <a:alpha val="80000"/>
              </a:srgb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p:nvPr/>
        </p:nvSpPr>
        <p:spPr bwMode="gray">
          <a:xfrm>
            <a:off x="1101197" y="1514077"/>
            <a:ext cx="3563248" cy="2017452"/>
          </a:xfrm>
          <a:prstGeom prst="roundRect">
            <a:avLst>
              <a:gd name="adj" fmla="val 8529"/>
            </a:avLst>
          </a:prstGeom>
          <a:solidFill>
            <a:srgbClr val="FEEEC1"/>
          </a:solidFill>
          <a:ln w="19050" cap="flat" cmpd="sng" algn="ctr">
            <a:solidFill>
              <a:schemeClr val="accent4">
                <a:lumMod val="75000"/>
                <a:alpha val="80000"/>
              </a:scheme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normAutofit/>
          </a:bodyPr>
          <a:lstStyle/>
          <a:p>
            <a:r>
              <a:rPr lang="en-US" smtClean="0"/>
              <a:t>OSPFv2</a:t>
            </a:r>
            <a:endParaRPr lang="en-US" altLang="zh-CN">
              <a:sym typeface="Huawei Sans" panose="020C0503030203020204" pitchFamily="34" charset="0"/>
            </a:endParaRPr>
          </a:p>
        </p:txBody>
      </p:sp>
      <p:cxnSp>
        <p:nvCxnSpPr>
          <p:cNvPr id="10" name="Straight Connector 74"/>
          <p:cNvCxnSpPr/>
          <p:nvPr/>
        </p:nvCxnSpPr>
        <p:spPr bwMode="gray">
          <a:xfrm flipV="1">
            <a:off x="4323689" y="4649823"/>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86" descr="核心交换机.png"/>
          <p:cNvPicPr>
            <a:picLocks noChangeAspect="1"/>
          </p:cNvPicPr>
          <p:nvPr/>
        </p:nvPicPr>
        <p:blipFill>
          <a:blip r:embed="rId3" cstate="print"/>
          <a:stretch>
            <a:fillRect/>
          </a:stretch>
        </p:blipFill>
        <p:spPr bwMode="gray">
          <a:xfrm>
            <a:off x="2330745" y="2552567"/>
            <a:ext cx="335297" cy="274335"/>
          </a:xfrm>
          <a:prstGeom prst="rect">
            <a:avLst/>
          </a:prstGeom>
        </p:spPr>
      </p:pic>
      <p:pic>
        <p:nvPicPr>
          <p:cNvPr id="14" name="图片 86" descr="核心交换机.png"/>
          <p:cNvPicPr>
            <a:picLocks noChangeAspect="1"/>
          </p:cNvPicPr>
          <p:nvPr/>
        </p:nvPicPr>
        <p:blipFill>
          <a:blip r:embed="rId3" cstate="print"/>
          <a:stretch>
            <a:fillRect/>
          </a:stretch>
        </p:blipFill>
        <p:spPr bwMode="gray">
          <a:xfrm>
            <a:off x="3158754" y="2552567"/>
            <a:ext cx="335297" cy="274335"/>
          </a:xfrm>
          <a:prstGeom prst="rect">
            <a:avLst/>
          </a:prstGeom>
        </p:spPr>
      </p:pic>
      <p:cxnSp>
        <p:nvCxnSpPr>
          <p:cNvPr id="15" name="Straight Connector 13"/>
          <p:cNvCxnSpPr/>
          <p:nvPr/>
        </p:nvCxnSpPr>
        <p:spPr bwMode="gray">
          <a:xfrm>
            <a:off x="2663289" y="2689735"/>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16" name="图片 87" descr="汇聚交换机.png"/>
          <p:cNvPicPr>
            <a:picLocks noChangeAspect="1"/>
          </p:cNvPicPr>
          <p:nvPr/>
        </p:nvPicPr>
        <p:blipFill>
          <a:blip r:embed="rId4" cstate="print"/>
          <a:stretch>
            <a:fillRect/>
          </a:stretch>
        </p:blipFill>
        <p:spPr bwMode="gray">
          <a:xfrm>
            <a:off x="1322712" y="3493428"/>
            <a:ext cx="335297" cy="274335"/>
          </a:xfrm>
          <a:prstGeom prst="rect">
            <a:avLst/>
          </a:prstGeom>
        </p:spPr>
      </p:pic>
      <p:pic>
        <p:nvPicPr>
          <p:cNvPr id="17" name="图片 87" descr="汇聚交换机.png"/>
          <p:cNvPicPr>
            <a:picLocks noChangeAspect="1"/>
          </p:cNvPicPr>
          <p:nvPr/>
        </p:nvPicPr>
        <p:blipFill>
          <a:blip r:embed="rId4" cstate="print"/>
          <a:stretch>
            <a:fillRect/>
          </a:stretch>
        </p:blipFill>
        <p:spPr bwMode="gray">
          <a:xfrm>
            <a:off x="2142461" y="3493428"/>
            <a:ext cx="335297" cy="274335"/>
          </a:xfrm>
          <a:prstGeom prst="rect">
            <a:avLst/>
          </a:prstGeom>
        </p:spPr>
      </p:pic>
      <p:cxnSp>
        <p:nvCxnSpPr>
          <p:cNvPr id="18" name="Straight Connector 16"/>
          <p:cNvCxnSpPr/>
          <p:nvPr/>
        </p:nvCxnSpPr>
        <p:spPr bwMode="gray">
          <a:xfrm>
            <a:off x="1658009" y="3630596"/>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19" name="图片 87" descr="汇聚交换机.png"/>
          <p:cNvPicPr>
            <a:picLocks noChangeAspect="1"/>
          </p:cNvPicPr>
          <p:nvPr/>
        </p:nvPicPr>
        <p:blipFill>
          <a:blip r:embed="rId4" cstate="print"/>
          <a:stretch>
            <a:fillRect/>
          </a:stretch>
        </p:blipFill>
        <p:spPr bwMode="gray">
          <a:xfrm>
            <a:off x="3336231" y="3493428"/>
            <a:ext cx="335297" cy="274335"/>
          </a:xfrm>
          <a:prstGeom prst="rect">
            <a:avLst/>
          </a:prstGeom>
        </p:spPr>
      </p:pic>
      <p:pic>
        <p:nvPicPr>
          <p:cNvPr id="20" name="图片 87" descr="汇聚交换机.png"/>
          <p:cNvPicPr>
            <a:picLocks noChangeAspect="1"/>
          </p:cNvPicPr>
          <p:nvPr/>
        </p:nvPicPr>
        <p:blipFill>
          <a:blip r:embed="rId4" cstate="print"/>
          <a:stretch>
            <a:fillRect/>
          </a:stretch>
        </p:blipFill>
        <p:spPr bwMode="gray">
          <a:xfrm>
            <a:off x="4156967" y="3493428"/>
            <a:ext cx="335297" cy="274335"/>
          </a:xfrm>
          <a:prstGeom prst="rect">
            <a:avLst/>
          </a:prstGeom>
        </p:spPr>
      </p:pic>
      <p:cxnSp>
        <p:nvCxnSpPr>
          <p:cNvPr id="21" name="Straight Connector 29"/>
          <p:cNvCxnSpPr/>
          <p:nvPr/>
        </p:nvCxnSpPr>
        <p:spPr bwMode="gray">
          <a:xfrm>
            <a:off x="3671528" y="3630596"/>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Straight Connector 30"/>
          <p:cNvCxnSpPr>
            <a:stCxn id="16" idx="0"/>
          </p:cNvCxnSpPr>
          <p:nvPr/>
        </p:nvCxnSpPr>
        <p:spPr bwMode="gray">
          <a:xfrm flipV="1">
            <a:off x="1490361" y="2826902"/>
            <a:ext cx="1005280" cy="666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33"/>
          <p:cNvCxnSpPr>
            <a:stCxn id="17" idx="0"/>
          </p:cNvCxnSpPr>
          <p:nvPr/>
        </p:nvCxnSpPr>
        <p:spPr bwMode="gray">
          <a:xfrm flipV="1">
            <a:off x="2310110" y="2826902"/>
            <a:ext cx="1007253" cy="666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36"/>
          <p:cNvCxnSpPr>
            <a:stCxn id="19" idx="0"/>
          </p:cNvCxnSpPr>
          <p:nvPr/>
        </p:nvCxnSpPr>
        <p:spPr bwMode="gray">
          <a:xfrm flipH="1" flipV="1">
            <a:off x="2495642" y="2826902"/>
            <a:ext cx="1008238" cy="666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39"/>
          <p:cNvCxnSpPr>
            <a:stCxn id="20" idx="0"/>
          </p:cNvCxnSpPr>
          <p:nvPr/>
        </p:nvCxnSpPr>
        <p:spPr bwMode="gray">
          <a:xfrm flipH="1" flipV="1">
            <a:off x="3317364" y="2826902"/>
            <a:ext cx="1007252" cy="666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Oval 42"/>
          <p:cNvSpPr/>
          <p:nvPr/>
        </p:nvSpPr>
        <p:spPr bwMode="gray">
          <a:xfrm rot="3077028">
            <a:off x="2103669" y="3105641"/>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descr="堆叠交换机蓝.png"/>
          <p:cNvPicPr>
            <a:picLocks noChangeAspect="1"/>
          </p:cNvPicPr>
          <p:nvPr/>
        </p:nvPicPr>
        <p:blipFill>
          <a:blip r:embed="rId5" cstate="print"/>
          <a:stretch>
            <a:fillRect/>
          </a:stretch>
        </p:blipFill>
        <p:spPr bwMode="gray">
          <a:xfrm>
            <a:off x="1321815" y="4374021"/>
            <a:ext cx="337091" cy="275802"/>
          </a:xfrm>
          <a:prstGeom prst="rect">
            <a:avLst/>
          </a:prstGeom>
        </p:spPr>
      </p:pic>
      <p:pic>
        <p:nvPicPr>
          <p:cNvPr id="28" name="图片 106" descr="堆叠交换机蓝.png"/>
          <p:cNvPicPr>
            <a:picLocks noChangeAspect="1"/>
          </p:cNvPicPr>
          <p:nvPr/>
        </p:nvPicPr>
        <p:blipFill>
          <a:blip r:embed="rId5" cstate="print"/>
          <a:stretch>
            <a:fillRect/>
          </a:stretch>
        </p:blipFill>
        <p:spPr bwMode="gray">
          <a:xfrm>
            <a:off x="2141564" y="4374021"/>
            <a:ext cx="337091" cy="275802"/>
          </a:xfrm>
          <a:prstGeom prst="rect">
            <a:avLst/>
          </a:prstGeom>
        </p:spPr>
      </p:pic>
      <p:cxnSp>
        <p:nvCxnSpPr>
          <p:cNvPr id="29" name="Straight Connector 34"/>
          <p:cNvCxnSpPr/>
          <p:nvPr/>
        </p:nvCxnSpPr>
        <p:spPr bwMode="gray">
          <a:xfrm flipV="1">
            <a:off x="1490361" y="3767763"/>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35"/>
          <p:cNvCxnSpPr/>
          <p:nvPr/>
        </p:nvCxnSpPr>
        <p:spPr bwMode="gray">
          <a:xfrm flipV="1">
            <a:off x="1490361" y="3767763"/>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7"/>
          <p:cNvCxnSpPr/>
          <p:nvPr/>
        </p:nvCxnSpPr>
        <p:spPr bwMode="gray">
          <a:xfrm flipH="1" flipV="1">
            <a:off x="1490361" y="3767763"/>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8"/>
          <p:cNvCxnSpPr/>
          <p:nvPr/>
        </p:nvCxnSpPr>
        <p:spPr bwMode="gray">
          <a:xfrm flipV="1">
            <a:off x="2310110" y="3767763"/>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3" name="Group 40"/>
          <p:cNvGrpSpPr/>
          <p:nvPr/>
        </p:nvGrpSpPr>
        <p:grpSpPr bwMode="gray">
          <a:xfrm>
            <a:off x="1769252" y="4480124"/>
            <a:ext cx="261965" cy="61979"/>
            <a:chOff x="559282" y="6488261"/>
            <a:chExt cx="261965" cy="61979"/>
          </a:xfrm>
          <a:solidFill>
            <a:schemeClr val="bg1">
              <a:lumMod val="50000"/>
            </a:schemeClr>
          </a:solidFill>
        </p:grpSpPr>
        <p:sp>
          <p:nvSpPr>
            <p:cNvPr id="34"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7" name="图片 106" descr="堆叠交换机蓝.png"/>
          <p:cNvPicPr>
            <a:picLocks noChangeAspect="1"/>
          </p:cNvPicPr>
          <p:nvPr/>
        </p:nvPicPr>
        <p:blipFill>
          <a:blip r:embed="rId5" cstate="print"/>
          <a:stretch>
            <a:fillRect/>
          </a:stretch>
        </p:blipFill>
        <p:spPr bwMode="gray">
          <a:xfrm>
            <a:off x="3335334" y="4374021"/>
            <a:ext cx="337091" cy="275802"/>
          </a:xfrm>
          <a:prstGeom prst="rect">
            <a:avLst/>
          </a:prstGeom>
        </p:spPr>
      </p:pic>
      <p:pic>
        <p:nvPicPr>
          <p:cNvPr id="38" name="图片 106" descr="堆叠交换机蓝.png"/>
          <p:cNvPicPr>
            <a:picLocks noChangeAspect="1"/>
          </p:cNvPicPr>
          <p:nvPr/>
        </p:nvPicPr>
        <p:blipFill>
          <a:blip r:embed="rId5" cstate="print"/>
          <a:stretch>
            <a:fillRect/>
          </a:stretch>
        </p:blipFill>
        <p:spPr bwMode="gray">
          <a:xfrm>
            <a:off x="4156070" y="4374021"/>
            <a:ext cx="337091" cy="275802"/>
          </a:xfrm>
          <a:prstGeom prst="rect">
            <a:avLst/>
          </a:prstGeom>
        </p:spPr>
      </p:pic>
      <p:grpSp>
        <p:nvGrpSpPr>
          <p:cNvPr id="39" name="Group 54"/>
          <p:cNvGrpSpPr/>
          <p:nvPr/>
        </p:nvGrpSpPr>
        <p:grpSpPr bwMode="gray">
          <a:xfrm>
            <a:off x="3783758" y="4480124"/>
            <a:ext cx="261965" cy="61979"/>
            <a:chOff x="559282" y="6488261"/>
            <a:chExt cx="261965" cy="61979"/>
          </a:xfrm>
          <a:solidFill>
            <a:schemeClr val="bg1">
              <a:lumMod val="50000"/>
            </a:schemeClr>
          </a:solidFill>
        </p:grpSpPr>
        <p:sp>
          <p:nvSpPr>
            <p:cNvPr id="40"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3" name="Straight Connector 58"/>
          <p:cNvCxnSpPr/>
          <p:nvPr/>
        </p:nvCxnSpPr>
        <p:spPr bwMode="gray">
          <a:xfrm flipV="1">
            <a:off x="3503880" y="3767763"/>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61"/>
          <p:cNvCxnSpPr/>
          <p:nvPr/>
        </p:nvCxnSpPr>
        <p:spPr bwMode="gray">
          <a:xfrm flipV="1">
            <a:off x="4324616" y="3767763"/>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64"/>
          <p:cNvCxnSpPr/>
          <p:nvPr/>
        </p:nvCxnSpPr>
        <p:spPr bwMode="gray">
          <a:xfrm flipV="1">
            <a:off x="3503880" y="3767763"/>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67"/>
          <p:cNvCxnSpPr/>
          <p:nvPr/>
        </p:nvCxnSpPr>
        <p:spPr bwMode="gray">
          <a:xfrm flipH="1" flipV="1">
            <a:off x="3503880" y="3767763"/>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70"/>
          <p:cNvCxnSpPr/>
          <p:nvPr/>
        </p:nvCxnSpPr>
        <p:spPr bwMode="gray">
          <a:xfrm flipV="1">
            <a:off x="2309123" y="4649823"/>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Oval 59"/>
          <p:cNvSpPr/>
          <p:nvPr/>
        </p:nvSpPr>
        <p:spPr bwMode="gray">
          <a:xfrm rot="1782887">
            <a:off x="1413177" y="416948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62"/>
          <p:cNvSpPr/>
          <p:nvPr/>
        </p:nvSpPr>
        <p:spPr bwMode="gray">
          <a:xfrm rot="19401600">
            <a:off x="2071078" y="418223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63"/>
          <p:cNvSpPr/>
          <p:nvPr/>
        </p:nvSpPr>
        <p:spPr bwMode="gray">
          <a:xfrm rot="1782887">
            <a:off x="3414591" y="4201359"/>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65"/>
          <p:cNvSpPr/>
          <p:nvPr/>
        </p:nvSpPr>
        <p:spPr bwMode="gray">
          <a:xfrm rot="19401600">
            <a:off x="4109415" y="4176547"/>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14" descr="日志告警服务器-蓝.png"/>
          <p:cNvPicPr>
            <a:picLocks noChangeAspect="1"/>
          </p:cNvPicPr>
          <p:nvPr/>
        </p:nvPicPr>
        <p:blipFill>
          <a:blip r:embed="rId6" cstate="print"/>
          <a:stretch>
            <a:fillRect/>
          </a:stretch>
        </p:blipFill>
        <p:spPr bwMode="gray">
          <a:xfrm>
            <a:off x="1226404" y="5314700"/>
            <a:ext cx="304595" cy="190195"/>
          </a:xfrm>
          <a:prstGeom prst="rect">
            <a:avLst/>
          </a:prstGeom>
        </p:spPr>
      </p:pic>
      <p:pic>
        <p:nvPicPr>
          <p:cNvPr id="54" name="图片 42" descr="IP电话.png"/>
          <p:cNvPicPr>
            <a:picLocks noChangeAspect="1"/>
          </p:cNvPicPr>
          <p:nvPr/>
        </p:nvPicPr>
        <p:blipFill>
          <a:blip r:embed="rId7" cstate="print"/>
          <a:stretch>
            <a:fillRect/>
          </a:stretch>
        </p:blipFill>
        <p:spPr bwMode="gray">
          <a:xfrm>
            <a:off x="2082048" y="5252207"/>
            <a:ext cx="335265" cy="315180"/>
          </a:xfrm>
          <a:prstGeom prst="rect">
            <a:avLst/>
          </a:prstGeom>
        </p:spPr>
      </p:pic>
      <p:pic>
        <p:nvPicPr>
          <p:cNvPr id="55" name="图片 11" descr="开放网络-蓝.png"/>
          <p:cNvPicPr>
            <a:picLocks noChangeAspect="1"/>
          </p:cNvPicPr>
          <p:nvPr/>
        </p:nvPicPr>
        <p:blipFill>
          <a:blip r:embed="rId8" cstate="print"/>
          <a:stretch>
            <a:fillRect/>
          </a:stretch>
        </p:blipFill>
        <p:spPr bwMode="gray">
          <a:xfrm>
            <a:off x="3270614" y="5292561"/>
            <a:ext cx="304595" cy="234472"/>
          </a:xfrm>
          <a:prstGeom prst="rect">
            <a:avLst/>
          </a:prstGeom>
        </p:spPr>
      </p:pic>
      <p:pic>
        <p:nvPicPr>
          <p:cNvPr id="56" name="图片 158" descr="SAN网络-蓝.png"/>
          <p:cNvPicPr>
            <a:picLocks noChangeAspect="1"/>
          </p:cNvPicPr>
          <p:nvPr/>
        </p:nvPicPr>
        <p:blipFill>
          <a:blip r:embed="rId9" cstate="print"/>
          <a:stretch>
            <a:fillRect/>
          </a:stretch>
        </p:blipFill>
        <p:spPr bwMode="gray">
          <a:xfrm>
            <a:off x="1723463" y="5273719"/>
            <a:ext cx="166121" cy="272157"/>
          </a:xfrm>
          <a:prstGeom prst="rect">
            <a:avLst/>
          </a:prstGeom>
        </p:spPr>
      </p:pic>
      <p:pic>
        <p:nvPicPr>
          <p:cNvPr id="57" name="图片 47" descr="打印机.png"/>
          <p:cNvPicPr>
            <a:picLocks noChangeAspect="1"/>
          </p:cNvPicPr>
          <p:nvPr/>
        </p:nvPicPr>
        <p:blipFill>
          <a:blip r:embed="rId10" cstate="print"/>
          <a:stretch>
            <a:fillRect/>
          </a:stretch>
        </p:blipFill>
        <p:spPr bwMode="gray">
          <a:xfrm>
            <a:off x="4146515" y="5276795"/>
            <a:ext cx="334175" cy="266004"/>
          </a:xfrm>
          <a:prstGeom prst="rect">
            <a:avLst/>
          </a:prstGeom>
        </p:spPr>
      </p:pic>
      <p:pic>
        <p:nvPicPr>
          <p:cNvPr id="58" name="图片 157" descr="故障链路.png"/>
          <p:cNvPicPr>
            <a:picLocks noChangeAspect="1"/>
          </p:cNvPicPr>
          <p:nvPr/>
        </p:nvPicPr>
        <p:blipFill>
          <a:blip r:embed="rId11" cstate="print"/>
          <a:stretch>
            <a:fillRect/>
          </a:stretch>
        </p:blipFill>
        <p:spPr bwMode="gray">
          <a:xfrm>
            <a:off x="3693214" y="5284785"/>
            <a:ext cx="335297" cy="250025"/>
          </a:xfrm>
          <a:prstGeom prst="rect">
            <a:avLst/>
          </a:prstGeom>
        </p:spPr>
      </p:pic>
      <p:sp>
        <p:nvSpPr>
          <p:cNvPr id="59" name="Oval 92"/>
          <p:cNvSpPr/>
          <p:nvPr/>
        </p:nvSpPr>
        <p:spPr bwMode="gray">
          <a:xfrm rot="18651691">
            <a:off x="3147977" y="3123129"/>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2329848" y="1886028"/>
            <a:ext cx="337091" cy="275801"/>
          </a:xfrm>
          <a:prstGeom prst="rect">
            <a:avLst/>
          </a:prstGeom>
        </p:spPr>
      </p:pic>
      <p:pic>
        <p:nvPicPr>
          <p:cNvPr id="61"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3157857" y="1886028"/>
            <a:ext cx="337091" cy="275801"/>
          </a:xfrm>
          <a:prstGeom prst="rect">
            <a:avLst/>
          </a:prstGeom>
        </p:spPr>
      </p:pic>
      <p:cxnSp>
        <p:nvCxnSpPr>
          <p:cNvPr id="62" name="Straight Connector 127"/>
          <p:cNvCxnSpPr/>
          <p:nvPr/>
        </p:nvCxnSpPr>
        <p:spPr bwMode="gray">
          <a:xfrm>
            <a:off x="2668795" y="2023929"/>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0" name="Straight Connector 34"/>
          <p:cNvCxnSpPr>
            <a:stCxn id="13" idx="0"/>
            <a:endCxn id="60" idx="2"/>
          </p:cNvCxnSpPr>
          <p:nvPr/>
        </p:nvCxnSpPr>
        <p:spPr bwMode="gray">
          <a:xfrm flipV="1">
            <a:off x="2498394" y="2161829"/>
            <a:ext cx="0" cy="390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34"/>
          <p:cNvCxnSpPr>
            <a:stCxn id="14" idx="0"/>
            <a:endCxn id="61" idx="2"/>
          </p:cNvCxnSpPr>
          <p:nvPr/>
        </p:nvCxnSpPr>
        <p:spPr bwMode="gray">
          <a:xfrm flipV="1">
            <a:off x="3326403" y="2161829"/>
            <a:ext cx="0" cy="390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5059709" y="1263061"/>
            <a:ext cx="6533775" cy="4401205"/>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On a large-scale enterprise network, the aggregation layer may consist of Layer 3 devices, such as routers and switches. In such scenarios, static routes are not flexible because the configuration is complex and they cannot quickly respond to topology changes. Therefore, a dynamic routing protocol — typically OSPF in IGP — can be deployed on the enterprise intranet.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SzPct val="50000"/>
              <a:buFont typeface="Wingdings" panose="05000000000000000000" pitchFamily="2" charset="2"/>
              <a:buChar char="l"/>
            </a:pPr>
            <a:r>
              <a:rPr lang="en-US" sz="1400" dirty="0" smtClean="0">
                <a:latin typeface="Huawei Sans" panose="020C0503030203020204" pitchFamily="34" charset="0"/>
              </a:rPr>
              <a:t>The aggregation devices are divided into different non-backbone OSPF areas based on the network structure.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SzPct val="50000"/>
              <a:buFont typeface="Wingdings" panose="05000000000000000000" pitchFamily="2" charset="2"/>
              <a:buChar char="l"/>
            </a:pPr>
            <a:r>
              <a:rPr lang="en-US" sz="1400" dirty="0" smtClean="0">
                <a:latin typeface="Huawei Sans" panose="020C0503030203020204" pitchFamily="34" charset="0"/>
              </a:rPr>
              <a:t>Core devices, network egress devices, and uplink interfaces of aggregation devices belong to Area 0. The downlink interfaces of aggregation devices and the access devices are added to Area X.</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SzPct val="50000"/>
              <a:buFont typeface="Wingdings" panose="05000000000000000000" pitchFamily="2" charset="2"/>
              <a:buChar char="l"/>
            </a:pPr>
            <a:r>
              <a:rPr lang="en-US" sz="1400" dirty="0" smtClean="0">
                <a:latin typeface="Huawei Sans" panose="020C0503030203020204" pitchFamily="34" charset="0"/>
              </a:rPr>
              <a:t>Redundancy links and the OSPF triggered update mechanism are used to implement backup of intranet paths.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SzPct val="50000"/>
              <a:buFont typeface="Wingdings" panose="05000000000000000000" pitchFamily="2" charset="2"/>
              <a:buChar char="l"/>
            </a:pPr>
            <a:r>
              <a:rPr lang="en-US" sz="1400" dirty="0" smtClean="0">
                <a:latin typeface="Huawei Sans" panose="020C0503030203020204" pitchFamily="34" charset="0"/>
              </a:rPr>
              <a:t>Aggregation devices function as area border routers (ABRs) to execute route filtering policies.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bwMode="gray">
          <a:xfrm>
            <a:off x="1083911" y="1550300"/>
            <a:ext cx="747320" cy="307777"/>
          </a:xfrm>
          <a:prstGeom prst="rect">
            <a:avLst/>
          </a:prstGeom>
          <a:noFill/>
        </p:spPr>
        <p:txBody>
          <a:bodyPr wrap="none" rtlCol="0">
            <a:spAutoFit/>
          </a:bodyPr>
          <a:lstStyle/>
          <a:p>
            <a:pPr fontAlgn="ctr"/>
            <a:r>
              <a:rPr lang="en-US" sz="1400" b="1" smtClean="0">
                <a:latin typeface="Huawei Sans" panose="020C0503030203020204" pitchFamily="34" charset="0"/>
              </a:rPr>
              <a:t>Area 0</a:t>
            </a:r>
            <a:endParaRPr lang="en-US" altLang="zh-CN" sz="1400" b="1">
              <a:latin typeface="Huawei Sans" panose="020C0503030203020204" pitchFamily="34" charset="0"/>
            </a:endParaRPr>
          </a:p>
        </p:txBody>
      </p:sp>
      <p:sp>
        <p:nvSpPr>
          <p:cNvPr id="115" name="文本框 114"/>
          <p:cNvSpPr txBox="1"/>
          <p:nvPr/>
        </p:nvSpPr>
        <p:spPr bwMode="gray">
          <a:xfrm>
            <a:off x="1495585" y="4584277"/>
            <a:ext cx="747320" cy="307777"/>
          </a:xfrm>
          <a:prstGeom prst="rect">
            <a:avLst/>
          </a:prstGeom>
          <a:noFill/>
        </p:spPr>
        <p:txBody>
          <a:bodyPr wrap="none" rtlCol="0">
            <a:spAutoFit/>
          </a:bodyPr>
          <a:lstStyle/>
          <a:p>
            <a:pPr fontAlgn="ctr"/>
            <a:r>
              <a:rPr lang="en-US" sz="1400" b="1" smtClean="0">
                <a:latin typeface="Huawei Sans" panose="020C0503030203020204" pitchFamily="34" charset="0"/>
              </a:rPr>
              <a:t>Area 1</a:t>
            </a:r>
            <a:endParaRPr lang="en-US" altLang="zh-CN" sz="1400" b="1">
              <a:latin typeface="Huawei Sans" panose="020C0503030203020204" pitchFamily="34" charset="0"/>
            </a:endParaRPr>
          </a:p>
        </p:txBody>
      </p:sp>
      <p:pic>
        <p:nvPicPr>
          <p:cNvPr id="9" name="图片 105" descr="AP.png"/>
          <p:cNvPicPr>
            <a:picLocks noChangeAspect="1"/>
          </p:cNvPicPr>
          <p:nvPr/>
        </p:nvPicPr>
        <p:blipFill>
          <a:blip r:embed="rId13" cstate="print"/>
          <a:stretch>
            <a:fillRect/>
          </a:stretch>
        </p:blipFill>
        <p:spPr bwMode="gray">
          <a:xfrm>
            <a:off x="4156040" y="4843820"/>
            <a:ext cx="335297" cy="274335"/>
          </a:xfrm>
          <a:prstGeom prst="rect">
            <a:avLst/>
          </a:prstGeom>
        </p:spPr>
      </p:pic>
      <p:sp>
        <p:nvSpPr>
          <p:cNvPr id="116" name="文本框 115"/>
          <p:cNvSpPr txBox="1"/>
          <p:nvPr/>
        </p:nvSpPr>
        <p:spPr bwMode="gray">
          <a:xfrm>
            <a:off x="3510091" y="4576614"/>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rPr>
              <a:t>Area 2</a:t>
            </a:r>
            <a:endParaRPr lang="en-US" altLang="zh-CN" sz="1400" b="1" dirty="0">
              <a:latin typeface="Huawei Sans" panose="020C0503030203020204" pitchFamily="34" charset="0"/>
            </a:endParaRPr>
          </a:p>
        </p:txBody>
      </p:sp>
      <p:pic>
        <p:nvPicPr>
          <p:cNvPr id="11" name="图片 105" descr="AP.png"/>
          <p:cNvPicPr>
            <a:picLocks noChangeAspect="1"/>
          </p:cNvPicPr>
          <p:nvPr/>
        </p:nvPicPr>
        <p:blipFill>
          <a:blip r:embed="rId13" cstate="print"/>
          <a:stretch>
            <a:fillRect/>
          </a:stretch>
        </p:blipFill>
        <p:spPr bwMode="gray">
          <a:xfrm>
            <a:off x="2141474" y="4843820"/>
            <a:ext cx="335297" cy="274335"/>
          </a:xfrm>
          <a:prstGeom prst="rect">
            <a:avLst/>
          </a:prstGeom>
        </p:spPr>
      </p:pic>
    </p:spTree>
    <p:extLst>
      <p:ext uri="{BB962C8B-B14F-4D97-AF65-F5344CB8AC3E}">
        <p14:creationId xmlns:p14="http://schemas.microsoft.com/office/powerpoint/2010/main" val="22661825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159">
            <a:extLst>
              <a:ext uri="{FF2B5EF4-FFF2-40B4-BE49-F238E27FC236}">
                <a16:creationId xmlns:a16="http://schemas.microsoft.com/office/drawing/2014/main" xmlns="" id="{0BF43FC9-56BB-4AC9-BB3D-A0B506C43A22}"/>
              </a:ext>
            </a:extLst>
          </p:cNvPr>
          <p:cNvSpPr/>
          <p:nvPr/>
        </p:nvSpPr>
        <p:spPr bwMode="gray">
          <a:xfrm flipH="1">
            <a:off x="1802796" y="1069190"/>
            <a:ext cx="1188645" cy="6213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25"/>
          <p:cNvCxnSpPr/>
          <p:nvPr/>
        </p:nvCxnSpPr>
        <p:spPr bwMode="gray">
          <a:xfrm>
            <a:off x="712737" y="2510076"/>
            <a:ext cx="1682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672958" y="2677716"/>
            <a:ext cx="1682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圆角矩形 15"/>
          <p:cNvSpPr>
            <a:spLocks/>
          </p:cNvSpPr>
          <p:nvPr/>
        </p:nvSpPr>
        <p:spPr bwMode="gray">
          <a:xfrm>
            <a:off x="1177225" y="3970870"/>
            <a:ext cx="2439787" cy="1017006"/>
          </a:xfrm>
          <a:prstGeom prst="roundRect">
            <a:avLst>
              <a:gd name="adj" fmla="val 8101"/>
            </a:avLst>
          </a:prstGeom>
          <a:solidFill>
            <a:srgbClr val="BEE9EE"/>
          </a:solidFill>
          <a:ln w="19050" cap="flat" cmpd="sng" algn="ctr">
            <a:solidFill>
              <a:srgbClr val="30B5C5">
                <a:alpha val="80000"/>
              </a:srgb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normAutofit/>
          </a:bodyPr>
          <a:lstStyle/>
          <a:p>
            <a:r>
              <a:rPr lang="en-US" smtClean="0"/>
              <a:t>Policy-Based Routing (PBR)</a:t>
            </a:r>
            <a:endParaRPr lang="en-US" altLang="zh-CN">
              <a:sym typeface="Huawei Sans" panose="020C0503030203020204" pitchFamily="34" charset="0"/>
            </a:endParaRPr>
          </a:p>
        </p:txBody>
      </p:sp>
      <p:sp>
        <p:nvSpPr>
          <p:cNvPr id="4" name="矩形 3"/>
          <p:cNvSpPr/>
          <p:nvPr/>
        </p:nvSpPr>
        <p:spPr bwMode="gray">
          <a:xfrm>
            <a:off x="3881057" y="944563"/>
            <a:ext cx="7720394" cy="1054135"/>
          </a:xfrm>
          <a:prstGeom prst="rect">
            <a:avLst/>
          </a:prstGeom>
        </p:spPr>
        <p:txBody>
          <a:bodyPr wrap="square">
            <a:spAutoFit/>
          </a:bodyPr>
          <a:lstStyle/>
          <a:p>
            <a:pPr defTabSz="914400" fontAlgn="ctr">
              <a:lnSpc>
                <a:spcPts val="2400"/>
              </a:lnSpc>
            </a:pPr>
            <a:r>
              <a:rPr lang="en-US" sz="1400" dirty="0" smtClean="0">
                <a:latin typeface="Huawei Sans" panose="020C0503030203020204" pitchFamily="34" charset="0"/>
              </a:rPr>
              <a:t>In the conventional routing and forwarding process, devices search their IP routing tables for routes based on packets' destination addresses and then forward the packets accordingly. However, more and more users require packet routing based on user-defined policies.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3881055" y="2008625"/>
            <a:ext cx="4195503" cy="1747555"/>
          </a:xfrm>
          <a:prstGeom prst="roundRect">
            <a:avLst/>
          </a:prstGeom>
          <a:solidFill>
            <a:srgbClr val="FFFFCC"/>
          </a:solidFill>
          <a:ln w="12700" cap="flat" cmpd="sng" algn="ctr">
            <a:solidFill>
              <a:srgbClr val="FFC000"/>
            </a:solidFill>
            <a:prstDash val="solid"/>
            <a:miter lim="800000"/>
          </a:ln>
          <a:effectLst/>
        </p:spPr>
        <p:txBody>
          <a:bodyPr rtlCol="0" anchor="ctr" anchorCtr="0"/>
          <a:lstStyle/>
          <a:p>
            <a:pPr marL="0" marR="0" lvl="0" indent="0" algn="ctr" defTabSz="914400" eaLnBrk="1" fontAlgn="ctr" latinLnBrk="0" hangingPunct="1">
              <a:lnSpc>
                <a:spcPts val="2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Traffic classifier</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Configure a traffic classifier for matching interested data flows.</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Matching criteria: VLAN ID, source or destination MAC address, Ethernet protocol type, DSCP priority, IP precedence, inbound or outbound interface, ACL rule</a:t>
            </a: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8118300" y="2024700"/>
            <a:ext cx="3630788" cy="1730698"/>
          </a:xfrm>
          <a:prstGeom prst="roundRect">
            <a:avLst/>
          </a:prstGeom>
          <a:solidFill>
            <a:srgbClr val="FFFFCC"/>
          </a:solidFill>
          <a:ln w="12700" cap="flat" cmpd="sng" algn="ctr">
            <a:solidFill>
              <a:srgbClr val="FFC000"/>
            </a:solidFill>
            <a:prstDash val="solid"/>
            <a:miter lim="800000"/>
          </a:ln>
          <a:effectLst/>
        </p:spPr>
        <p:txBody>
          <a:bodyPr rtlCol="0" anchor="ctr" anchorCtr="0"/>
          <a:lstStyle/>
          <a:p>
            <a:pPr marL="0" marR="0" lvl="0" indent="0" algn="ctr" defTabSz="914400" eaLnBrk="1" fontAlgn="ctr" latinLnBrk="0" hangingPunct="1">
              <a:lnSpc>
                <a:spcPts val="2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Traffic behavior</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Redirects interested packets.</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You can set the next-hop IP address or outbound interface for redirection.</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5914795" y="4094636"/>
            <a:ext cx="3973200" cy="557289"/>
          </a:xfrm>
          <a:prstGeom prst="roundRect">
            <a:avLst/>
          </a:prstGeom>
          <a:solidFill>
            <a:srgbClr val="FFFFCC"/>
          </a:solidFill>
          <a:ln w="12700" cap="flat" cmpd="sng" algn="ctr">
            <a:solidFill>
              <a:srgbClr val="FFC000"/>
            </a:solidFill>
            <a:prstDash val="solid"/>
            <a:miter lim="800000"/>
          </a:ln>
          <a:effectLst/>
        </p:spPr>
        <p:txBody>
          <a:bodyPr rtlCol="0" anchor="ctr" anchorCtr="0"/>
          <a:lstStyle/>
          <a:p>
            <a:pPr marL="0" marR="0" lvl="0" indent="0" algn="ctr" defTabSz="914400" eaLnBrk="1" fontAlgn="ctr" latinLnBrk="0" hangingPunct="1">
              <a:lnSpc>
                <a:spcPts val="2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Traffic policy</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Traffic classifier &gt; Traffic behavior</a:t>
            </a: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4791890" y="4791948"/>
            <a:ext cx="6219010" cy="1377518"/>
          </a:xfrm>
          <a:prstGeom prst="roundRect">
            <a:avLst/>
          </a:prstGeom>
          <a:solidFill>
            <a:sysClr val="window" lastClr="FFFFFF">
              <a:lumMod val="95000"/>
            </a:sysClr>
          </a:solidFill>
          <a:ln w="12700" cap="flat" cmpd="sng" algn="ctr">
            <a:solidFill>
              <a:sysClr val="window" lastClr="FFFFFF">
                <a:lumMod val="75000"/>
              </a:sysClr>
            </a:solidFill>
            <a:prstDash val="solid"/>
            <a:miter lim="800000"/>
          </a:ln>
          <a:effectLst/>
        </p:spPr>
        <p:txBody>
          <a:bodyPr rtlCol="0" anchor="ctr" anchorCtr="0"/>
          <a:lstStyle/>
          <a:p>
            <a:pPr marL="0" marR="0" lvl="0" indent="0" algn="ctr" defTabSz="914400" eaLnBrk="1" fontAlgn="ctr" latinLnBrk="0" hangingPunct="1">
              <a:lnSpc>
                <a:spcPts val="2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Apply the traffic policy</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28594" marR="0" lvl="0" indent="-228594" defTabSz="914400" eaLnBrk="1" fontAlgn="ctr" latinLnBrk="0" hangingPunct="1">
              <a:lnSpc>
                <a:spcPts val="2000"/>
              </a:lnSpc>
              <a:spcBef>
                <a:spcPts val="0"/>
              </a:spcBef>
              <a:spcAft>
                <a:spcPts val="0"/>
              </a:spcAft>
              <a:buClrTx/>
              <a:buSzPct val="50000"/>
              <a:buFont typeface="Wingdings" panose="05000000000000000000" pitchFamily="2" charset="2"/>
              <a:buChar char="l"/>
              <a:tabLst/>
              <a:defRPr/>
            </a:pPr>
            <a:r>
              <a:rPr lang="en-US" sz="1200" b="0" dirty="0" smtClean="0">
                <a:solidFill>
                  <a:prstClr val="black"/>
                </a:solidFill>
                <a:latin typeface="Huawei Sans" panose="020C0503030203020204" pitchFamily="34" charset="0"/>
              </a:rPr>
              <a:t>Apply the traffic policy to the inbound direction of an interface.</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28594" marR="0" lvl="0" indent="-228594" defTabSz="914400" eaLnBrk="1" fontAlgn="ctr" latinLnBrk="0" hangingPunct="1">
              <a:lnSpc>
                <a:spcPts val="2000"/>
              </a:lnSpc>
              <a:spcBef>
                <a:spcPts val="0"/>
              </a:spcBef>
              <a:spcAft>
                <a:spcPts val="0"/>
              </a:spcAft>
              <a:buClrTx/>
              <a:buSzPct val="50000"/>
              <a:buFont typeface="Wingdings" panose="05000000000000000000" pitchFamily="2" charset="2"/>
              <a:buChar char="l"/>
              <a:tabLst/>
              <a:defRPr/>
            </a:pPr>
            <a:r>
              <a:rPr lang="en-US" sz="1200" b="0" dirty="0" smtClean="0">
                <a:solidFill>
                  <a:prstClr val="black"/>
                </a:solidFill>
                <a:latin typeface="Huawei Sans" panose="020C0503030203020204" pitchFamily="34" charset="0"/>
              </a:rPr>
              <a:t>Apply the traffic policy to the incoming packets that belong to the VLAN and match the criteria defined in the traffic classifier.</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28594" marR="0" lvl="0" indent="-228594" defTabSz="914400" eaLnBrk="1" fontAlgn="ctr" latinLnBrk="0" hangingPunct="1">
              <a:lnSpc>
                <a:spcPts val="2000"/>
              </a:lnSpc>
              <a:spcBef>
                <a:spcPts val="0"/>
              </a:spcBef>
              <a:spcAft>
                <a:spcPts val="0"/>
              </a:spcAft>
              <a:buClrTx/>
              <a:buSzPct val="50000"/>
              <a:buFont typeface="Wingdings" panose="05000000000000000000" pitchFamily="2" charset="2"/>
              <a:buChar char="l"/>
              <a:tabLst/>
              <a:defRPr/>
            </a:pPr>
            <a:r>
              <a:rPr lang="en-US" sz="1200" b="0" dirty="0" smtClean="0">
                <a:solidFill>
                  <a:prstClr val="black"/>
                </a:solidFill>
                <a:latin typeface="Huawei Sans" panose="020C0503030203020204" pitchFamily="34" charset="0"/>
              </a:rPr>
              <a:t>Apply the traffic policy globally or to a card.</a:t>
            </a: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67"/>
          <p:cNvSpPr/>
          <p:nvPr/>
        </p:nvSpPr>
        <p:spPr bwMode="gray">
          <a:xfrm rot="6300000" flipV="1">
            <a:off x="6121307" y="2749579"/>
            <a:ext cx="1524813" cy="96138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rgbClr val="5B9BD5">
                  <a:lumMod val="5000"/>
                  <a:lumOff val="95000"/>
                  <a:alpha val="0"/>
                </a:srgbClr>
              </a:gs>
              <a:gs pos="100000">
                <a:srgbClr val="FFCC66"/>
              </a:gs>
            </a:gsLst>
            <a:lin ang="2700000" scaled="1"/>
            <a:tileRect/>
          </a:gradFill>
          <a:ln w="12700" cap="flat" cmpd="sng" algn="ctr">
            <a:gradFill flip="none" rotWithShape="1">
              <a:gsLst>
                <a:gs pos="26000">
                  <a:srgbClr val="5B9BD5">
                    <a:lumMod val="0"/>
                    <a:lumOff val="100000"/>
                    <a:alpha val="0"/>
                  </a:srgbClr>
                </a:gs>
                <a:gs pos="71000">
                  <a:srgbClr val="FF9933"/>
                </a:gs>
              </a:gsLst>
              <a:lin ang="2700000" scaled="1"/>
              <a:tileRect/>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67"/>
          <p:cNvSpPr/>
          <p:nvPr/>
        </p:nvSpPr>
        <p:spPr bwMode="gray">
          <a:xfrm rot="4814260">
            <a:off x="8125051" y="2751547"/>
            <a:ext cx="1524813" cy="957445"/>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rgbClr val="5B9BD5">
                  <a:lumMod val="5000"/>
                  <a:lumOff val="95000"/>
                  <a:alpha val="0"/>
                </a:srgbClr>
              </a:gs>
              <a:gs pos="100000">
                <a:srgbClr val="FFCC66"/>
              </a:gs>
            </a:gsLst>
            <a:lin ang="2700000" scaled="1"/>
            <a:tileRect/>
          </a:gradFill>
          <a:ln w="12700" cap="flat" cmpd="sng" algn="ctr">
            <a:gradFill flip="none" rotWithShape="1">
              <a:gsLst>
                <a:gs pos="26000">
                  <a:srgbClr val="5B9BD5">
                    <a:lumMod val="0"/>
                    <a:lumOff val="100000"/>
                    <a:alpha val="0"/>
                  </a:srgbClr>
                </a:gs>
                <a:gs pos="71000">
                  <a:srgbClr val="FF9933"/>
                </a:gs>
              </a:gsLst>
              <a:lin ang="2700000" scaled="1"/>
              <a:tileRect/>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342786" y="5121170"/>
            <a:ext cx="4224469" cy="1054135"/>
          </a:xfrm>
          <a:prstGeom prst="rect">
            <a:avLst/>
          </a:prstGeom>
        </p:spPr>
        <p:txBody>
          <a:bodyPr wrap="square">
            <a:spAutoFit/>
          </a:bodyPr>
          <a:lstStyle/>
          <a:p>
            <a:pPr defTabSz="914400" fontAlgn="ctr">
              <a:lnSpc>
                <a:spcPts val="2533"/>
              </a:lnSpc>
            </a:pPr>
            <a:r>
              <a:rPr lang="en-US" sz="1333" dirty="0" smtClean="0">
                <a:solidFill>
                  <a:srgbClr val="333333"/>
                </a:solidFill>
                <a:latin typeface="Huawei Sans" panose="020C0503030203020204" pitchFamily="34" charset="0"/>
              </a:rPr>
              <a:t>PBR can be configured using the modular </a:t>
            </a:r>
            <a:r>
              <a:rPr lang="en-US" sz="1333" dirty="0" err="1" smtClean="0">
                <a:solidFill>
                  <a:srgbClr val="333333"/>
                </a:solidFill>
                <a:latin typeface="Huawei Sans" panose="020C0503030203020204" pitchFamily="34" charset="0"/>
              </a:rPr>
              <a:t>QoS</a:t>
            </a:r>
            <a:r>
              <a:rPr lang="en-US" sz="1333" dirty="0" smtClean="0">
                <a:solidFill>
                  <a:srgbClr val="333333"/>
                </a:solidFill>
                <a:latin typeface="Huawei Sans" panose="020C0503030203020204" pitchFamily="34" charset="0"/>
              </a:rPr>
              <a:t> command line interface (MQC) or an ACL-based simplified traffic policy.</a:t>
            </a:r>
            <a:endParaRPr lang="en-US" sz="1333"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76" descr="接入交换机.png"/>
          <p:cNvPicPr>
            <a:picLocks/>
          </p:cNvPicPr>
          <p:nvPr/>
        </p:nvPicPr>
        <p:blipFill>
          <a:blip r:embed="rId3" cstate="print"/>
          <a:stretch>
            <a:fillRect/>
          </a:stretch>
        </p:blipFill>
        <p:spPr bwMode="gray">
          <a:xfrm>
            <a:off x="2149703" y="2390217"/>
            <a:ext cx="490909" cy="401653"/>
          </a:xfrm>
          <a:prstGeom prst="rect">
            <a:avLst/>
          </a:prstGeom>
        </p:spPr>
      </p:pic>
      <p:pic>
        <p:nvPicPr>
          <p:cNvPr id="13" name="图片 76" descr="接入交换机.png"/>
          <p:cNvPicPr>
            <a:picLocks noChangeAspect="1"/>
          </p:cNvPicPr>
          <p:nvPr/>
        </p:nvPicPr>
        <p:blipFill>
          <a:blip r:embed="rId3" cstate="print"/>
          <a:stretch>
            <a:fillRect/>
          </a:stretch>
        </p:blipFill>
        <p:spPr bwMode="gray">
          <a:xfrm>
            <a:off x="2151664" y="3253595"/>
            <a:ext cx="490909" cy="401653"/>
          </a:xfrm>
          <a:prstGeom prst="rect">
            <a:avLst/>
          </a:prstGeom>
        </p:spPr>
      </p:pic>
      <p:pic>
        <p:nvPicPr>
          <p:cNvPr id="14" name="图片 11" descr="开放网络-蓝.png"/>
          <p:cNvPicPr>
            <a:picLocks noChangeAspect="1"/>
          </p:cNvPicPr>
          <p:nvPr/>
        </p:nvPicPr>
        <p:blipFill>
          <a:blip r:embed="rId4" cstate="print"/>
          <a:stretch>
            <a:fillRect/>
          </a:stretch>
        </p:blipFill>
        <p:spPr bwMode="gray">
          <a:xfrm>
            <a:off x="1479055" y="4194026"/>
            <a:ext cx="525922" cy="404846"/>
          </a:xfrm>
          <a:prstGeom prst="rect">
            <a:avLst/>
          </a:prstGeom>
        </p:spPr>
      </p:pic>
      <p:pic>
        <p:nvPicPr>
          <p:cNvPr id="15" name="图片 11" descr="开放网络-蓝.png"/>
          <p:cNvPicPr>
            <a:picLocks noChangeAspect="1"/>
          </p:cNvPicPr>
          <p:nvPr/>
        </p:nvPicPr>
        <p:blipFill>
          <a:blip r:embed="rId4" cstate="print"/>
          <a:stretch>
            <a:fillRect/>
          </a:stretch>
        </p:blipFill>
        <p:spPr bwMode="gray">
          <a:xfrm>
            <a:off x="2808745" y="4194026"/>
            <a:ext cx="525922" cy="404846"/>
          </a:xfrm>
          <a:prstGeom prst="rect">
            <a:avLst/>
          </a:prstGeom>
        </p:spPr>
      </p:pic>
      <p:sp>
        <p:nvSpPr>
          <p:cNvPr id="17" name="文本框 16"/>
          <p:cNvSpPr txBox="1"/>
          <p:nvPr/>
        </p:nvSpPr>
        <p:spPr bwMode="gray">
          <a:xfrm>
            <a:off x="1544962" y="4668139"/>
            <a:ext cx="1704313" cy="307777"/>
          </a:xfrm>
          <a:prstGeom prst="rect">
            <a:avLst/>
          </a:prstGeom>
          <a:noFill/>
        </p:spPr>
        <p:txBody>
          <a:bodyPr wrap="none" rtlCol="0">
            <a:spAutoFit/>
          </a:bodyPr>
          <a:lstStyle/>
          <a:p>
            <a:pPr algn="ctr" fontAlgn="ctr"/>
            <a:r>
              <a:rPr lang="en-US" sz="1400" smtClean="0">
                <a:latin typeface="Huawei Sans" panose="020C0503030203020204" pitchFamily="34" charset="0"/>
              </a:rPr>
              <a:t>Enterprise intranet</a:t>
            </a:r>
            <a:endParaRPr lang="en-US" altLang="zh-CN" sz="1400">
              <a:latin typeface="Huawei Sans" panose="020C0503030203020204" pitchFamily="34" charset="0"/>
            </a:endParaRPr>
          </a:p>
        </p:txBody>
      </p:sp>
      <p:cxnSp>
        <p:nvCxnSpPr>
          <p:cNvPr id="19" name="直接连接符 18"/>
          <p:cNvCxnSpPr>
            <a:stCxn id="14" idx="0"/>
            <a:endCxn id="13" idx="2"/>
          </p:cNvCxnSpPr>
          <p:nvPr/>
        </p:nvCxnSpPr>
        <p:spPr bwMode="gray">
          <a:xfrm flipV="1">
            <a:off x="1742016" y="3655248"/>
            <a:ext cx="655103" cy="538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5" idx="0"/>
            <a:endCxn id="13" idx="2"/>
          </p:cNvCxnSpPr>
          <p:nvPr/>
        </p:nvCxnSpPr>
        <p:spPr bwMode="gray">
          <a:xfrm flipH="1" flipV="1">
            <a:off x="2397119" y="3655248"/>
            <a:ext cx="674587" cy="538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3" idx="0"/>
            <a:endCxn id="12" idx="2"/>
          </p:cNvCxnSpPr>
          <p:nvPr/>
        </p:nvCxnSpPr>
        <p:spPr bwMode="gray">
          <a:xfrm flipH="1" flipV="1">
            <a:off x="2395158" y="2791870"/>
            <a:ext cx="1961" cy="461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图片 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67283" y="2390217"/>
            <a:ext cx="490909" cy="401653"/>
          </a:xfrm>
          <a:prstGeom prst="rect">
            <a:avLst/>
          </a:prstGeom>
        </p:spPr>
      </p:pic>
      <p:pic>
        <p:nvPicPr>
          <p:cNvPr id="28" name="Picture 2" descr="G:\做的项目\公共\扁平图标切换\更新2015_01_21\oss扁平图标库2015_01_21更新-04.png"/>
          <p:cNvPicPr>
            <a:picLocks noChangeArrowheads="1"/>
          </p:cNvPicPr>
          <p:nvPr/>
        </p:nvPicPr>
        <p:blipFill>
          <a:blip r:embed="rId6" cstate="print"/>
          <a:stretch>
            <a:fillRect/>
          </a:stretch>
        </p:blipFill>
        <p:spPr bwMode="gray">
          <a:xfrm>
            <a:off x="2151664" y="1475908"/>
            <a:ext cx="490909" cy="401653"/>
          </a:xfrm>
          <a:prstGeom prst="rect">
            <a:avLst/>
          </a:prstGeom>
          <a:noFill/>
        </p:spPr>
      </p:pic>
      <p:cxnSp>
        <p:nvCxnSpPr>
          <p:cNvPr id="30" name="直接连接符 29"/>
          <p:cNvCxnSpPr>
            <a:stCxn id="12" idx="0"/>
            <a:endCxn id="28" idx="2"/>
          </p:cNvCxnSpPr>
          <p:nvPr/>
        </p:nvCxnSpPr>
        <p:spPr bwMode="gray">
          <a:xfrm flipV="1">
            <a:off x="2395158" y="1877561"/>
            <a:ext cx="1961" cy="5126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bwMode="gray">
          <a:xfrm flipH="1">
            <a:off x="1177225" y="2390217"/>
            <a:ext cx="892342" cy="0"/>
          </a:xfrm>
          <a:prstGeom prst="straightConnector1">
            <a:avLst/>
          </a:prstGeom>
          <a:ln w="19050">
            <a:solidFill>
              <a:srgbClr val="D3394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flipH="1">
            <a:off x="1177225" y="2791870"/>
            <a:ext cx="892342" cy="0"/>
          </a:xfrm>
          <a:prstGeom prst="straightConnector1">
            <a:avLst/>
          </a:prstGeom>
          <a:ln w="19050">
            <a:solidFill>
              <a:srgbClr val="62B23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1980979" y="1197901"/>
            <a:ext cx="832279" cy="307777"/>
          </a:xfrm>
          <a:prstGeom prst="rect">
            <a:avLst/>
          </a:prstGeom>
          <a:noFill/>
        </p:spPr>
        <p:txBody>
          <a:bodyPr wrap="none" rtlCol="0">
            <a:spAutoFit/>
          </a:bodyPr>
          <a:lstStyle/>
          <a:p>
            <a:pPr fontAlgn="ctr"/>
            <a:r>
              <a:rPr lang="en-US" sz="1400" smtClean="0">
                <a:latin typeface="Huawei Sans" panose="020C0503030203020204" pitchFamily="34" charset="0"/>
              </a:rPr>
              <a:t>Internet</a:t>
            </a:r>
            <a:endParaRPr lang="en-US" altLang="zh-CN" sz="1400">
              <a:latin typeface="Huawei Sans" panose="020C0503030203020204" pitchFamily="34" charset="0"/>
            </a:endParaRPr>
          </a:p>
        </p:txBody>
      </p:sp>
      <p:cxnSp>
        <p:nvCxnSpPr>
          <p:cNvPr id="38" name="直接箭头连接符 37"/>
          <p:cNvCxnSpPr/>
          <p:nvPr/>
        </p:nvCxnSpPr>
        <p:spPr bwMode="gray">
          <a:xfrm>
            <a:off x="2491399" y="1915568"/>
            <a:ext cx="8361" cy="413300"/>
          </a:xfrm>
          <a:prstGeom prst="straightConnector1">
            <a:avLst/>
          </a:prstGeom>
          <a:ln w="19050">
            <a:solidFill>
              <a:srgbClr val="62B23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bwMode="gray">
          <a:xfrm flipH="1" flipV="1">
            <a:off x="2491397" y="2838277"/>
            <a:ext cx="1" cy="360000"/>
          </a:xfrm>
          <a:prstGeom prst="straightConnector1">
            <a:avLst/>
          </a:prstGeom>
          <a:ln w="19050">
            <a:solidFill>
              <a:srgbClr val="D33941"/>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2491396" y="2868844"/>
            <a:ext cx="364202" cy="307777"/>
          </a:xfrm>
          <a:prstGeom prst="rect">
            <a:avLst/>
          </a:prstGeom>
          <a:noFill/>
        </p:spPr>
        <p:txBody>
          <a:bodyPr wrap="none" rtlCol="0">
            <a:spAutoFit/>
          </a:bodyPr>
          <a:lstStyle/>
          <a:p>
            <a:pPr fontAlgn="ctr"/>
            <a:r>
              <a:rPr lang="en-US" sz="1400" b="1" smtClean="0">
                <a:latin typeface="Huawei Sans" panose="020C0503030203020204" pitchFamily="34" charset="0"/>
              </a:rPr>
              <a:t>①</a:t>
            </a:r>
            <a:endParaRPr lang="en-US" altLang="zh-CN" sz="1400" b="1">
              <a:latin typeface="Huawei Sans" panose="020C0503030203020204" pitchFamily="34" charset="0"/>
            </a:endParaRPr>
          </a:p>
        </p:txBody>
      </p:sp>
      <p:sp>
        <p:nvSpPr>
          <p:cNvPr id="54" name="文本框 53"/>
          <p:cNvSpPr txBox="1"/>
          <p:nvPr/>
        </p:nvSpPr>
        <p:spPr bwMode="gray">
          <a:xfrm>
            <a:off x="1495868" y="2080900"/>
            <a:ext cx="364202" cy="307777"/>
          </a:xfrm>
          <a:prstGeom prst="rect">
            <a:avLst/>
          </a:prstGeom>
          <a:noFill/>
        </p:spPr>
        <p:txBody>
          <a:bodyPr wrap="none" rtlCol="0">
            <a:spAutoFit/>
          </a:bodyPr>
          <a:lstStyle/>
          <a:p>
            <a:pPr fontAlgn="ctr"/>
            <a:r>
              <a:rPr lang="en-US" sz="1400" b="1" smtClean="0">
                <a:latin typeface="Huawei Sans" panose="020C0503030203020204" pitchFamily="34" charset="0"/>
              </a:rPr>
              <a:t>②</a:t>
            </a:r>
            <a:endParaRPr lang="en-US" sz="1400" b="1">
              <a:latin typeface="Huawei Sans" panose="020C0503030203020204" pitchFamily="34" charset="0"/>
            </a:endParaRPr>
          </a:p>
        </p:txBody>
      </p:sp>
      <p:sp>
        <p:nvSpPr>
          <p:cNvPr id="55" name="文本框 54"/>
          <p:cNvSpPr txBox="1"/>
          <p:nvPr/>
        </p:nvSpPr>
        <p:spPr bwMode="gray">
          <a:xfrm>
            <a:off x="1495868" y="2783241"/>
            <a:ext cx="364202" cy="307777"/>
          </a:xfrm>
          <a:prstGeom prst="rect">
            <a:avLst/>
          </a:prstGeom>
          <a:noFill/>
        </p:spPr>
        <p:txBody>
          <a:bodyPr wrap="none" rtlCol="0">
            <a:spAutoFit/>
          </a:bodyPr>
          <a:lstStyle/>
          <a:p>
            <a:pPr fontAlgn="ctr"/>
            <a:r>
              <a:rPr lang="en-US" sz="1400" b="1" smtClean="0">
                <a:latin typeface="Huawei Sans" panose="020C0503030203020204" pitchFamily="34" charset="0"/>
              </a:rPr>
              <a:t>③</a:t>
            </a:r>
            <a:endParaRPr lang="en-US" altLang="zh-CN" sz="1400" b="1">
              <a:latin typeface="Huawei Sans" panose="020C0503030203020204" pitchFamily="34" charset="0"/>
            </a:endParaRPr>
          </a:p>
        </p:txBody>
      </p:sp>
      <p:sp>
        <p:nvSpPr>
          <p:cNvPr id="56" name="文本框 55"/>
          <p:cNvSpPr txBox="1"/>
          <p:nvPr/>
        </p:nvSpPr>
        <p:spPr bwMode="gray">
          <a:xfrm>
            <a:off x="2449056" y="2009490"/>
            <a:ext cx="364202" cy="307777"/>
          </a:xfrm>
          <a:prstGeom prst="rect">
            <a:avLst/>
          </a:prstGeom>
          <a:noFill/>
        </p:spPr>
        <p:txBody>
          <a:bodyPr wrap="none" rtlCol="0">
            <a:spAutoFit/>
          </a:bodyPr>
          <a:lstStyle/>
          <a:p>
            <a:pPr fontAlgn="ctr"/>
            <a:r>
              <a:rPr lang="en-US" sz="1400" b="1" smtClean="0">
                <a:latin typeface="Huawei Sans" panose="020C0503030203020204" pitchFamily="34" charset="0"/>
              </a:rPr>
              <a:t>④</a:t>
            </a:r>
            <a:endParaRPr lang="en-US" sz="1400" b="1">
              <a:latin typeface="Huawei Sans" panose="020C0503030203020204" pitchFamily="34" charset="0"/>
            </a:endParaRPr>
          </a:p>
        </p:txBody>
      </p:sp>
    </p:spTree>
    <p:extLst>
      <p:ext uri="{BB962C8B-B14F-4D97-AF65-F5344CB8AC3E}">
        <p14:creationId xmlns:p14="http://schemas.microsoft.com/office/powerpoint/2010/main" val="26789805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Autofit/>
          </a:bodyPr>
          <a:lstStyle/>
          <a:p>
            <a:r>
              <a:rPr lang="en-US" dirty="0" smtClean="0"/>
              <a:t>Campus Network Architecture and Key Technology Applications</a:t>
            </a:r>
            <a:endParaRPr lang="en-US" altLang="zh-CN" dirty="0">
              <a:sym typeface="Huawei Sans" panose="020C0503030203020204" pitchFamily="34" charset="0"/>
            </a:endParaRPr>
          </a:p>
        </p:txBody>
      </p:sp>
    </p:spTree>
    <p:extLst>
      <p:ext uri="{BB962C8B-B14F-4D97-AF65-F5344CB8AC3E}">
        <p14:creationId xmlns:p14="http://schemas.microsoft.com/office/powerpoint/2010/main" val="38483912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WLAN Network Architectures (1)</a:t>
            </a:r>
            <a:endParaRPr lang="en-US" altLang="zh-CN" dirty="0"/>
          </a:p>
        </p:txBody>
      </p:sp>
      <p:cxnSp>
        <p:nvCxnSpPr>
          <p:cNvPr id="3" name="直接连接符 2"/>
          <p:cNvCxnSpPr/>
          <p:nvPr/>
        </p:nvCxnSpPr>
        <p:spPr bwMode="gray">
          <a:xfrm>
            <a:off x="8250091" y="2222711"/>
            <a:ext cx="0" cy="74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165"/>
          <p:cNvGrpSpPr/>
          <p:nvPr/>
        </p:nvGrpSpPr>
        <p:grpSpPr bwMode="gray">
          <a:xfrm rot="10800000">
            <a:off x="7934611" y="2966988"/>
            <a:ext cx="636528" cy="746548"/>
            <a:chOff x="-1233037" y="914446"/>
            <a:chExt cx="1573823" cy="778776"/>
          </a:xfrm>
        </p:grpSpPr>
        <p:cxnSp>
          <p:nvCxnSpPr>
            <p:cNvPr id="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 name="Group 165"/>
          <p:cNvGrpSpPr/>
          <p:nvPr/>
        </p:nvGrpSpPr>
        <p:grpSpPr bwMode="gray">
          <a:xfrm rot="10800000">
            <a:off x="7316544" y="2975119"/>
            <a:ext cx="1872662" cy="746548"/>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10" name="圆角矩形 75"/>
          <p:cNvSpPr/>
          <p:nvPr/>
        </p:nvSpPr>
        <p:spPr bwMode="gray">
          <a:xfrm>
            <a:off x="539399" y="1117254"/>
            <a:ext cx="4673375"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Fat AP</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11" name="圆角矩形 75"/>
          <p:cNvSpPr/>
          <p:nvPr/>
        </p:nvSpPr>
        <p:spPr bwMode="gray">
          <a:xfrm>
            <a:off x="539399" y="1571769"/>
            <a:ext cx="4673375" cy="452423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2" name="图片 102" descr="AC-蓝.png"/>
          <p:cNvPicPr>
            <a:picLocks noChangeAspect="1"/>
          </p:cNvPicPr>
          <p:nvPr/>
        </p:nvPicPr>
        <p:blipFill>
          <a:blip r:embed="rId3" cstate="print"/>
          <a:stretch>
            <a:fillRect/>
          </a:stretch>
        </p:blipFill>
        <p:spPr bwMode="gray">
          <a:xfrm>
            <a:off x="9110710" y="1972162"/>
            <a:ext cx="446281" cy="365139"/>
          </a:xfrm>
          <a:prstGeom prst="rect">
            <a:avLst/>
          </a:prstGeom>
        </p:spPr>
      </p:pic>
      <p:pic>
        <p:nvPicPr>
          <p:cNvPr id="13" name="图片 158" descr="SAN网络-蓝.png"/>
          <p:cNvPicPr>
            <a:picLocks noChangeAspect="1"/>
          </p:cNvPicPr>
          <p:nvPr/>
        </p:nvPicPr>
        <p:blipFill>
          <a:blip r:embed="rId4" cstate="print"/>
          <a:stretch>
            <a:fillRect/>
          </a:stretch>
        </p:blipFill>
        <p:spPr bwMode="gray">
          <a:xfrm>
            <a:off x="3550364" y="4379720"/>
            <a:ext cx="182733" cy="299373"/>
          </a:xfrm>
          <a:prstGeom prst="rect">
            <a:avLst/>
          </a:prstGeom>
        </p:spPr>
      </p:pic>
      <p:pic>
        <p:nvPicPr>
          <p:cNvPr id="14" name="图片 157" descr="故障链路.png"/>
          <p:cNvPicPr>
            <a:picLocks noChangeAspect="1"/>
          </p:cNvPicPr>
          <p:nvPr/>
        </p:nvPicPr>
        <p:blipFill>
          <a:blip r:embed="rId5" cstate="print"/>
          <a:stretch>
            <a:fillRect/>
          </a:stretch>
        </p:blipFill>
        <p:spPr bwMode="gray">
          <a:xfrm>
            <a:off x="2721406" y="4404394"/>
            <a:ext cx="335297" cy="250025"/>
          </a:xfrm>
          <a:prstGeom prst="rect">
            <a:avLst/>
          </a:prstGeom>
        </p:spPr>
      </p:pic>
      <p:grpSp>
        <p:nvGrpSpPr>
          <p:cNvPr id="15" name="Group 6"/>
          <p:cNvGrpSpPr/>
          <p:nvPr/>
        </p:nvGrpSpPr>
        <p:grpSpPr bwMode="gray">
          <a:xfrm>
            <a:off x="2314192" y="1935836"/>
            <a:ext cx="998434" cy="566030"/>
            <a:chOff x="7877711" y="3990014"/>
            <a:chExt cx="998434" cy="566030"/>
          </a:xfrm>
        </p:grpSpPr>
        <p:sp>
          <p:nvSpPr>
            <p:cNvPr id="16"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17" name="TextBox 2"/>
            <p:cNvSpPr txBox="1"/>
            <p:nvPr/>
          </p:nvSpPr>
          <p:spPr bwMode="gray">
            <a:xfrm>
              <a:off x="7965050" y="4208668"/>
              <a:ext cx="83227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ndParaRPr>
            </a:p>
          </p:txBody>
        </p:sp>
      </p:grpSp>
      <p:cxnSp>
        <p:nvCxnSpPr>
          <p:cNvPr id="18" name="直接连接符 17"/>
          <p:cNvCxnSpPr/>
          <p:nvPr/>
        </p:nvCxnSpPr>
        <p:spPr bwMode="gray">
          <a:xfrm>
            <a:off x="2813409" y="2501866"/>
            <a:ext cx="0" cy="993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105" descr="AP.png"/>
          <p:cNvPicPr>
            <a:picLocks noChangeAspect="1"/>
          </p:cNvPicPr>
          <p:nvPr/>
        </p:nvPicPr>
        <p:blipFill>
          <a:blip r:embed="rId6" cstate="print"/>
          <a:stretch>
            <a:fillRect/>
          </a:stretch>
        </p:blipFill>
        <p:spPr bwMode="gray">
          <a:xfrm>
            <a:off x="2567955" y="3209774"/>
            <a:ext cx="490909" cy="401653"/>
          </a:xfrm>
          <a:prstGeom prst="rect">
            <a:avLst/>
          </a:prstGeom>
        </p:spPr>
      </p:pic>
      <p:grpSp>
        <p:nvGrpSpPr>
          <p:cNvPr id="20" name="组合 758"/>
          <p:cNvGrpSpPr/>
          <p:nvPr/>
        </p:nvGrpSpPr>
        <p:grpSpPr bwMode="gray">
          <a:xfrm flipV="1">
            <a:off x="2657420" y="3733241"/>
            <a:ext cx="311978" cy="264190"/>
            <a:chOff x="7440613" y="4868863"/>
            <a:chExt cx="1019175" cy="828675"/>
          </a:xfrm>
          <a:solidFill>
            <a:schemeClr val="bg1">
              <a:lumMod val="65000"/>
            </a:schemeClr>
          </a:solidFill>
        </p:grpSpPr>
        <p:sp>
          <p:nvSpPr>
            <p:cNvPr id="2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2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pic>
        <p:nvPicPr>
          <p:cNvPr id="23" name="图片 14" descr="日志告警服务器-蓝.png"/>
          <p:cNvPicPr>
            <a:picLocks noChangeAspect="1"/>
          </p:cNvPicPr>
          <p:nvPr/>
        </p:nvPicPr>
        <p:blipFill>
          <a:blip r:embed="rId7" cstate="print"/>
          <a:stretch>
            <a:fillRect/>
          </a:stretch>
        </p:blipFill>
        <p:spPr bwMode="gray">
          <a:xfrm>
            <a:off x="1785477" y="4402831"/>
            <a:ext cx="405415" cy="253150"/>
          </a:xfrm>
          <a:prstGeom prst="rect">
            <a:avLst/>
          </a:prstGeom>
        </p:spPr>
      </p:pic>
      <p:sp>
        <p:nvSpPr>
          <p:cNvPr id="24" name="矩形 23"/>
          <p:cNvSpPr/>
          <p:nvPr/>
        </p:nvSpPr>
        <p:spPr bwMode="gray">
          <a:xfrm>
            <a:off x="539399" y="4761758"/>
            <a:ext cx="4673375" cy="1297791"/>
          </a:xfrm>
          <a:prstGeom prst="rect">
            <a:avLst/>
          </a:prstGeom>
        </p:spPr>
        <p:txBody>
          <a:bodyPr wrap="square">
            <a:spAutoFit/>
          </a:bodyPr>
          <a:lstStyle/>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Fat AP works independently and needs to be configured separately. It provides only simple functions and is cost-effective.</a:t>
            </a:r>
          </a:p>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Application scenarios</a:t>
            </a:r>
            <a:r>
              <a:rPr lang="en-US" sz="1200" dirty="0" smtClean="0">
                <a:latin typeface="Huawei Sans" panose="020C0503030203020204" pitchFamily="34" charset="0"/>
              </a:rPr>
              <a:t>: families or mini-stores</a:t>
            </a:r>
            <a:endParaRPr lang="en-US" altLang="zh-CN" sz="1200" dirty="0">
              <a:latin typeface="Huawei Sans" panose="020C0503030203020204" pitchFamily="34" charset="0"/>
            </a:endParaRPr>
          </a:p>
        </p:txBody>
      </p:sp>
      <p:sp>
        <p:nvSpPr>
          <p:cNvPr id="25" name="圆角矩形 75"/>
          <p:cNvSpPr/>
          <p:nvPr/>
        </p:nvSpPr>
        <p:spPr bwMode="gray">
          <a:xfrm>
            <a:off x="5364535" y="1117254"/>
            <a:ext cx="6290856"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AC + Fit AP</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26" name="圆角矩形 75"/>
          <p:cNvSpPr/>
          <p:nvPr/>
        </p:nvSpPr>
        <p:spPr bwMode="gray">
          <a:xfrm>
            <a:off x="5364534" y="1571769"/>
            <a:ext cx="6290857" cy="452423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27" name="图片 158" descr="SAN网络-蓝.png"/>
          <p:cNvPicPr>
            <a:picLocks noChangeAspect="1"/>
          </p:cNvPicPr>
          <p:nvPr/>
        </p:nvPicPr>
        <p:blipFill>
          <a:blip r:embed="rId4" cstate="print"/>
          <a:stretch>
            <a:fillRect/>
          </a:stretch>
        </p:blipFill>
        <p:spPr bwMode="gray">
          <a:xfrm>
            <a:off x="9055303" y="4430522"/>
            <a:ext cx="182733" cy="299373"/>
          </a:xfrm>
          <a:prstGeom prst="rect">
            <a:avLst/>
          </a:prstGeom>
        </p:spPr>
      </p:pic>
      <p:pic>
        <p:nvPicPr>
          <p:cNvPr id="28" name="图片 157" descr="故障链路.png"/>
          <p:cNvPicPr>
            <a:picLocks noChangeAspect="1"/>
          </p:cNvPicPr>
          <p:nvPr/>
        </p:nvPicPr>
        <p:blipFill>
          <a:blip r:embed="rId5" cstate="print"/>
          <a:stretch>
            <a:fillRect/>
          </a:stretch>
        </p:blipFill>
        <p:spPr bwMode="gray">
          <a:xfrm>
            <a:off x="8226345" y="4455196"/>
            <a:ext cx="335297" cy="250025"/>
          </a:xfrm>
          <a:prstGeom prst="rect">
            <a:avLst/>
          </a:prstGeom>
        </p:spPr>
      </p:pic>
      <p:grpSp>
        <p:nvGrpSpPr>
          <p:cNvPr id="29" name="组合 28"/>
          <p:cNvGrpSpPr/>
          <p:nvPr/>
        </p:nvGrpSpPr>
        <p:grpSpPr bwMode="gray">
          <a:xfrm>
            <a:off x="7180715" y="3609959"/>
            <a:ext cx="405710" cy="697037"/>
            <a:chOff x="5581232" y="3599905"/>
            <a:chExt cx="405710" cy="697037"/>
          </a:xfrm>
        </p:grpSpPr>
        <p:pic>
          <p:nvPicPr>
            <p:cNvPr id="30"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31" name="组合 758"/>
            <p:cNvGrpSpPr/>
            <p:nvPr/>
          </p:nvGrpSpPr>
          <p:grpSpPr bwMode="gray">
            <a:xfrm flipV="1">
              <a:off x="5628098" y="4032752"/>
              <a:ext cx="311978" cy="264190"/>
              <a:chOff x="7440613" y="4868863"/>
              <a:chExt cx="1019175" cy="828675"/>
            </a:xfrm>
            <a:solidFill>
              <a:schemeClr val="bg1">
                <a:lumMod val="65000"/>
              </a:schemeClr>
            </a:solidFill>
          </p:grpSpPr>
          <p:sp>
            <p:nvSpPr>
              <p:cNvPr id="3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3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pic>
        <p:nvPicPr>
          <p:cNvPr id="34" name="图片 14" descr="日志告警服务器-蓝.png"/>
          <p:cNvPicPr>
            <a:picLocks noChangeAspect="1"/>
          </p:cNvPicPr>
          <p:nvPr/>
        </p:nvPicPr>
        <p:blipFill>
          <a:blip r:embed="rId7" cstate="print"/>
          <a:stretch>
            <a:fillRect/>
          </a:stretch>
        </p:blipFill>
        <p:spPr bwMode="gray">
          <a:xfrm>
            <a:off x="7290416" y="4453633"/>
            <a:ext cx="405415" cy="253150"/>
          </a:xfrm>
          <a:prstGeom prst="rect">
            <a:avLst/>
          </a:prstGeom>
        </p:spPr>
      </p:pic>
      <p:sp>
        <p:nvSpPr>
          <p:cNvPr id="35" name="矩形 34"/>
          <p:cNvSpPr/>
          <p:nvPr/>
        </p:nvSpPr>
        <p:spPr bwMode="gray">
          <a:xfrm>
            <a:off x="5364535" y="4761758"/>
            <a:ext cx="6290856" cy="1297791"/>
          </a:xfrm>
          <a:prstGeom prst="rect">
            <a:avLst/>
          </a:prstGeom>
        </p:spPr>
        <p:txBody>
          <a:bodyPr wrap="square">
            <a:spAutoFit/>
          </a:bodyPr>
          <a:lstStyle/>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Fit AP provides a wide range of functions and is used with an AC. Fit APs are managed and configured by an AC in a unified manner, posing high requirements on skills of maintenance personnel.</a:t>
            </a:r>
          </a:p>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Application scenarios</a:t>
            </a:r>
            <a:r>
              <a:rPr lang="en-US" sz="1200" dirty="0" smtClean="0">
                <a:latin typeface="Huawei Sans" panose="020C0503030203020204" pitchFamily="34" charset="0"/>
              </a:rPr>
              <a:t>: medium- and large-sized enterprises</a:t>
            </a:r>
            <a:endParaRPr lang="en-US" altLang="zh-CN" sz="1200" dirty="0">
              <a:latin typeface="Huawei Sans" panose="020C0503030203020204" pitchFamily="34" charset="0"/>
            </a:endParaRPr>
          </a:p>
        </p:txBody>
      </p:sp>
      <p:pic>
        <p:nvPicPr>
          <p:cNvPr id="36" name="图片 76" descr="接入交换机.png"/>
          <p:cNvPicPr>
            <a:picLocks noChangeAspect="1"/>
          </p:cNvPicPr>
          <p:nvPr/>
        </p:nvPicPr>
        <p:blipFill>
          <a:blip r:embed="rId8" cstate="print"/>
          <a:stretch>
            <a:fillRect/>
          </a:stretch>
        </p:blipFill>
        <p:spPr bwMode="gray">
          <a:xfrm>
            <a:off x="8027178" y="2772397"/>
            <a:ext cx="446281" cy="365139"/>
          </a:xfrm>
          <a:prstGeom prst="rect">
            <a:avLst/>
          </a:prstGeom>
        </p:spPr>
      </p:pic>
      <p:grpSp>
        <p:nvGrpSpPr>
          <p:cNvPr id="37" name="组合 36"/>
          <p:cNvGrpSpPr/>
          <p:nvPr/>
        </p:nvGrpSpPr>
        <p:grpSpPr bwMode="gray">
          <a:xfrm>
            <a:off x="7756428" y="3609959"/>
            <a:ext cx="405710" cy="697037"/>
            <a:chOff x="5581232" y="3599905"/>
            <a:chExt cx="405710" cy="697037"/>
          </a:xfrm>
        </p:grpSpPr>
        <p:pic>
          <p:nvPicPr>
            <p:cNvPr id="38"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3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4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4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grpSp>
        <p:nvGrpSpPr>
          <p:cNvPr id="42" name="组合 41"/>
          <p:cNvGrpSpPr/>
          <p:nvPr/>
        </p:nvGrpSpPr>
        <p:grpSpPr bwMode="gray">
          <a:xfrm>
            <a:off x="8332141" y="3609959"/>
            <a:ext cx="405710" cy="697037"/>
            <a:chOff x="5581232" y="3599905"/>
            <a:chExt cx="405710" cy="697037"/>
          </a:xfrm>
        </p:grpSpPr>
        <p:pic>
          <p:nvPicPr>
            <p:cNvPr id="43"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4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4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4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grpSp>
        <p:nvGrpSpPr>
          <p:cNvPr id="47" name="组合 46"/>
          <p:cNvGrpSpPr/>
          <p:nvPr/>
        </p:nvGrpSpPr>
        <p:grpSpPr bwMode="gray">
          <a:xfrm>
            <a:off x="8907855" y="3609959"/>
            <a:ext cx="405710" cy="697037"/>
            <a:chOff x="5581232" y="3599905"/>
            <a:chExt cx="405710" cy="697037"/>
          </a:xfrm>
        </p:grpSpPr>
        <p:pic>
          <p:nvPicPr>
            <p:cNvPr id="48"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4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5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5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pic>
        <p:nvPicPr>
          <p:cNvPr id="52" name="图片 86" descr="核心交换机.png"/>
          <p:cNvPicPr>
            <a:picLocks noChangeAspect="1"/>
          </p:cNvPicPr>
          <p:nvPr/>
        </p:nvPicPr>
        <p:blipFill>
          <a:blip r:embed="rId9" cstate="print"/>
          <a:stretch>
            <a:fillRect/>
          </a:stretch>
        </p:blipFill>
        <p:spPr bwMode="gray">
          <a:xfrm>
            <a:off x="8036084" y="1972162"/>
            <a:ext cx="446281" cy="365139"/>
          </a:xfrm>
          <a:prstGeom prst="rect">
            <a:avLst/>
          </a:prstGeom>
        </p:spPr>
      </p:pic>
      <p:cxnSp>
        <p:nvCxnSpPr>
          <p:cNvPr id="53" name="直接连接符 52"/>
          <p:cNvCxnSpPr>
            <a:stCxn id="12" idx="1"/>
            <a:endCxn id="52" idx="3"/>
          </p:cNvCxnSpPr>
          <p:nvPr/>
        </p:nvCxnSpPr>
        <p:spPr bwMode="gray">
          <a:xfrm flipH="1">
            <a:off x="8482365" y="2154732"/>
            <a:ext cx="62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3044655" y="3272100"/>
            <a:ext cx="668773" cy="276999"/>
          </a:xfrm>
          <a:prstGeom prst="rect">
            <a:avLst/>
          </a:prstGeom>
          <a:noFill/>
        </p:spPr>
        <p:txBody>
          <a:bodyPr wrap="none" rtlCol="0">
            <a:spAutoFit/>
          </a:bodyPr>
          <a:lstStyle/>
          <a:p>
            <a:pPr fontAlgn="ctr"/>
            <a:r>
              <a:rPr lang="en-US" sz="1200" b="1" smtClean="0">
                <a:latin typeface="Huawei Sans" panose="020C0503030203020204" pitchFamily="34" charset="0"/>
              </a:rPr>
              <a:t>Fat AP</a:t>
            </a:r>
            <a:endParaRPr lang="en-US" altLang="zh-CN" sz="1200" b="1">
              <a:latin typeface="Huawei Sans" panose="020C0503030203020204" pitchFamily="34" charset="0"/>
            </a:endParaRPr>
          </a:p>
        </p:txBody>
      </p:sp>
      <p:sp>
        <p:nvSpPr>
          <p:cNvPr id="55" name="文本框 54"/>
          <p:cNvSpPr txBox="1"/>
          <p:nvPr/>
        </p:nvSpPr>
        <p:spPr bwMode="gray">
          <a:xfrm>
            <a:off x="9332721" y="3637084"/>
            <a:ext cx="623889" cy="276999"/>
          </a:xfrm>
          <a:prstGeom prst="rect">
            <a:avLst/>
          </a:prstGeom>
          <a:noFill/>
        </p:spPr>
        <p:txBody>
          <a:bodyPr wrap="none" rtlCol="0">
            <a:spAutoFit/>
          </a:bodyPr>
          <a:lstStyle/>
          <a:p>
            <a:pPr fontAlgn="ctr"/>
            <a:r>
              <a:rPr lang="en-US" sz="1200" b="1" smtClean="0">
                <a:latin typeface="Huawei Sans" panose="020C0503030203020204" pitchFamily="34" charset="0"/>
              </a:rPr>
              <a:t>Fit AP</a:t>
            </a:r>
            <a:endParaRPr lang="en-US" altLang="zh-CN" sz="1200" b="1">
              <a:latin typeface="Huawei Sans" panose="020C0503030203020204" pitchFamily="34" charset="0"/>
            </a:endParaRPr>
          </a:p>
        </p:txBody>
      </p:sp>
      <p:sp>
        <p:nvSpPr>
          <p:cNvPr id="56" name="文本框 55"/>
          <p:cNvSpPr txBox="1"/>
          <p:nvPr/>
        </p:nvSpPr>
        <p:spPr bwMode="gray">
          <a:xfrm>
            <a:off x="9134418" y="2352571"/>
            <a:ext cx="386644" cy="276999"/>
          </a:xfrm>
          <a:prstGeom prst="rect">
            <a:avLst/>
          </a:prstGeom>
          <a:noFill/>
        </p:spPr>
        <p:txBody>
          <a:bodyPr wrap="none" rtlCol="0">
            <a:spAutoFit/>
          </a:bodyPr>
          <a:lstStyle/>
          <a:p>
            <a:pPr fontAlgn="ctr"/>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11426815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WLAN Network Architectures (2)</a:t>
            </a:r>
            <a:endParaRPr lang="en-US" altLang="zh-CN" dirty="0"/>
          </a:p>
        </p:txBody>
      </p:sp>
      <p:sp>
        <p:nvSpPr>
          <p:cNvPr id="57" name="圆角矩形 75"/>
          <p:cNvSpPr/>
          <p:nvPr/>
        </p:nvSpPr>
        <p:spPr bwMode="gray">
          <a:xfrm>
            <a:off x="451093" y="1085792"/>
            <a:ext cx="46800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Leader AP</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58" name="圆角矩形 75"/>
          <p:cNvSpPr/>
          <p:nvPr/>
        </p:nvSpPr>
        <p:spPr bwMode="gray">
          <a:xfrm>
            <a:off x="451093" y="1540306"/>
            <a:ext cx="4680000"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9" name="矩形 58"/>
          <p:cNvSpPr/>
          <p:nvPr/>
        </p:nvSpPr>
        <p:spPr bwMode="gray">
          <a:xfrm>
            <a:off x="451092" y="4604655"/>
            <a:ext cx="4825135" cy="1579920"/>
          </a:xfrm>
          <a:prstGeom prst="rect">
            <a:avLst/>
          </a:prstGeom>
        </p:spPr>
        <p:txBody>
          <a:bodyPr wrap="square">
            <a:spAutoFit/>
          </a:bodyPr>
          <a:lstStyle/>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leader AP can work independently or manage a small number of common APs to implement basic roaming functions. A leader AP has a low price and low requirements for maintenance skills.</a:t>
            </a:r>
            <a:endParaRPr lang="en-US" altLang="zh-CN" sz="1200" dirty="0" smtClean="0">
              <a:latin typeface="Huawei Sans" panose="020C0503030203020204" pitchFamily="34" charset="0"/>
            </a:endParaRPr>
          </a:p>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Application scenarios</a:t>
            </a:r>
            <a:r>
              <a:rPr lang="en-US" sz="1200" dirty="0" smtClean="0">
                <a:latin typeface="Huawei Sans" panose="020C0503030203020204" pitchFamily="34" charset="0"/>
              </a:rPr>
              <a:t>: small and micro enterprises</a:t>
            </a:r>
            <a:endParaRPr lang="en-US" sz="1200" dirty="0">
              <a:latin typeface="Huawei Sans" panose="020C0503030203020204" pitchFamily="34" charset="0"/>
            </a:endParaRPr>
          </a:p>
        </p:txBody>
      </p:sp>
      <p:sp>
        <p:nvSpPr>
          <p:cNvPr id="60" name="圆角矩形 75"/>
          <p:cNvSpPr/>
          <p:nvPr/>
        </p:nvSpPr>
        <p:spPr bwMode="gray">
          <a:xfrm>
            <a:off x="5210360" y="1085792"/>
            <a:ext cx="6538727"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Agile distributed AP</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61" name="圆角矩形 75"/>
          <p:cNvSpPr/>
          <p:nvPr/>
        </p:nvSpPr>
        <p:spPr bwMode="gray">
          <a:xfrm>
            <a:off x="5210360" y="1540306"/>
            <a:ext cx="6538728"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2" name="矩形 61"/>
          <p:cNvSpPr/>
          <p:nvPr/>
        </p:nvSpPr>
        <p:spPr bwMode="gray">
          <a:xfrm>
            <a:off x="5313173" y="4604655"/>
            <a:ext cx="6316331" cy="1579920"/>
          </a:xfrm>
          <a:prstGeom prst="rect">
            <a:avLst/>
          </a:prstGeom>
        </p:spPr>
        <p:txBody>
          <a:bodyPr wrap="square">
            <a:spAutoFit/>
          </a:bodyPr>
          <a:lstStyle/>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The agile distributed architecture divides APs into central APs and remote units (RUs). A central AP can manage multiple RUs, and this architecture provides good coverage and reduces costs. RUs can be used in the Fat AP, AC + Fit AP, and cloud management architectures.</a:t>
            </a:r>
            <a:endParaRPr lang="en-US" altLang="zh-CN" sz="1200" dirty="0" smtClean="0">
              <a:latin typeface="Huawei Sans" panose="020C0503030203020204" pitchFamily="34" charset="0"/>
            </a:endParaRPr>
          </a:p>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Application scenarios</a:t>
            </a:r>
            <a:r>
              <a:rPr lang="en-US" sz="1200" dirty="0" smtClean="0">
                <a:latin typeface="Huawei Sans" panose="020C0503030203020204" pitchFamily="34" charset="0"/>
              </a:rPr>
              <a:t>: scenarios where rooms are densely distributed</a:t>
            </a:r>
            <a:endParaRPr lang="en-US" altLang="zh-CN" sz="1200" dirty="0">
              <a:latin typeface="Huawei Sans" panose="020C0503030203020204" pitchFamily="34" charset="0"/>
            </a:endParaRPr>
          </a:p>
        </p:txBody>
      </p:sp>
      <p:cxnSp>
        <p:nvCxnSpPr>
          <p:cNvPr id="63" name="直接连接符 62"/>
          <p:cNvCxnSpPr/>
          <p:nvPr/>
        </p:nvCxnSpPr>
        <p:spPr bwMode="gray">
          <a:xfrm>
            <a:off x="2823282" y="1858163"/>
            <a:ext cx="0" cy="13334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bwMode="gray">
          <a:xfrm>
            <a:off x="1889735" y="3157830"/>
            <a:ext cx="1872662" cy="560950"/>
            <a:chOff x="8697104" y="3266499"/>
            <a:chExt cx="1872662" cy="754679"/>
          </a:xfrm>
        </p:grpSpPr>
        <p:grpSp>
          <p:nvGrpSpPr>
            <p:cNvPr id="65" name="Group 165"/>
            <p:cNvGrpSpPr/>
            <p:nvPr/>
          </p:nvGrpSpPr>
          <p:grpSpPr bwMode="gray">
            <a:xfrm rot="10800000">
              <a:off x="9315171" y="3266499"/>
              <a:ext cx="636528" cy="746548"/>
              <a:chOff x="-1233037" y="914446"/>
              <a:chExt cx="1573823" cy="778776"/>
            </a:xfrm>
          </p:grpSpPr>
          <p:cxnSp>
            <p:nvCxnSpPr>
              <p:cNvPr id="6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66" name="Group 165"/>
            <p:cNvGrpSpPr/>
            <p:nvPr/>
          </p:nvGrpSpPr>
          <p:grpSpPr bwMode="gray">
            <a:xfrm rot="10800000">
              <a:off x="8697104" y="3274630"/>
              <a:ext cx="1872662" cy="746548"/>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71" name="组合 758"/>
          <p:cNvGrpSpPr/>
          <p:nvPr/>
        </p:nvGrpSpPr>
        <p:grpSpPr bwMode="gray">
          <a:xfrm flipV="1">
            <a:off x="1800772" y="4039919"/>
            <a:ext cx="311978" cy="264190"/>
            <a:chOff x="7440613" y="4868863"/>
            <a:chExt cx="1019175" cy="828675"/>
          </a:xfrm>
          <a:solidFill>
            <a:schemeClr val="bg1">
              <a:lumMod val="65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pic>
        <p:nvPicPr>
          <p:cNvPr id="74" name="图片 76" descr="接入交换机.png"/>
          <p:cNvPicPr>
            <a:picLocks noChangeAspect="1"/>
          </p:cNvPicPr>
          <p:nvPr/>
        </p:nvPicPr>
        <p:blipFill>
          <a:blip r:embed="rId3" cstate="print"/>
          <a:stretch>
            <a:fillRect/>
          </a:stretch>
        </p:blipFill>
        <p:spPr bwMode="gray">
          <a:xfrm>
            <a:off x="2639096" y="3026516"/>
            <a:ext cx="368827" cy="301768"/>
          </a:xfrm>
          <a:prstGeom prst="rect">
            <a:avLst/>
          </a:prstGeom>
        </p:spPr>
      </p:pic>
      <p:grpSp>
        <p:nvGrpSpPr>
          <p:cNvPr id="75" name="组合 74"/>
          <p:cNvGrpSpPr/>
          <p:nvPr/>
        </p:nvGrpSpPr>
        <p:grpSpPr bwMode="gray">
          <a:xfrm>
            <a:off x="2329619" y="3607072"/>
            <a:ext cx="405710" cy="697037"/>
            <a:chOff x="5581232" y="3599905"/>
            <a:chExt cx="405710" cy="697037"/>
          </a:xfrm>
        </p:grpSpPr>
        <p:pic>
          <p:nvPicPr>
            <p:cNvPr id="76"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77" name="组合 758"/>
            <p:cNvGrpSpPr/>
            <p:nvPr/>
          </p:nvGrpSpPr>
          <p:grpSpPr bwMode="gray">
            <a:xfrm flipV="1">
              <a:off x="5628098" y="4032752"/>
              <a:ext cx="311978" cy="264190"/>
              <a:chOff x="7440613" y="4868863"/>
              <a:chExt cx="1019175" cy="828675"/>
            </a:xfrm>
            <a:solidFill>
              <a:schemeClr val="bg1">
                <a:lumMod val="65000"/>
              </a:schemeClr>
            </a:solidFill>
          </p:grpSpPr>
          <p:sp>
            <p:nvSpPr>
              <p:cNvPr id="7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7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grpSp>
        <p:nvGrpSpPr>
          <p:cNvPr id="80" name="组合 79"/>
          <p:cNvGrpSpPr/>
          <p:nvPr/>
        </p:nvGrpSpPr>
        <p:grpSpPr bwMode="gray">
          <a:xfrm>
            <a:off x="2905332" y="3607072"/>
            <a:ext cx="405710" cy="697037"/>
            <a:chOff x="5581232" y="3599905"/>
            <a:chExt cx="405710" cy="697037"/>
          </a:xfrm>
        </p:grpSpPr>
        <p:pic>
          <p:nvPicPr>
            <p:cNvPr id="81"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82" name="组合 758"/>
            <p:cNvGrpSpPr/>
            <p:nvPr/>
          </p:nvGrpSpPr>
          <p:grpSpPr bwMode="gray">
            <a:xfrm flipV="1">
              <a:off x="5628098" y="4032752"/>
              <a:ext cx="311978" cy="264190"/>
              <a:chOff x="7440613" y="4868863"/>
              <a:chExt cx="1019175" cy="828675"/>
            </a:xfrm>
            <a:solidFill>
              <a:schemeClr val="bg1">
                <a:lumMod val="65000"/>
              </a:schemeClr>
            </a:solidFill>
          </p:grpSpPr>
          <p:sp>
            <p:nvSpPr>
              <p:cNvPr id="8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8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grpSp>
        <p:nvGrpSpPr>
          <p:cNvPr id="85" name="组合 84"/>
          <p:cNvGrpSpPr/>
          <p:nvPr/>
        </p:nvGrpSpPr>
        <p:grpSpPr bwMode="gray">
          <a:xfrm>
            <a:off x="3481046" y="3607072"/>
            <a:ext cx="405710" cy="697037"/>
            <a:chOff x="5581232" y="3599905"/>
            <a:chExt cx="405710" cy="697037"/>
          </a:xfrm>
        </p:grpSpPr>
        <p:pic>
          <p:nvPicPr>
            <p:cNvPr id="86"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87" name="组合 758"/>
            <p:cNvGrpSpPr/>
            <p:nvPr/>
          </p:nvGrpSpPr>
          <p:grpSpPr bwMode="gray">
            <a:xfrm flipV="1">
              <a:off x="5628098" y="4032752"/>
              <a:ext cx="311978" cy="264190"/>
              <a:chOff x="7440613" y="4868863"/>
              <a:chExt cx="1019175" cy="828675"/>
            </a:xfrm>
            <a:solidFill>
              <a:schemeClr val="bg1">
                <a:lumMod val="65000"/>
              </a:schemeClr>
            </a:solidFill>
          </p:grpSpPr>
          <p:sp>
            <p:nvSpPr>
              <p:cNvPr id="8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8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pic>
        <p:nvPicPr>
          <p:cNvPr id="9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41652" y="2592252"/>
            <a:ext cx="368827" cy="301768"/>
          </a:xfrm>
          <a:prstGeom prst="rect">
            <a:avLst/>
          </a:prstGeom>
        </p:spPr>
      </p:pic>
      <p:grpSp>
        <p:nvGrpSpPr>
          <p:cNvPr id="91" name="Group 6"/>
          <p:cNvGrpSpPr/>
          <p:nvPr/>
        </p:nvGrpSpPr>
        <p:grpSpPr bwMode="gray">
          <a:xfrm>
            <a:off x="2465436" y="2033849"/>
            <a:ext cx="740908" cy="411230"/>
            <a:chOff x="8002027" y="4067414"/>
            <a:chExt cx="740908" cy="411230"/>
          </a:xfrm>
        </p:grpSpPr>
        <p:sp>
          <p:nvSpPr>
            <p:cNvPr id="92" name="Freeform 200"/>
            <p:cNvSpPr/>
            <p:nvPr/>
          </p:nvSpPr>
          <p:spPr bwMode="gray">
            <a:xfrm>
              <a:off x="8014239" y="4067414"/>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93" name="TextBox 2"/>
            <p:cNvSpPr txBox="1"/>
            <p:nvPr/>
          </p:nvSpPr>
          <p:spPr bwMode="gray">
            <a:xfrm>
              <a:off x="8002027" y="4200927"/>
              <a:ext cx="74090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ndParaRPr>
            </a:p>
          </p:txBody>
        </p:sp>
      </p:grpSp>
      <p:pic>
        <p:nvPicPr>
          <p:cNvPr id="94" name="图片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249152" y="1602427"/>
            <a:ext cx="1113095" cy="205285"/>
          </a:xfrm>
          <a:prstGeom prst="rect">
            <a:avLst/>
          </a:prstGeom>
        </p:spPr>
      </p:pic>
      <p:pic>
        <p:nvPicPr>
          <p:cNvPr id="95" name="图片 158" descr="SAN网络-蓝.png"/>
          <p:cNvPicPr>
            <a:picLocks noChangeAspect="1"/>
          </p:cNvPicPr>
          <p:nvPr/>
        </p:nvPicPr>
        <p:blipFill>
          <a:blip r:embed="rId7" cstate="print"/>
          <a:stretch>
            <a:fillRect/>
          </a:stretch>
        </p:blipFill>
        <p:spPr bwMode="gray">
          <a:xfrm>
            <a:off x="3569160" y="4376833"/>
            <a:ext cx="182733" cy="299373"/>
          </a:xfrm>
          <a:prstGeom prst="rect">
            <a:avLst/>
          </a:prstGeom>
        </p:spPr>
      </p:pic>
      <p:pic>
        <p:nvPicPr>
          <p:cNvPr id="96" name="图片 157" descr="故障链路.png"/>
          <p:cNvPicPr>
            <a:picLocks noChangeAspect="1"/>
          </p:cNvPicPr>
          <p:nvPr/>
        </p:nvPicPr>
        <p:blipFill>
          <a:blip r:embed="rId8" cstate="print"/>
          <a:stretch>
            <a:fillRect/>
          </a:stretch>
        </p:blipFill>
        <p:spPr bwMode="gray">
          <a:xfrm>
            <a:off x="2740202" y="4401507"/>
            <a:ext cx="335297" cy="250025"/>
          </a:xfrm>
          <a:prstGeom prst="rect">
            <a:avLst/>
          </a:prstGeom>
        </p:spPr>
      </p:pic>
      <p:pic>
        <p:nvPicPr>
          <p:cNvPr id="97" name="图片 14" descr="日志告警服务器-蓝.png"/>
          <p:cNvPicPr>
            <a:picLocks noChangeAspect="1"/>
          </p:cNvPicPr>
          <p:nvPr/>
        </p:nvPicPr>
        <p:blipFill>
          <a:blip r:embed="rId9" cstate="print"/>
          <a:stretch>
            <a:fillRect/>
          </a:stretch>
        </p:blipFill>
        <p:spPr bwMode="gray">
          <a:xfrm>
            <a:off x="1804273" y="4399944"/>
            <a:ext cx="405415" cy="253150"/>
          </a:xfrm>
          <a:prstGeom prst="rect">
            <a:avLst/>
          </a:prstGeom>
        </p:spPr>
      </p:pic>
      <p:sp>
        <p:nvSpPr>
          <p:cNvPr id="98" name="文本框 97"/>
          <p:cNvSpPr txBox="1"/>
          <p:nvPr/>
        </p:nvSpPr>
        <p:spPr bwMode="gray">
          <a:xfrm>
            <a:off x="1350070" y="3260107"/>
            <a:ext cx="931665" cy="276999"/>
          </a:xfrm>
          <a:prstGeom prst="rect">
            <a:avLst/>
          </a:prstGeom>
          <a:noFill/>
        </p:spPr>
        <p:txBody>
          <a:bodyPr wrap="none" rtlCol="0">
            <a:spAutoFit/>
          </a:bodyPr>
          <a:lstStyle/>
          <a:p>
            <a:pPr fontAlgn="ctr"/>
            <a:r>
              <a:rPr lang="en-US" sz="1200" b="1" smtClean="0">
                <a:latin typeface="Huawei Sans" panose="020C0503030203020204" pitchFamily="34" charset="0"/>
              </a:rPr>
              <a:t>Leader AP</a:t>
            </a:r>
            <a:endParaRPr lang="en-US" altLang="zh-CN" sz="1200" b="1">
              <a:latin typeface="Huawei Sans" panose="020C0503030203020204" pitchFamily="34" charset="0"/>
            </a:endParaRPr>
          </a:p>
        </p:txBody>
      </p:sp>
      <p:pic>
        <p:nvPicPr>
          <p:cNvPr id="99" name="图片 72" descr="AP.png"/>
          <p:cNvPicPr>
            <a:picLocks noChangeAspect="1"/>
          </p:cNvPicPr>
          <p:nvPr/>
        </p:nvPicPr>
        <p:blipFill>
          <a:blip r:embed="rId10" cstate="print"/>
          <a:stretch>
            <a:fillRect/>
          </a:stretch>
        </p:blipFill>
        <p:spPr bwMode="gray">
          <a:xfrm>
            <a:off x="1753365" y="3605407"/>
            <a:ext cx="405710" cy="331945"/>
          </a:xfrm>
          <a:prstGeom prst="rect">
            <a:avLst/>
          </a:prstGeom>
        </p:spPr>
      </p:pic>
      <p:grpSp>
        <p:nvGrpSpPr>
          <p:cNvPr id="100" name="Group 165"/>
          <p:cNvGrpSpPr/>
          <p:nvPr/>
        </p:nvGrpSpPr>
        <p:grpSpPr bwMode="gray">
          <a:xfrm rot="10800000">
            <a:off x="7039217" y="2187028"/>
            <a:ext cx="2776418" cy="746548"/>
            <a:chOff x="-1233037" y="914446"/>
            <a:chExt cx="1573823" cy="778776"/>
          </a:xfrm>
        </p:grpSpPr>
        <p:cxnSp>
          <p:nvCxnSpPr>
            <p:cNvPr id="10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3" name="图片 102" descr="AC-蓝.png"/>
          <p:cNvPicPr>
            <a:picLocks noChangeAspect="1"/>
          </p:cNvPicPr>
          <p:nvPr/>
        </p:nvPicPr>
        <p:blipFill>
          <a:blip r:embed="rId11" cstate="print"/>
          <a:stretch>
            <a:fillRect/>
          </a:stretch>
        </p:blipFill>
        <p:spPr bwMode="gray">
          <a:xfrm>
            <a:off x="9313080" y="1988975"/>
            <a:ext cx="405710" cy="331945"/>
          </a:xfrm>
          <a:prstGeom prst="rect">
            <a:avLst/>
          </a:prstGeom>
        </p:spPr>
      </p:pic>
      <p:pic>
        <p:nvPicPr>
          <p:cNvPr id="104" name="图片 86" descr="核心交换机.png"/>
          <p:cNvPicPr>
            <a:picLocks noChangeAspect="1"/>
          </p:cNvPicPr>
          <p:nvPr/>
        </p:nvPicPr>
        <p:blipFill>
          <a:blip r:embed="rId12" cstate="print"/>
          <a:stretch>
            <a:fillRect/>
          </a:stretch>
        </p:blipFill>
        <p:spPr bwMode="gray">
          <a:xfrm>
            <a:off x="8238454" y="1988975"/>
            <a:ext cx="405710" cy="331945"/>
          </a:xfrm>
          <a:prstGeom prst="rect">
            <a:avLst/>
          </a:prstGeom>
        </p:spPr>
      </p:pic>
      <p:cxnSp>
        <p:nvCxnSpPr>
          <p:cNvPr id="105" name="直接连接符 104"/>
          <p:cNvCxnSpPr/>
          <p:nvPr/>
        </p:nvCxnSpPr>
        <p:spPr bwMode="gray">
          <a:xfrm flipH="1">
            <a:off x="8644164" y="2154947"/>
            <a:ext cx="66891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6" name="Group 165"/>
          <p:cNvGrpSpPr/>
          <p:nvPr/>
        </p:nvGrpSpPr>
        <p:grpSpPr bwMode="gray">
          <a:xfrm rot="10800000">
            <a:off x="9397078" y="2865672"/>
            <a:ext cx="636528" cy="746548"/>
            <a:chOff x="-1233037" y="914446"/>
            <a:chExt cx="1573823" cy="778776"/>
          </a:xfrm>
        </p:grpSpPr>
        <p:cxnSp>
          <p:nvCxnSpPr>
            <p:cNvPr id="10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09" name="Group 165"/>
          <p:cNvGrpSpPr/>
          <p:nvPr/>
        </p:nvGrpSpPr>
        <p:grpSpPr bwMode="gray">
          <a:xfrm rot="10800000">
            <a:off x="8779011" y="2873803"/>
            <a:ext cx="1872662" cy="746548"/>
            <a:chOff x="-1233037" y="914446"/>
            <a:chExt cx="1573823" cy="778776"/>
          </a:xfrm>
        </p:grpSpPr>
        <p:cxnSp>
          <p:nvCxnSpPr>
            <p:cNvPr id="1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12" name="组合 758"/>
          <p:cNvGrpSpPr/>
          <p:nvPr/>
        </p:nvGrpSpPr>
        <p:grpSpPr bwMode="gray">
          <a:xfrm flipV="1">
            <a:off x="8690048" y="3941490"/>
            <a:ext cx="311978" cy="264190"/>
            <a:chOff x="7440613" y="4868863"/>
            <a:chExt cx="1019175" cy="828675"/>
          </a:xfrm>
          <a:solidFill>
            <a:schemeClr val="bg1">
              <a:lumMod val="65000"/>
            </a:schemeClr>
          </a:solidFill>
        </p:grpSpPr>
        <p:sp>
          <p:nvSpPr>
            <p:cNvPr id="11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1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nvGrpSpPr>
          <p:cNvPr id="115" name="组合 758"/>
          <p:cNvGrpSpPr/>
          <p:nvPr/>
        </p:nvGrpSpPr>
        <p:grpSpPr bwMode="gray">
          <a:xfrm flipV="1">
            <a:off x="9265761" y="3941490"/>
            <a:ext cx="311978" cy="264190"/>
            <a:chOff x="7440613" y="4868863"/>
            <a:chExt cx="1019175" cy="828675"/>
          </a:xfrm>
          <a:solidFill>
            <a:schemeClr val="bg1">
              <a:lumMod val="65000"/>
            </a:schemeClr>
          </a:solidFill>
        </p:grpSpPr>
        <p:sp>
          <p:nvSpPr>
            <p:cNvPr id="11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1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nvGrpSpPr>
          <p:cNvPr id="118" name="组合 758"/>
          <p:cNvGrpSpPr/>
          <p:nvPr/>
        </p:nvGrpSpPr>
        <p:grpSpPr bwMode="gray">
          <a:xfrm flipV="1">
            <a:off x="9841474" y="3941490"/>
            <a:ext cx="311978" cy="264190"/>
            <a:chOff x="7440613" y="4868863"/>
            <a:chExt cx="1019175" cy="828675"/>
          </a:xfrm>
          <a:solidFill>
            <a:schemeClr val="bg1">
              <a:lumMod val="65000"/>
            </a:schemeClr>
          </a:solidFill>
        </p:grpSpPr>
        <p:sp>
          <p:nvSpPr>
            <p:cNvPr id="11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2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nvGrpSpPr>
          <p:cNvPr id="121" name="组合 758"/>
          <p:cNvGrpSpPr/>
          <p:nvPr/>
        </p:nvGrpSpPr>
        <p:grpSpPr bwMode="gray">
          <a:xfrm flipV="1">
            <a:off x="10417188" y="3941490"/>
            <a:ext cx="311978" cy="264190"/>
            <a:chOff x="7440613" y="4868863"/>
            <a:chExt cx="1019175" cy="828675"/>
          </a:xfrm>
          <a:solidFill>
            <a:schemeClr val="bg1">
              <a:lumMod val="65000"/>
            </a:schemeClr>
          </a:solidFill>
        </p:grpSpPr>
        <p:sp>
          <p:nvSpPr>
            <p:cNvPr id="12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2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sp>
        <p:nvSpPr>
          <p:cNvPr id="124" name="文本框 123"/>
          <p:cNvSpPr txBox="1"/>
          <p:nvPr/>
        </p:nvSpPr>
        <p:spPr bwMode="gray">
          <a:xfrm>
            <a:off x="8572636" y="2740190"/>
            <a:ext cx="976549" cy="276999"/>
          </a:xfrm>
          <a:prstGeom prst="rect">
            <a:avLst/>
          </a:prstGeom>
          <a:noFill/>
        </p:spPr>
        <p:txBody>
          <a:bodyPr wrap="none" rtlCol="0">
            <a:spAutoFit/>
          </a:bodyPr>
          <a:lstStyle/>
          <a:p>
            <a:pPr fontAlgn="ctr"/>
            <a:r>
              <a:rPr lang="en-US" sz="1200" b="1" smtClean="0">
                <a:latin typeface="Huawei Sans" panose="020C0503030203020204" pitchFamily="34" charset="0"/>
              </a:rPr>
              <a:t>Central AP</a:t>
            </a:r>
            <a:endParaRPr lang="en-US" altLang="zh-CN" sz="1200" b="1">
              <a:latin typeface="Huawei Sans" panose="020C0503030203020204" pitchFamily="34" charset="0"/>
            </a:endParaRPr>
          </a:p>
        </p:txBody>
      </p:sp>
      <p:pic>
        <p:nvPicPr>
          <p:cNvPr id="126" name="图片 114" descr="中心AP.png"/>
          <p:cNvPicPr>
            <a:picLocks noChangeAspect="1"/>
          </p:cNvPicPr>
          <p:nvPr/>
        </p:nvPicPr>
        <p:blipFill>
          <a:blip r:embed="rId13"/>
          <a:stretch>
            <a:fillRect/>
          </a:stretch>
        </p:blipFill>
        <p:spPr bwMode="gray">
          <a:xfrm>
            <a:off x="9518354" y="2741089"/>
            <a:ext cx="400000" cy="327273"/>
          </a:xfrm>
          <a:prstGeom prst="rect">
            <a:avLst/>
          </a:prstGeom>
        </p:spPr>
      </p:pic>
      <p:sp>
        <p:nvSpPr>
          <p:cNvPr id="127" name="圆角矩形 75"/>
          <p:cNvSpPr/>
          <p:nvPr/>
        </p:nvSpPr>
        <p:spPr bwMode="gray">
          <a:xfrm>
            <a:off x="8555522"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28" name="圆角矩形 75"/>
          <p:cNvSpPr/>
          <p:nvPr/>
        </p:nvSpPr>
        <p:spPr bwMode="gray">
          <a:xfrm>
            <a:off x="9143999"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29" name="圆角矩形 75"/>
          <p:cNvSpPr/>
          <p:nvPr/>
        </p:nvSpPr>
        <p:spPr bwMode="gray">
          <a:xfrm>
            <a:off x="9732476"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30" name="圆角矩形 75"/>
          <p:cNvSpPr/>
          <p:nvPr/>
        </p:nvSpPr>
        <p:spPr bwMode="gray">
          <a:xfrm>
            <a:off x="10320954"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31" name="文本框 130"/>
          <p:cNvSpPr txBox="1"/>
          <p:nvPr/>
        </p:nvSpPr>
        <p:spPr bwMode="gray">
          <a:xfrm>
            <a:off x="8496421"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Room1</a:t>
            </a:r>
            <a:endParaRPr lang="en-US" altLang="zh-CN" sz="1200" dirty="0">
              <a:latin typeface="Huawei Sans" panose="020C0503030203020204" pitchFamily="34" charset="0"/>
            </a:endParaRPr>
          </a:p>
        </p:txBody>
      </p:sp>
      <p:sp>
        <p:nvSpPr>
          <p:cNvPr id="132" name="文本框 131"/>
          <p:cNvSpPr txBox="1"/>
          <p:nvPr/>
        </p:nvSpPr>
        <p:spPr bwMode="gray">
          <a:xfrm>
            <a:off x="9087003"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Room2</a:t>
            </a:r>
            <a:endParaRPr lang="en-US" altLang="zh-CN" sz="1200" dirty="0">
              <a:latin typeface="Huawei Sans" panose="020C0503030203020204" pitchFamily="34" charset="0"/>
            </a:endParaRPr>
          </a:p>
        </p:txBody>
      </p:sp>
      <p:sp>
        <p:nvSpPr>
          <p:cNvPr id="133" name="文本框 132"/>
          <p:cNvSpPr txBox="1"/>
          <p:nvPr/>
        </p:nvSpPr>
        <p:spPr bwMode="gray">
          <a:xfrm>
            <a:off x="9682238"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Room3</a:t>
            </a:r>
            <a:endParaRPr lang="en-US" altLang="zh-CN" sz="1200" dirty="0">
              <a:latin typeface="Huawei Sans" panose="020C0503030203020204" pitchFamily="34" charset="0"/>
            </a:endParaRPr>
          </a:p>
        </p:txBody>
      </p:sp>
      <p:sp>
        <p:nvSpPr>
          <p:cNvPr id="134" name="文本框 133"/>
          <p:cNvSpPr txBox="1"/>
          <p:nvPr/>
        </p:nvSpPr>
        <p:spPr bwMode="gray">
          <a:xfrm>
            <a:off x="10240630" y="4340351"/>
            <a:ext cx="712054" cy="276999"/>
          </a:xfrm>
          <a:prstGeom prst="rect">
            <a:avLst/>
          </a:prstGeom>
          <a:noFill/>
        </p:spPr>
        <p:txBody>
          <a:bodyPr wrap="none" rtlCol="0">
            <a:spAutoFit/>
          </a:bodyPr>
          <a:lstStyle/>
          <a:p>
            <a:pPr fontAlgn="ctr"/>
            <a:r>
              <a:rPr lang="en-US" sz="1200" dirty="0" err="1" smtClean="0">
                <a:latin typeface="Huawei Sans" panose="020C0503030203020204" pitchFamily="34" charset="0"/>
              </a:rPr>
              <a:t>RoomN</a:t>
            </a:r>
            <a:endParaRPr lang="en-US" altLang="zh-CN" sz="1200" dirty="0">
              <a:latin typeface="Huawei Sans" panose="020C0503030203020204" pitchFamily="34" charset="0"/>
            </a:endParaRPr>
          </a:p>
        </p:txBody>
      </p:sp>
      <p:grpSp>
        <p:nvGrpSpPr>
          <p:cNvPr id="135" name="Group 165"/>
          <p:cNvGrpSpPr/>
          <p:nvPr/>
        </p:nvGrpSpPr>
        <p:grpSpPr bwMode="gray">
          <a:xfrm rot="10800000">
            <a:off x="6853974" y="2865672"/>
            <a:ext cx="636528" cy="746548"/>
            <a:chOff x="-1233037" y="914446"/>
            <a:chExt cx="1573823" cy="778776"/>
          </a:xfrm>
        </p:grpSpPr>
        <p:cxnSp>
          <p:nvCxnSpPr>
            <p:cNvPr id="13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38" name="Group 165"/>
          <p:cNvGrpSpPr/>
          <p:nvPr/>
        </p:nvGrpSpPr>
        <p:grpSpPr bwMode="gray">
          <a:xfrm rot="10800000">
            <a:off x="6235907" y="2873803"/>
            <a:ext cx="1872662" cy="746548"/>
            <a:chOff x="-1233037" y="914446"/>
            <a:chExt cx="1573823" cy="778776"/>
          </a:xfrm>
        </p:grpSpPr>
        <p:cxnSp>
          <p:nvCxnSpPr>
            <p:cNvPr id="13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41" name="组合 758"/>
          <p:cNvGrpSpPr/>
          <p:nvPr/>
        </p:nvGrpSpPr>
        <p:grpSpPr bwMode="gray">
          <a:xfrm flipV="1">
            <a:off x="6146944" y="3941490"/>
            <a:ext cx="311978" cy="264190"/>
            <a:chOff x="7440613" y="4868863"/>
            <a:chExt cx="1019175" cy="828675"/>
          </a:xfrm>
          <a:solidFill>
            <a:schemeClr val="bg1">
              <a:lumMod val="65000"/>
            </a:schemeClr>
          </a:solidFill>
        </p:grpSpPr>
        <p:sp>
          <p:nvSpPr>
            <p:cNvPr id="14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4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nvGrpSpPr>
          <p:cNvPr id="144" name="组合 758"/>
          <p:cNvGrpSpPr/>
          <p:nvPr/>
        </p:nvGrpSpPr>
        <p:grpSpPr bwMode="gray">
          <a:xfrm flipV="1">
            <a:off x="6722657" y="3941490"/>
            <a:ext cx="311978" cy="264190"/>
            <a:chOff x="7440613" y="4868863"/>
            <a:chExt cx="1019175" cy="828675"/>
          </a:xfrm>
          <a:solidFill>
            <a:schemeClr val="bg1">
              <a:lumMod val="65000"/>
            </a:schemeClr>
          </a:solidFill>
        </p:grpSpPr>
        <p:sp>
          <p:nvSpPr>
            <p:cNvPr id="14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4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nvGrpSpPr>
          <p:cNvPr id="147" name="组合 758"/>
          <p:cNvGrpSpPr/>
          <p:nvPr/>
        </p:nvGrpSpPr>
        <p:grpSpPr bwMode="gray">
          <a:xfrm flipV="1">
            <a:off x="7298370" y="3941490"/>
            <a:ext cx="311978" cy="264190"/>
            <a:chOff x="7440613" y="4868863"/>
            <a:chExt cx="1019175" cy="828675"/>
          </a:xfrm>
          <a:solidFill>
            <a:schemeClr val="bg1">
              <a:lumMod val="65000"/>
            </a:schemeClr>
          </a:solidFill>
        </p:grpSpPr>
        <p:sp>
          <p:nvSpPr>
            <p:cNvPr id="14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4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nvGrpSpPr>
          <p:cNvPr id="150" name="组合 758"/>
          <p:cNvGrpSpPr/>
          <p:nvPr/>
        </p:nvGrpSpPr>
        <p:grpSpPr bwMode="gray">
          <a:xfrm flipV="1">
            <a:off x="7874084" y="3941490"/>
            <a:ext cx="311978" cy="264190"/>
            <a:chOff x="7440613" y="4868863"/>
            <a:chExt cx="1019175" cy="828675"/>
          </a:xfrm>
          <a:solidFill>
            <a:schemeClr val="bg1">
              <a:lumMod val="65000"/>
            </a:schemeClr>
          </a:solidFill>
        </p:grpSpPr>
        <p:sp>
          <p:nvSpPr>
            <p:cNvPr id="15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5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sp>
        <p:nvSpPr>
          <p:cNvPr id="153" name="文本框 152"/>
          <p:cNvSpPr txBox="1"/>
          <p:nvPr/>
        </p:nvSpPr>
        <p:spPr bwMode="gray">
          <a:xfrm>
            <a:off x="6012418" y="2740190"/>
            <a:ext cx="976549" cy="276999"/>
          </a:xfrm>
          <a:prstGeom prst="rect">
            <a:avLst/>
          </a:prstGeom>
          <a:noFill/>
        </p:spPr>
        <p:txBody>
          <a:bodyPr wrap="none" rtlCol="0">
            <a:spAutoFit/>
          </a:bodyPr>
          <a:lstStyle/>
          <a:p>
            <a:pPr fontAlgn="ctr"/>
            <a:r>
              <a:rPr lang="en-US" sz="1200" b="1" smtClean="0">
                <a:latin typeface="Huawei Sans" panose="020C0503030203020204" pitchFamily="34" charset="0"/>
              </a:rPr>
              <a:t>Central AP</a:t>
            </a:r>
            <a:endParaRPr lang="en-US" altLang="zh-CN" sz="1200" b="1">
              <a:latin typeface="Huawei Sans" panose="020C0503030203020204" pitchFamily="34" charset="0"/>
            </a:endParaRPr>
          </a:p>
        </p:txBody>
      </p:sp>
      <p:pic>
        <p:nvPicPr>
          <p:cNvPr id="155" name="图片 114" descr="中心AP.png"/>
          <p:cNvPicPr>
            <a:picLocks noChangeAspect="1"/>
          </p:cNvPicPr>
          <p:nvPr/>
        </p:nvPicPr>
        <p:blipFill>
          <a:blip r:embed="rId13"/>
          <a:stretch>
            <a:fillRect/>
          </a:stretch>
        </p:blipFill>
        <p:spPr bwMode="gray">
          <a:xfrm>
            <a:off x="6975250" y="2741089"/>
            <a:ext cx="400000" cy="327273"/>
          </a:xfrm>
          <a:prstGeom prst="rect">
            <a:avLst/>
          </a:prstGeom>
        </p:spPr>
      </p:pic>
      <p:sp>
        <p:nvSpPr>
          <p:cNvPr id="156" name="圆角矩形 75"/>
          <p:cNvSpPr/>
          <p:nvPr/>
        </p:nvSpPr>
        <p:spPr bwMode="gray">
          <a:xfrm>
            <a:off x="6012418"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7" name="圆角矩形 75"/>
          <p:cNvSpPr/>
          <p:nvPr/>
        </p:nvSpPr>
        <p:spPr bwMode="gray">
          <a:xfrm>
            <a:off x="6600895"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8" name="圆角矩形 75"/>
          <p:cNvSpPr/>
          <p:nvPr/>
        </p:nvSpPr>
        <p:spPr bwMode="gray">
          <a:xfrm>
            <a:off x="7189372"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9" name="圆角矩形 75"/>
          <p:cNvSpPr/>
          <p:nvPr/>
        </p:nvSpPr>
        <p:spPr bwMode="gray">
          <a:xfrm>
            <a:off x="7777850"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60" name="文本框 159"/>
          <p:cNvSpPr txBox="1"/>
          <p:nvPr/>
        </p:nvSpPr>
        <p:spPr bwMode="gray">
          <a:xfrm>
            <a:off x="5944608"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Room1</a:t>
            </a:r>
            <a:endParaRPr lang="en-US" altLang="zh-CN" sz="1200" dirty="0">
              <a:latin typeface="Huawei Sans" panose="020C0503030203020204" pitchFamily="34" charset="0"/>
            </a:endParaRPr>
          </a:p>
        </p:txBody>
      </p:sp>
      <p:sp>
        <p:nvSpPr>
          <p:cNvPr id="161" name="文本框 160"/>
          <p:cNvSpPr txBox="1"/>
          <p:nvPr/>
        </p:nvSpPr>
        <p:spPr bwMode="gray">
          <a:xfrm>
            <a:off x="6526481"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Room2</a:t>
            </a:r>
            <a:endParaRPr lang="en-US" altLang="zh-CN" sz="1200" dirty="0">
              <a:latin typeface="Huawei Sans" panose="020C0503030203020204" pitchFamily="34" charset="0"/>
            </a:endParaRPr>
          </a:p>
        </p:txBody>
      </p:sp>
      <p:sp>
        <p:nvSpPr>
          <p:cNvPr id="162" name="文本框 161"/>
          <p:cNvSpPr txBox="1"/>
          <p:nvPr/>
        </p:nvSpPr>
        <p:spPr bwMode="gray">
          <a:xfrm>
            <a:off x="7121716"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Room3</a:t>
            </a:r>
            <a:endParaRPr lang="en-US" altLang="zh-CN" sz="1200" dirty="0">
              <a:latin typeface="Huawei Sans" panose="020C0503030203020204" pitchFamily="34" charset="0"/>
            </a:endParaRPr>
          </a:p>
        </p:txBody>
      </p:sp>
      <p:sp>
        <p:nvSpPr>
          <p:cNvPr id="163" name="文本框 162"/>
          <p:cNvSpPr txBox="1"/>
          <p:nvPr/>
        </p:nvSpPr>
        <p:spPr bwMode="gray">
          <a:xfrm>
            <a:off x="7706235" y="4340351"/>
            <a:ext cx="712054" cy="276999"/>
          </a:xfrm>
          <a:prstGeom prst="rect">
            <a:avLst/>
          </a:prstGeom>
          <a:noFill/>
        </p:spPr>
        <p:txBody>
          <a:bodyPr wrap="none" rtlCol="0">
            <a:spAutoFit/>
          </a:bodyPr>
          <a:lstStyle/>
          <a:p>
            <a:pPr fontAlgn="ctr"/>
            <a:r>
              <a:rPr lang="en-US" sz="1200" dirty="0" err="1" smtClean="0">
                <a:latin typeface="Huawei Sans" panose="020C0503030203020204" pitchFamily="34" charset="0"/>
              </a:rPr>
              <a:t>RoomN</a:t>
            </a:r>
            <a:endParaRPr lang="en-US" altLang="zh-CN" sz="1200" dirty="0">
              <a:latin typeface="Huawei Sans" panose="020C0503030203020204" pitchFamily="34" charset="0"/>
            </a:endParaRPr>
          </a:p>
        </p:txBody>
      </p:sp>
      <p:pic>
        <p:nvPicPr>
          <p:cNvPr id="164" name="图片 20" descr="RRU蓝.png"/>
          <p:cNvPicPr>
            <a:picLocks noChangeAspect="1"/>
          </p:cNvPicPr>
          <p:nvPr/>
        </p:nvPicPr>
        <p:blipFill>
          <a:blip r:embed="rId14"/>
          <a:stretch>
            <a:fillRect/>
          </a:stretch>
        </p:blipFill>
        <p:spPr bwMode="gray">
          <a:xfrm>
            <a:off x="6143412" y="3544383"/>
            <a:ext cx="330578" cy="270474"/>
          </a:xfrm>
          <a:prstGeom prst="rect">
            <a:avLst/>
          </a:prstGeom>
        </p:spPr>
      </p:pic>
      <p:pic>
        <p:nvPicPr>
          <p:cNvPr id="165" name="图片 20" descr="RRU蓝.png"/>
          <p:cNvPicPr>
            <a:picLocks noChangeAspect="1"/>
          </p:cNvPicPr>
          <p:nvPr/>
        </p:nvPicPr>
        <p:blipFill>
          <a:blip r:embed="rId14"/>
          <a:stretch>
            <a:fillRect/>
          </a:stretch>
        </p:blipFill>
        <p:spPr bwMode="gray">
          <a:xfrm>
            <a:off x="7889363" y="3544383"/>
            <a:ext cx="330578" cy="270474"/>
          </a:xfrm>
          <a:prstGeom prst="rect">
            <a:avLst/>
          </a:prstGeom>
        </p:spPr>
      </p:pic>
      <p:pic>
        <p:nvPicPr>
          <p:cNvPr id="166" name="图片 20" descr="RRU蓝.png"/>
          <p:cNvPicPr>
            <a:picLocks noChangeAspect="1"/>
          </p:cNvPicPr>
          <p:nvPr/>
        </p:nvPicPr>
        <p:blipFill>
          <a:blip r:embed="rId14"/>
          <a:stretch>
            <a:fillRect/>
          </a:stretch>
        </p:blipFill>
        <p:spPr bwMode="gray">
          <a:xfrm>
            <a:off x="6717821" y="3544383"/>
            <a:ext cx="330578" cy="270474"/>
          </a:xfrm>
          <a:prstGeom prst="rect">
            <a:avLst/>
          </a:prstGeom>
        </p:spPr>
      </p:pic>
      <p:pic>
        <p:nvPicPr>
          <p:cNvPr id="167" name="图片 20" descr="RRU蓝.png"/>
          <p:cNvPicPr>
            <a:picLocks noChangeAspect="1"/>
          </p:cNvPicPr>
          <p:nvPr/>
        </p:nvPicPr>
        <p:blipFill>
          <a:blip r:embed="rId14"/>
          <a:stretch>
            <a:fillRect/>
          </a:stretch>
        </p:blipFill>
        <p:spPr bwMode="gray">
          <a:xfrm>
            <a:off x="7287371" y="3544383"/>
            <a:ext cx="330578" cy="270474"/>
          </a:xfrm>
          <a:prstGeom prst="rect">
            <a:avLst/>
          </a:prstGeom>
        </p:spPr>
      </p:pic>
      <p:pic>
        <p:nvPicPr>
          <p:cNvPr id="168" name="图片 20" descr="RRU蓝.png"/>
          <p:cNvPicPr>
            <a:picLocks noChangeAspect="1"/>
          </p:cNvPicPr>
          <p:nvPr/>
        </p:nvPicPr>
        <p:blipFill>
          <a:blip r:embed="rId14"/>
          <a:stretch>
            <a:fillRect/>
          </a:stretch>
        </p:blipFill>
        <p:spPr bwMode="gray">
          <a:xfrm>
            <a:off x="8671237" y="3544383"/>
            <a:ext cx="330578" cy="270474"/>
          </a:xfrm>
          <a:prstGeom prst="rect">
            <a:avLst/>
          </a:prstGeom>
        </p:spPr>
      </p:pic>
      <p:pic>
        <p:nvPicPr>
          <p:cNvPr id="169" name="图片 20" descr="RRU蓝.png"/>
          <p:cNvPicPr>
            <a:picLocks noChangeAspect="1"/>
          </p:cNvPicPr>
          <p:nvPr/>
        </p:nvPicPr>
        <p:blipFill>
          <a:blip r:embed="rId14"/>
          <a:stretch>
            <a:fillRect/>
          </a:stretch>
        </p:blipFill>
        <p:spPr bwMode="gray">
          <a:xfrm>
            <a:off x="10417188" y="3544383"/>
            <a:ext cx="330578" cy="270474"/>
          </a:xfrm>
          <a:prstGeom prst="rect">
            <a:avLst/>
          </a:prstGeom>
        </p:spPr>
      </p:pic>
      <p:pic>
        <p:nvPicPr>
          <p:cNvPr id="170" name="图片 20" descr="RRU蓝.png"/>
          <p:cNvPicPr>
            <a:picLocks noChangeAspect="1"/>
          </p:cNvPicPr>
          <p:nvPr/>
        </p:nvPicPr>
        <p:blipFill>
          <a:blip r:embed="rId14"/>
          <a:stretch>
            <a:fillRect/>
          </a:stretch>
        </p:blipFill>
        <p:spPr bwMode="gray">
          <a:xfrm>
            <a:off x="9245646" y="3544383"/>
            <a:ext cx="330578" cy="270474"/>
          </a:xfrm>
          <a:prstGeom prst="rect">
            <a:avLst/>
          </a:prstGeom>
        </p:spPr>
      </p:pic>
      <p:pic>
        <p:nvPicPr>
          <p:cNvPr id="171" name="图片 20" descr="RRU蓝.png"/>
          <p:cNvPicPr>
            <a:picLocks noChangeAspect="1"/>
          </p:cNvPicPr>
          <p:nvPr/>
        </p:nvPicPr>
        <p:blipFill>
          <a:blip r:embed="rId14"/>
          <a:stretch>
            <a:fillRect/>
          </a:stretch>
        </p:blipFill>
        <p:spPr bwMode="gray">
          <a:xfrm>
            <a:off x="9815196" y="3544383"/>
            <a:ext cx="330578" cy="270474"/>
          </a:xfrm>
          <a:prstGeom prst="rect">
            <a:avLst/>
          </a:prstGeom>
        </p:spPr>
      </p:pic>
      <p:sp>
        <p:nvSpPr>
          <p:cNvPr id="172" name="文本框 171"/>
          <p:cNvSpPr txBox="1"/>
          <p:nvPr/>
        </p:nvSpPr>
        <p:spPr bwMode="gray">
          <a:xfrm>
            <a:off x="9690307" y="2016447"/>
            <a:ext cx="386644" cy="276999"/>
          </a:xfrm>
          <a:prstGeom prst="rect">
            <a:avLst/>
          </a:prstGeom>
          <a:noFill/>
        </p:spPr>
        <p:txBody>
          <a:bodyPr wrap="none" rtlCol="0">
            <a:spAutoFit/>
          </a:bodyPr>
          <a:lstStyle/>
          <a:p>
            <a:pPr fontAlgn="ctr"/>
            <a:r>
              <a:rPr lang="en-US" sz="1200" b="1" smtClean="0">
                <a:latin typeface="Huawei Sans" panose="020C0503030203020204" pitchFamily="34" charset="0"/>
              </a:rPr>
              <a:t>AC</a:t>
            </a:r>
            <a:endParaRPr lang="en-US" altLang="zh-CN" sz="1200" b="1">
              <a:latin typeface="Huawei Sans" panose="020C0503030203020204" pitchFamily="34" charset="0"/>
            </a:endParaRPr>
          </a:p>
        </p:txBody>
      </p:sp>
      <p:sp>
        <p:nvSpPr>
          <p:cNvPr id="125" name="文本框 124"/>
          <p:cNvSpPr txBox="1"/>
          <p:nvPr/>
        </p:nvSpPr>
        <p:spPr bwMode="gray">
          <a:xfrm>
            <a:off x="10724673" y="3393588"/>
            <a:ext cx="946466"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RU</a:t>
            </a:r>
            <a:endParaRPr lang="en-US" altLang="zh-CN" sz="1200" dirty="0">
              <a:latin typeface="Huawei Sans" panose="020C0503030203020204" pitchFamily="34" charset="0"/>
            </a:endParaRPr>
          </a:p>
        </p:txBody>
      </p:sp>
      <p:sp>
        <p:nvSpPr>
          <p:cNvPr id="173" name="文本框 172"/>
          <p:cNvSpPr txBox="1"/>
          <p:nvPr/>
        </p:nvSpPr>
        <p:spPr bwMode="gray">
          <a:xfrm>
            <a:off x="5139472" y="3389571"/>
            <a:ext cx="95341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RU</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41126834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WLAN Network Architectures (3)</a:t>
            </a:r>
            <a:endParaRPr lang="en-US" altLang="zh-CN" dirty="0"/>
          </a:p>
        </p:txBody>
      </p:sp>
      <p:cxnSp>
        <p:nvCxnSpPr>
          <p:cNvPr id="173" name="直接连接符 172"/>
          <p:cNvCxnSpPr/>
          <p:nvPr/>
        </p:nvCxnSpPr>
        <p:spPr bwMode="gray">
          <a:xfrm>
            <a:off x="2683449" y="2855325"/>
            <a:ext cx="0" cy="1220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bwMode="gray">
          <a:xfrm>
            <a:off x="1749902" y="4042087"/>
            <a:ext cx="1872662" cy="560950"/>
            <a:chOff x="8697104" y="3266499"/>
            <a:chExt cx="1872662" cy="754679"/>
          </a:xfrm>
        </p:grpSpPr>
        <p:grpSp>
          <p:nvGrpSpPr>
            <p:cNvPr id="175" name="Group 165"/>
            <p:cNvGrpSpPr/>
            <p:nvPr/>
          </p:nvGrpSpPr>
          <p:grpSpPr bwMode="gray">
            <a:xfrm rot="10800000">
              <a:off x="9315171" y="3266499"/>
              <a:ext cx="636528" cy="746548"/>
              <a:chOff x="-1233037" y="914446"/>
              <a:chExt cx="1573823" cy="778776"/>
            </a:xfrm>
          </p:grpSpPr>
          <p:cxnSp>
            <p:nvCxnSpPr>
              <p:cNvPr id="17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76" name="Group 165"/>
            <p:cNvGrpSpPr/>
            <p:nvPr/>
          </p:nvGrpSpPr>
          <p:grpSpPr bwMode="gray">
            <a:xfrm rot="10800000">
              <a:off x="8697104" y="3274630"/>
              <a:ext cx="1872662" cy="746548"/>
              <a:chOff x="-1233037" y="914446"/>
              <a:chExt cx="1573823" cy="778776"/>
            </a:xfrm>
          </p:grpSpPr>
          <p:cxnSp>
            <p:nvCxnSpPr>
              <p:cNvPr id="17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sp>
        <p:nvSpPr>
          <p:cNvPr id="181" name="圆角矩形 75"/>
          <p:cNvSpPr/>
          <p:nvPr/>
        </p:nvSpPr>
        <p:spPr bwMode="gray">
          <a:xfrm>
            <a:off x="520619" y="1616009"/>
            <a:ext cx="11150759" cy="432759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82" name="图片 158" descr="SAN网络-蓝.png"/>
          <p:cNvPicPr>
            <a:picLocks noChangeAspect="1"/>
          </p:cNvPicPr>
          <p:nvPr/>
        </p:nvPicPr>
        <p:blipFill>
          <a:blip r:embed="rId3" cstate="print"/>
          <a:stretch>
            <a:fillRect/>
          </a:stretch>
        </p:blipFill>
        <p:spPr bwMode="gray">
          <a:xfrm>
            <a:off x="3482125" y="5311892"/>
            <a:ext cx="182733" cy="299373"/>
          </a:xfrm>
          <a:prstGeom prst="rect">
            <a:avLst/>
          </a:prstGeom>
        </p:spPr>
      </p:pic>
      <p:pic>
        <p:nvPicPr>
          <p:cNvPr id="183" name="图片 157" descr="故障链路.png"/>
          <p:cNvPicPr>
            <a:picLocks noChangeAspect="1"/>
          </p:cNvPicPr>
          <p:nvPr/>
        </p:nvPicPr>
        <p:blipFill>
          <a:blip r:embed="rId4" cstate="print"/>
          <a:stretch>
            <a:fillRect/>
          </a:stretch>
        </p:blipFill>
        <p:spPr bwMode="gray">
          <a:xfrm>
            <a:off x="2653167" y="5336566"/>
            <a:ext cx="335297" cy="250025"/>
          </a:xfrm>
          <a:prstGeom prst="rect">
            <a:avLst/>
          </a:prstGeom>
        </p:spPr>
      </p:pic>
      <p:grpSp>
        <p:nvGrpSpPr>
          <p:cNvPr id="184" name="组合 183"/>
          <p:cNvGrpSpPr/>
          <p:nvPr/>
        </p:nvGrpSpPr>
        <p:grpSpPr bwMode="gray">
          <a:xfrm>
            <a:off x="1614073" y="4491329"/>
            <a:ext cx="405710" cy="697037"/>
            <a:chOff x="5581232" y="3599905"/>
            <a:chExt cx="405710" cy="697037"/>
          </a:xfrm>
        </p:grpSpPr>
        <p:pic>
          <p:nvPicPr>
            <p:cNvPr id="185"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86"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8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8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pic>
        <p:nvPicPr>
          <p:cNvPr id="189" name="图片 14" descr="日志告警服务器-蓝.png"/>
          <p:cNvPicPr>
            <a:picLocks noChangeAspect="1"/>
          </p:cNvPicPr>
          <p:nvPr/>
        </p:nvPicPr>
        <p:blipFill>
          <a:blip r:embed="rId6" cstate="print"/>
          <a:stretch>
            <a:fillRect/>
          </a:stretch>
        </p:blipFill>
        <p:spPr bwMode="gray">
          <a:xfrm>
            <a:off x="1717238" y="5335003"/>
            <a:ext cx="405415" cy="253150"/>
          </a:xfrm>
          <a:prstGeom prst="rect">
            <a:avLst/>
          </a:prstGeom>
        </p:spPr>
      </p:pic>
      <p:sp>
        <p:nvSpPr>
          <p:cNvPr id="190" name="矩形 189"/>
          <p:cNvSpPr/>
          <p:nvPr/>
        </p:nvSpPr>
        <p:spPr bwMode="gray">
          <a:xfrm>
            <a:off x="5071532" y="2706645"/>
            <a:ext cx="6314506" cy="1400383"/>
          </a:xfrm>
          <a:prstGeom prst="rect">
            <a:avLst/>
          </a:prstGeom>
        </p:spPr>
        <p:txBody>
          <a:bodyPr wrap="square">
            <a:spAutoFit/>
          </a:bodyPr>
          <a:lstStyle/>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Networking characteristics</a:t>
            </a:r>
            <a:r>
              <a:rPr lang="en-US" sz="1400" dirty="0" smtClean="0">
                <a:latin typeface="Huawei Sans" panose="020C0503030203020204" pitchFamily="34" charset="0"/>
              </a:rPr>
              <a:t>: APs are centrally managed and configured on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They provide rich functions and support plug-and-play.</a:t>
            </a:r>
          </a:p>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Application scenarios</a:t>
            </a:r>
            <a:r>
              <a:rPr lang="en-US" sz="1400" dirty="0" smtClean="0">
                <a:latin typeface="Huawei Sans" panose="020C0503030203020204" pitchFamily="34" charset="0"/>
              </a:rPr>
              <a:t>: small- and medium-sized enterprises</a:t>
            </a:r>
            <a:endParaRPr lang="en-US" sz="1400" dirty="0">
              <a:latin typeface="Huawei Sans" panose="020C0503030203020204" pitchFamily="34" charset="0"/>
            </a:endParaRPr>
          </a:p>
        </p:txBody>
      </p:sp>
      <p:pic>
        <p:nvPicPr>
          <p:cNvPr id="191" name="图片 76" descr="接入交换机.png"/>
          <p:cNvPicPr>
            <a:picLocks noChangeAspect="1"/>
          </p:cNvPicPr>
          <p:nvPr/>
        </p:nvPicPr>
        <p:blipFill>
          <a:blip r:embed="rId7" cstate="print"/>
          <a:stretch>
            <a:fillRect/>
          </a:stretch>
        </p:blipFill>
        <p:spPr bwMode="gray">
          <a:xfrm>
            <a:off x="2499263" y="3910773"/>
            <a:ext cx="368827" cy="301768"/>
          </a:xfrm>
          <a:prstGeom prst="rect">
            <a:avLst/>
          </a:prstGeom>
        </p:spPr>
      </p:pic>
      <p:grpSp>
        <p:nvGrpSpPr>
          <p:cNvPr id="192" name="组合 191"/>
          <p:cNvGrpSpPr/>
          <p:nvPr/>
        </p:nvGrpSpPr>
        <p:grpSpPr bwMode="gray">
          <a:xfrm>
            <a:off x="2189786" y="4491329"/>
            <a:ext cx="405710" cy="697037"/>
            <a:chOff x="5581232" y="3599905"/>
            <a:chExt cx="405710" cy="697037"/>
          </a:xfrm>
        </p:grpSpPr>
        <p:pic>
          <p:nvPicPr>
            <p:cNvPr id="193"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9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9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19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grpSp>
        <p:nvGrpSpPr>
          <p:cNvPr id="197" name="组合 196"/>
          <p:cNvGrpSpPr/>
          <p:nvPr/>
        </p:nvGrpSpPr>
        <p:grpSpPr bwMode="gray">
          <a:xfrm>
            <a:off x="2765499" y="4491329"/>
            <a:ext cx="405710" cy="697037"/>
            <a:chOff x="5581232" y="3599905"/>
            <a:chExt cx="405710" cy="697037"/>
          </a:xfrm>
        </p:grpSpPr>
        <p:pic>
          <p:nvPicPr>
            <p:cNvPr id="198"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9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20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20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grpSp>
        <p:nvGrpSpPr>
          <p:cNvPr id="202" name="组合 201"/>
          <p:cNvGrpSpPr/>
          <p:nvPr/>
        </p:nvGrpSpPr>
        <p:grpSpPr bwMode="gray">
          <a:xfrm>
            <a:off x="3341213" y="4491329"/>
            <a:ext cx="405710" cy="697037"/>
            <a:chOff x="5581232" y="3599905"/>
            <a:chExt cx="405710" cy="697037"/>
          </a:xfrm>
        </p:grpSpPr>
        <p:pic>
          <p:nvPicPr>
            <p:cNvPr id="203"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20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20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20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grpSp>
      <p:pic>
        <p:nvPicPr>
          <p:cNvPr id="207"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501819" y="3314734"/>
            <a:ext cx="368827" cy="301768"/>
          </a:xfrm>
          <a:prstGeom prst="rect">
            <a:avLst/>
          </a:prstGeom>
        </p:spPr>
      </p:pic>
      <p:grpSp>
        <p:nvGrpSpPr>
          <p:cNvPr id="208" name="Group 6"/>
          <p:cNvGrpSpPr/>
          <p:nvPr/>
        </p:nvGrpSpPr>
        <p:grpSpPr bwMode="gray">
          <a:xfrm>
            <a:off x="2269813" y="2560707"/>
            <a:ext cx="861382" cy="488334"/>
            <a:chOff x="7946237" y="4028862"/>
            <a:chExt cx="861382" cy="488334"/>
          </a:xfrm>
        </p:grpSpPr>
        <p:sp>
          <p:nvSpPr>
            <p:cNvPr id="209" name="Freeform 200"/>
            <p:cNvSpPr/>
            <p:nvPr/>
          </p:nvSpPr>
          <p:spPr bwMode="gray">
            <a:xfrm>
              <a:off x="7946237" y="4028862"/>
              <a:ext cx="861382" cy="488334"/>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210" name="TextBox 2"/>
            <p:cNvSpPr txBox="1"/>
            <p:nvPr/>
          </p:nvSpPr>
          <p:spPr bwMode="gray">
            <a:xfrm>
              <a:off x="7965051" y="4174800"/>
              <a:ext cx="832279" cy="307777"/>
            </a:xfrm>
            <a:prstGeom prst="rect">
              <a:avLst/>
            </a:prstGeom>
            <a:noFill/>
          </p:spPr>
          <p:txBody>
            <a:bodyPr wrap="none" rtlCol="0">
              <a:spAutoFit/>
            </a:bodyPr>
            <a:lstStyle/>
            <a:p>
              <a:pPr algn="ctr" fontAlgn="ctr"/>
              <a:r>
                <a:rPr lang="en-US" sz="1400" smtClean="0">
                  <a:latin typeface="Huawei Sans" panose="020C0503030203020204" pitchFamily="34" charset="0"/>
                </a:rPr>
                <a:t>Internet</a:t>
              </a:r>
              <a:endParaRPr lang="en-US" altLang="zh-CN" sz="1400">
                <a:latin typeface="Huawei Sans" panose="020C0503030203020204" pitchFamily="34" charset="0"/>
              </a:endParaRPr>
            </a:p>
          </p:txBody>
        </p:sp>
      </p:grpSp>
      <p:pic>
        <p:nvPicPr>
          <p:cNvPr id="211" name="图片 2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008438" y="2112958"/>
            <a:ext cx="1289458" cy="237812"/>
          </a:xfrm>
          <a:prstGeom prst="rect">
            <a:avLst/>
          </a:prstGeom>
        </p:spPr>
      </p:pic>
      <p:sp>
        <p:nvSpPr>
          <p:cNvPr id="212" name="文本框 211"/>
          <p:cNvSpPr txBox="1"/>
          <p:nvPr/>
        </p:nvSpPr>
        <p:spPr bwMode="gray">
          <a:xfrm>
            <a:off x="3740258" y="4518454"/>
            <a:ext cx="857927" cy="276999"/>
          </a:xfrm>
          <a:prstGeom prst="rect">
            <a:avLst/>
          </a:prstGeom>
          <a:noFill/>
        </p:spPr>
        <p:txBody>
          <a:bodyPr wrap="none" rtlCol="0">
            <a:spAutoFit/>
          </a:bodyPr>
          <a:lstStyle/>
          <a:p>
            <a:pPr fontAlgn="ctr"/>
            <a:r>
              <a:rPr lang="en-US" sz="1200" b="1" dirty="0" smtClean="0">
                <a:latin typeface="Huawei Sans" panose="020C0503030203020204" pitchFamily="34" charset="0"/>
              </a:rPr>
              <a:t>Cloud AP</a:t>
            </a:r>
            <a:endParaRPr lang="en-US" altLang="zh-CN" sz="1200" b="1" dirty="0">
              <a:latin typeface="Huawei Sans" panose="020C0503030203020204" pitchFamily="34" charset="0"/>
            </a:endParaRPr>
          </a:p>
        </p:txBody>
      </p:sp>
      <p:sp>
        <p:nvSpPr>
          <p:cNvPr id="213" name="圆角矩形 75"/>
          <p:cNvSpPr/>
          <p:nvPr/>
        </p:nvSpPr>
        <p:spPr bwMode="gray">
          <a:xfrm>
            <a:off x="520620" y="1161495"/>
            <a:ext cx="1115075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Cloud management mode</a:t>
            </a:r>
            <a:endParaRPr lang="en-US" sz="1600">
              <a:solidFill>
                <a:srgbClr val="30B5C5"/>
              </a:solidFill>
              <a:latin typeface="Huawei Sans" panose="020C0503030203020204" pitchFamily="34" charset="0"/>
            </a:endParaRPr>
          </a:p>
        </p:txBody>
      </p:sp>
    </p:spTree>
    <p:extLst>
      <p:ext uri="{BB962C8B-B14F-4D97-AF65-F5344CB8AC3E}">
        <p14:creationId xmlns:p14="http://schemas.microsoft.com/office/powerpoint/2010/main" val="23872444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WLAN Network Architectures (4)</a:t>
            </a:r>
            <a:endParaRPr lang="en-US" altLang="zh-CN" dirty="0"/>
          </a:p>
        </p:txBody>
      </p:sp>
      <p:sp>
        <p:nvSpPr>
          <p:cNvPr id="3" name="圆角矩形 75"/>
          <p:cNvSpPr/>
          <p:nvPr/>
        </p:nvSpPr>
        <p:spPr bwMode="gray">
          <a:xfrm>
            <a:off x="520622" y="1106551"/>
            <a:ext cx="1115075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Native AC</a:t>
            </a:r>
            <a:endParaRPr lang="en-US" sz="1600">
              <a:solidFill>
                <a:srgbClr val="30B5C5"/>
              </a:solidFill>
              <a:latin typeface="Huawei Sans" panose="020C0503030203020204" pitchFamily="34" charset="0"/>
            </a:endParaRPr>
          </a:p>
        </p:txBody>
      </p:sp>
      <p:sp>
        <p:nvSpPr>
          <p:cNvPr id="4" name="圆角矩形 75"/>
          <p:cNvSpPr/>
          <p:nvPr/>
        </p:nvSpPr>
        <p:spPr bwMode="gray">
          <a:xfrm>
            <a:off x="520623" y="1561065"/>
            <a:ext cx="11150758" cy="4524775"/>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 name="矩形 4"/>
          <p:cNvSpPr/>
          <p:nvPr/>
        </p:nvSpPr>
        <p:spPr bwMode="gray">
          <a:xfrm>
            <a:off x="7141094" y="2553606"/>
            <a:ext cx="4311306" cy="2939266"/>
          </a:xfrm>
          <a:prstGeom prst="rect">
            <a:avLst/>
          </a:prstGeom>
        </p:spPr>
        <p:txBody>
          <a:bodyPr wrap="square">
            <a:spAutoFit/>
          </a:bodyPr>
          <a:lstStyle/>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Networking characteristics</a:t>
            </a:r>
            <a:r>
              <a:rPr lang="en-US" sz="1400" dirty="0" smtClean="0">
                <a:latin typeface="Huawei Sans" panose="020C0503030203020204" pitchFamily="34" charset="0"/>
              </a:rPr>
              <a:t>: This architecture uses the native AC function of switches to manage APs on a network, implementing wired and wireless network convergence. This architecture also leverages big data and AI technologies to implement simplified, smart, and secure campus networks.</a:t>
            </a:r>
            <a:endParaRPr lang="en-US" altLang="zh-CN" sz="1400" dirty="0" smtClean="0">
              <a:latin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Application scenarios</a:t>
            </a:r>
            <a:r>
              <a:rPr lang="en-US" sz="1400" dirty="0" smtClean="0">
                <a:latin typeface="Huawei Sans" panose="020C0503030203020204" pitchFamily="34" charset="0"/>
              </a:rPr>
              <a:t>: large- and medium-sized enterprises</a:t>
            </a:r>
            <a:endParaRPr lang="en-US" sz="1400" dirty="0">
              <a:latin typeface="Huawei Sans" panose="020C0503030203020204" pitchFamily="34" charset="0"/>
            </a:endParaRPr>
          </a:p>
        </p:txBody>
      </p:sp>
      <p:cxnSp>
        <p:nvCxnSpPr>
          <p:cNvPr id="6" name="Straight Connector 79"/>
          <p:cNvCxnSpPr/>
          <p:nvPr/>
        </p:nvCxnSpPr>
        <p:spPr bwMode="gray">
          <a:xfrm flipH="1">
            <a:off x="4015857" y="3241231"/>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79"/>
          <p:cNvCxnSpPr/>
          <p:nvPr/>
        </p:nvCxnSpPr>
        <p:spPr bwMode="gray">
          <a:xfrm flipH="1">
            <a:off x="4319207" y="3243454"/>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9"/>
          <p:cNvCxnSpPr/>
          <p:nvPr/>
        </p:nvCxnSpPr>
        <p:spPr bwMode="gray">
          <a:xfrm flipH="1">
            <a:off x="3190272" y="3178758"/>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flipV="1">
            <a:off x="3578484" y="3123535"/>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flipV="1">
            <a:off x="2823045" y="3180981"/>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6"/>
          <p:cNvCxnSpPr/>
          <p:nvPr/>
        </p:nvCxnSpPr>
        <p:spPr bwMode="gray">
          <a:xfrm>
            <a:off x="773667" y="2946308"/>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77"/>
          <p:cNvCxnSpPr/>
          <p:nvPr/>
        </p:nvCxnSpPr>
        <p:spPr bwMode="gray">
          <a:xfrm>
            <a:off x="773667" y="2051195"/>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78"/>
          <p:cNvCxnSpPr/>
          <p:nvPr/>
        </p:nvCxnSpPr>
        <p:spPr bwMode="gray">
          <a:xfrm>
            <a:off x="773667" y="4109144"/>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80"/>
          <p:cNvCxnSpPr/>
          <p:nvPr/>
        </p:nvCxnSpPr>
        <p:spPr bwMode="gray">
          <a:xfrm>
            <a:off x="773667" y="4798161"/>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5" name="图片 105" descr="AP.png"/>
          <p:cNvPicPr>
            <a:picLocks noChangeAspect="1"/>
          </p:cNvPicPr>
          <p:nvPr/>
        </p:nvPicPr>
        <p:blipFill>
          <a:blip r:embed="rId3" cstate="print"/>
          <a:stretch>
            <a:fillRect/>
          </a:stretch>
        </p:blipFill>
        <p:spPr bwMode="gray">
          <a:xfrm>
            <a:off x="4829222" y="5698233"/>
            <a:ext cx="335297" cy="274335"/>
          </a:xfrm>
          <a:prstGeom prst="rect">
            <a:avLst/>
          </a:prstGeom>
        </p:spPr>
      </p:pic>
      <p:cxnSp>
        <p:nvCxnSpPr>
          <p:cNvPr id="16" name="Straight Connector 74"/>
          <p:cNvCxnSpPr>
            <a:stCxn id="15" idx="0"/>
            <a:endCxn id="43" idx="2"/>
          </p:cNvCxnSpPr>
          <p:nvPr/>
        </p:nvCxnSpPr>
        <p:spPr bwMode="gray">
          <a:xfrm flipV="1">
            <a:off x="4996871" y="5466136"/>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05" descr="AP.png"/>
          <p:cNvPicPr>
            <a:picLocks noChangeAspect="1"/>
          </p:cNvPicPr>
          <p:nvPr/>
        </p:nvPicPr>
        <p:blipFill>
          <a:blip r:embed="rId3" cstate="print"/>
          <a:stretch>
            <a:fillRect/>
          </a:stretch>
        </p:blipFill>
        <p:spPr bwMode="gray">
          <a:xfrm>
            <a:off x="2814656" y="5698233"/>
            <a:ext cx="335297" cy="274335"/>
          </a:xfrm>
          <a:prstGeom prst="rect">
            <a:avLst/>
          </a:prstGeom>
        </p:spPr>
      </p:pic>
      <p:pic>
        <p:nvPicPr>
          <p:cNvPr id="18" name="图片 86" descr="核心交换机.png"/>
          <p:cNvPicPr>
            <a:picLocks noChangeAspect="1"/>
          </p:cNvPicPr>
          <p:nvPr/>
        </p:nvPicPr>
        <p:blipFill>
          <a:blip r:embed="rId4" cstate="print"/>
          <a:stretch>
            <a:fillRect/>
          </a:stretch>
        </p:blipFill>
        <p:spPr bwMode="gray">
          <a:xfrm>
            <a:off x="3001174" y="3406980"/>
            <a:ext cx="335297" cy="274335"/>
          </a:xfrm>
          <a:prstGeom prst="rect">
            <a:avLst/>
          </a:prstGeom>
        </p:spPr>
      </p:pic>
      <p:pic>
        <p:nvPicPr>
          <p:cNvPr id="19" name="图片 86" descr="核心交换机.png"/>
          <p:cNvPicPr>
            <a:picLocks noChangeAspect="1"/>
          </p:cNvPicPr>
          <p:nvPr/>
        </p:nvPicPr>
        <p:blipFill>
          <a:blip r:embed="rId4" cstate="print"/>
          <a:stretch>
            <a:fillRect/>
          </a:stretch>
        </p:blipFill>
        <p:spPr bwMode="gray">
          <a:xfrm>
            <a:off x="3822896" y="3406980"/>
            <a:ext cx="335297" cy="274335"/>
          </a:xfrm>
          <a:prstGeom prst="rect">
            <a:avLst/>
          </a:prstGeom>
        </p:spPr>
      </p:pic>
      <p:cxnSp>
        <p:nvCxnSpPr>
          <p:cNvPr id="20" name="Straight Connector 13"/>
          <p:cNvCxnSpPr>
            <a:stCxn id="18" idx="3"/>
            <a:endCxn id="19" idx="1"/>
          </p:cNvCxnSpPr>
          <p:nvPr/>
        </p:nvCxnSpPr>
        <p:spPr bwMode="gray">
          <a:xfrm>
            <a:off x="3336471" y="3544148"/>
            <a:ext cx="48642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5" cstate="print"/>
          <a:stretch>
            <a:fillRect/>
          </a:stretch>
        </p:blipFill>
        <p:spPr bwMode="gray">
          <a:xfrm>
            <a:off x="1995894" y="4309741"/>
            <a:ext cx="335297" cy="274335"/>
          </a:xfrm>
          <a:prstGeom prst="rect">
            <a:avLst/>
          </a:prstGeom>
        </p:spPr>
      </p:pic>
      <p:pic>
        <p:nvPicPr>
          <p:cNvPr id="22" name="图片 87" descr="汇聚交换机.png"/>
          <p:cNvPicPr>
            <a:picLocks noChangeAspect="1"/>
          </p:cNvPicPr>
          <p:nvPr/>
        </p:nvPicPr>
        <p:blipFill>
          <a:blip r:embed="rId5" cstate="print"/>
          <a:stretch>
            <a:fillRect/>
          </a:stretch>
        </p:blipFill>
        <p:spPr bwMode="gray">
          <a:xfrm>
            <a:off x="2815643" y="4309741"/>
            <a:ext cx="335297" cy="274335"/>
          </a:xfrm>
          <a:prstGeom prst="rect">
            <a:avLst/>
          </a:prstGeom>
        </p:spPr>
      </p:pic>
      <p:cxnSp>
        <p:nvCxnSpPr>
          <p:cNvPr id="23" name="Straight Connector 16"/>
          <p:cNvCxnSpPr>
            <a:stCxn id="21" idx="3"/>
            <a:endCxn id="22" idx="1"/>
          </p:cNvCxnSpPr>
          <p:nvPr/>
        </p:nvCxnSpPr>
        <p:spPr bwMode="gray">
          <a:xfrm>
            <a:off x="2331191" y="4446909"/>
            <a:ext cx="484452"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4" name="图片 87" descr="汇聚交换机.png"/>
          <p:cNvPicPr>
            <a:picLocks noChangeAspect="1"/>
          </p:cNvPicPr>
          <p:nvPr/>
        </p:nvPicPr>
        <p:blipFill>
          <a:blip r:embed="rId5" cstate="print"/>
          <a:stretch>
            <a:fillRect/>
          </a:stretch>
        </p:blipFill>
        <p:spPr bwMode="gray">
          <a:xfrm>
            <a:off x="4009413" y="4309741"/>
            <a:ext cx="335297" cy="274335"/>
          </a:xfrm>
          <a:prstGeom prst="rect">
            <a:avLst/>
          </a:prstGeom>
        </p:spPr>
      </p:pic>
      <p:pic>
        <p:nvPicPr>
          <p:cNvPr id="25" name="图片 87" descr="汇聚交换机.png"/>
          <p:cNvPicPr>
            <a:picLocks noChangeAspect="1"/>
          </p:cNvPicPr>
          <p:nvPr/>
        </p:nvPicPr>
        <p:blipFill>
          <a:blip r:embed="rId5" cstate="print"/>
          <a:stretch>
            <a:fillRect/>
          </a:stretch>
        </p:blipFill>
        <p:spPr bwMode="gray">
          <a:xfrm>
            <a:off x="4830149" y="4309741"/>
            <a:ext cx="335297" cy="274335"/>
          </a:xfrm>
          <a:prstGeom prst="rect">
            <a:avLst/>
          </a:prstGeom>
        </p:spPr>
      </p:pic>
      <p:cxnSp>
        <p:nvCxnSpPr>
          <p:cNvPr id="26" name="Straight Connector 29"/>
          <p:cNvCxnSpPr>
            <a:stCxn id="24" idx="3"/>
            <a:endCxn id="25" idx="1"/>
          </p:cNvCxnSpPr>
          <p:nvPr/>
        </p:nvCxnSpPr>
        <p:spPr bwMode="gray">
          <a:xfrm>
            <a:off x="4344710" y="4446909"/>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Straight Connector 30"/>
          <p:cNvCxnSpPr>
            <a:stCxn id="21" idx="0"/>
            <a:endCxn id="18" idx="2"/>
          </p:cNvCxnSpPr>
          <p:nvPr/>
        </p:nvCxnSpPr>
        <p:spPr bwMode="gray">
          <a:xfrm flipV="1">
            <a:off x="2163543" y="3681315"/>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33"/>
          <p:cNvCxnSpPr>
            <a:stCxn id="22" idx="0"/>
            <a:endCxn id="19" idx="2"/>
          </p:cNvCxnSpPr>
          <p:nvPr/>
        </p:nvCxnSpPr>
        <p:spPr bwMode="gray">
          <a:xfrm flipV="1">
            <a:off x="2983292" y="3681315"/>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6"/>
          <p:cNvCxnSpPr>
            <a:stCxn id="24" idx="0"/>
            <a:endCxn id="18" idx="2"/>
          </p:cNvCxnSpPr>
          <p:nvPr/>
        </p:nvCxnSpPr>
        <p:spPr bwMode="gray">
          <a:xfrm flipH="1" flipV="1">
            <a:off x="3168823" y="3681315"/>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39"/>
          <p:cNvCxnSpPr>
            <a:stCxn id="25" idx="0"/>
            <a:endCxn id="19" idx="2"/>
          </p:cNvCxnSpPr>
          <p:nvPr/>
        </p:nvCxnSpPr>
        <p:spPr bwMode="gray">
          <a:xfrm flipH="1" flipV="1">
            <a:off x="3990545" y="3681315"/>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Oval 42"/>
          <p:cNvSpPr/>
          <p:nvPr/>
        </p:nvSpPr>
        <p:spPr bwMode="gray">
          <a:xfrm rot="3077028">
            <a:off x="2776851" y="3960054"/>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pic>
        <p:nvPicPr>
          <p:cNvPr id="32" name="图片 106" descr="堆叠交换机蓝.png"/>
          <p:cNvPicPr>
            <a:picLocks noChangeAspect="1"/>
          </p:cNvPicPr>
          <p:nvPr/>
        </p:nvPicPr>
        <p:blipFill>
          <a:blip r:embed="rId6" cstate="print"/>
          <a:stretch>
            <a:fillRect/>
          </a:stretch>
        </p:blipFill>
        <p:spPr bwMode="gray">
          <a:xfrm>
            <a:off x="1994997" y="5190334"/>
            <a:ext cx="337091" cy="275802"/>
          </a:xfrm>
          <a:prstGeom prst="rect">
            <a:avLst/>
          </a:prstGeom>
        </p:spPr>
      </p:pic>
      <p:pic>
        <p:nvPicPr>
          <p:cNvPr id="33" name="图片 106" descr="堆叠交换机蓝.png"/>
          <p:cNvPicPr>
            <a:picLocks noChangeAspect="1"/>
          </p:cNvPicPr>
          <p:nvPr/>
        </p:nvPicPr>
        <p:blipFill>
          <a:blip r:embed="rId6" cstate="print"/>
          <a:stretch>
            <a:fillRect/>
          </a:stretch>
        </p:blipFill>
        <p:spPr bwMode="gray">
          <a:xfrm>
            <a:off x="2814746" y="5190334"/>
            <a:ext cx="337091" cy="275802"/>
          </a:xfrm>
          <a:prstGeom prst="rect">
            <a:avLst/>
          </a:prstGeom>
        </p:spPr>
      </p:pic>
      <p:cxnSp>
        <p:nvCxnSpPr>
          <p:cNvPr id="34" name="Straight Connector 34"/>
          <p:cNvCxnSpPr>
            <a:stCxn id="32" idx="0"/>
            <a:endCxn id="21" idx="2"/>
          </p:cNvCxnSpPr>
          <p:nvPr/>
        </p:nvCxnSpPr>
        <p:spPr bwMode="gray">
          <a:xfrm flipV="1">
            <a:off x="2163543"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5"/>
          <p:cNvCxnSpPr>
            <a:stCxn id="32" idx="0"/>
            <a:endCxn id="22" idx="2"/>
          </p:cNvCxnSpPr>
          <p:nvPr/>
        </p:nvCxnSpPr>
        <p:spPr bwMode="gray">
          <a:xfrm flipV="1">
            <a:off x="2163543" y="4584076"/>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7"/>
          <p:cNvCxnSpPr>
            <a:stCxn id="33" idx="0"/>
            <a:endCxn id="21" idx="2"/>
          </p:cNvCxnSpPr>
          <p:nvPr/>
        </p:nvCxnSpPr>
        <p:spPr bwMode="gray">
          <a:xfrm flipH="1" flipV="1">
            <a:off x="2163543" y="4584076"/>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8"/>
          <p:cNvCxnSpPr>
            <a:stCxn id="33" idx="0"/>
            <a:endCxn id="22" idx="2"/>
          </p:cNvCxnSpPr>
          <p:nvPr/>
        </p:nvCxnSpPr>
        <p:spPr bwMode="gray">
          <a:xfrm flipV="1">
            <a:off x="2983292"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40"/>
          <p:cNvGrpSpPr/>
          <p:nvPr/>
        </p:nvGrpSpPr>
        <p:grpSpPr bwMode="gray">
          <a:xfrm>
            <a:off x="2442434" y="5296437"/>
            <a:ext cx="261965" cy="61979"/>
            <a:chOff x="559282" y="6488261"/>
            <a:chExt cx="261965" cy="61979"/>
          </a:xfrm>
          <a:solidFill>
            <a:schemeClr val="bg1">
              <a:lumMod val="50000"/>
            </a:schemeClr>
          </a:solidFill>
        </p:grpSpPr>
        <p:sp>
          <p:nvSpPr>
            <p:cNvPr id="39"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0"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1"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pic>
        <p:nvPicPr>
          <p:cNvPr id="42" name="图片 106" descr="堆叠交换机蓝.png"/>
          <p:cNvPicPr>
            <a:picLocks noChangeAspect="1"/>
          </p:cNvPicPr>
          <p:nvPr/>
        </p:nvPicPr>
        <p:blipFill>
          <a:blip r:embed="rId6" cstate="print"/>
          <a:stretch>
            <a:fillRect/>
          </a:stretch>
        </p:blipFill>
        <p:spPr bwMode="gray">
          <a:xfrm>
            <a:off x="4008516" y="5190334"/>
            <a:ext cx="337091" cy="275802"/>
          </a:xfrm>
          <a:prstGeom prst="rect">
            <a:avLst/>
          </a:prstGeom>
        </p:spPr>
      </p:pic>
      <p:pic>
        <p:nvPicPr>
          <p:cNvPr id="43" name="图片 106" descr="堆叠交换机蓝.png"/>
          <p:cNvPicPr>
            <a:picLocks noChangeAspect="1"/>
          </p:cNvPicPr>
          <p:nvPr/>
        </p:nvPicPr>
        <p:blipFill>
          <a:blip r:embed="rId6" cstate="print"/>
          <a:stretch>
            <a:fillRect/>
          </a:stretch>
        </p:blipFill>
        <p:spPr bwMode="gray">
          <a:xfrm>
            <a:off x="4829252" y="5190334"/>
            <a:ext cx="337091" cy="275802"/>
          </a:xfrm>
          <a:prstGeom prst="rect">
            <a:avLst/>
          </a:prstGeom>
        </p:spPr>
      </p:pic>
      <p:grpSp>
        <p:nvGrpSpPr>
          <p:cNvPr id="44" name="Group 54"/>
          <p:cNvGrpSpPr/>
          <p:nvPr/>
        </p:nvGrpSpPr>
        <p:grpSpPr bwMode="gray">
          <a:xfrm>
            <a:off x="4456940" y="5296437"/>
            <a:ext cx="261965" cy="61979"/>
            <a:chOff x="559282" y="6488261"/>
            <a:chExt cx="261965" cy="61979"/>
          </a:xfrm>
          <a:solidFill>
            <a:schemeClr val="bg1">
              <a:lumMod val="50000"/>
            </a:schemeClr>
          </a:solidFill>
        </p:grpSpPr>
        <p:sp>
          <p:nvSpPr>
            <p:cNvPr id="45"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6"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7"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cxnSp>
        <p:nvCxnSpPr>
          <p:cNvPr id="48" name="Straight Connector 58"/>
          <p:cNvCxnSpPr>
            <a:stCxn id="42" idx="0"/>
            <a:endCxn id="24" idx="2"/>
          </p:cNvCxnSpPr>
          <p:nvPr/>
        </p:nvCxnSpPr>
        <p:spPr bwMode="gray">
          <a:xfrm flipV="1">
            <a:off x="4177062"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61"/>
          <p:cNvCxnSpPr>
            <a:stCxn id="43" idx="0"/>
            <a:endCxn id="25" idx="2"/>
          </p:cNvCxnSpPr>
          <p:nvPr/>
        </p:nvCxnSpPr>
        <p:spPr bwMode="gray">
          <a:xfrm flipV="1">
            <a:off x="4997798"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64"/>
          <p:cNvCxnSpPr>
            <a:stCxn id="42" idx="0"/>
            <a:endCxn id="25" idx="2"/>
          </p:cNvCxnSpPr>
          <p:nvPr/>
        </p:nvCxnSpPr>
        <p:spPr bwMode="gray">
          <a:xfrm flipV="1">
            <a:off x="4177062" y="4584076"/>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67"/>
          <p:cNvCxnSpPr>
            <a:stCxn id="43" idx="0"/>
            <a:endCxn id="24" idx="2"/>
          </p:cNvCxnSpPr>
          <p:nvPr/>
        </p:nvCxnSpPr>
        <p:spPr bwMode="gray">
          <a:xfrm flipH="1" flipV="1">
            <a:off x="4177062" y="4584076"/>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70"/>
          <p:cNvCxnSpPr>
            <a:stCxn id="17" idx="0"/>
            <a:endCxn id="33" idx="2"/>
          </p:cNvCxnSpPr>
          <p:nvPr/>
        </p:nvCxnSpPr>
        <p:spPr bwMode="gray">
          <a:xfrm flipV="1">
            <a:off x="2982305" y="5466136"/>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998173" y="2131743"/>
            <a:ext cx="337091" cy="275801"/>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821999" y="2131743"/>
            <a:ext cx="337091" cy="275801"/>
          </a:xfrm>
          <a:prstGeom prst="rect">
            <a:avLst/>
          </a:prstGeom>
          <a:noFill/>
        </p:spPr>
      </p:pic>
      <p:cxnSp>
        <p:nvCxnSpPr>
          <p:cNvPr id="55" name="Straight Connector 98"/>
          <p:cNvCxnSpPr>
            <a:stCxn id="54" idx="2"/>
            <a:endCxn id="19" idx="0"/>
          </p:cNvCxnSpPr>
          <p:nvPr/>
        </p:nvCxnSpPr>
        <p:spPr bwMode="gray">
          <a:xfrm>
            <a:off x="3990545" y="2407544"/>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01"/>
          <p:cNvCxnSpPr>
            <a:stCxn id="53" idx="2"/>
            <a:endCxn id="18" idx="0"/>
          </p:cNvCxnSpPr>
          <p:nvPr/>
        </p:nvCxnSpPr>
        <p:spPr bwMode="gray">
          <a:xfrm>
            <a:off x="3166719" y="2407544"/>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04"/>
          <p:cNvCxnSpPr>
            <a:stCxn id="53" idx="3"/>
            <a:endCxn id="54" idx="1"/>
          </p:cNvCxnSpPr>
          <p:nvPr/>
        </p:nvCxnSpPr>
        <p:spPr bwMode="gray">
          <a:xfrm>
            <a:off x="3335264" y="2269644"/>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Oval 59"/>
          <p:cNvSpPr/>
          <p:nvPr/>
        </p:nvSpPr>
        <p:spPr bwMode="gray">
          <a:xfrm rot="1782887">
            <a:off x="2086359" y="4985793"/>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59" name="Oval 62"/>
          <p:cNvSpPr/>
          <p:nvPr/>
        </p:nvSpPr>
        <p:spPr bwMode="gray">
          <a:xfrm rot="19401600">
            <a:off x="2744260" y="499854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0" name="Oval 63"/>
          <p:cNvSpPr/>
          <p:nvPr/>
        </p:nvSpPr>
        <p:spPr bwMode="gray">
          <a:xfrm rot="1782887">
            <a:off x="4087773" y="501767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1" name="Oval 65"/>
          <p:cNvSpPr/>
          <p:nvPr/>
        </p:nvSpPr>
        <p:spPr bwMode="gray">
          <a:xfrm rot="19401600">
            <a:off x="4782597" y="499286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2" name="TextBox 85"/>
          <p:cNvSpPr txBox="1"/>
          <p:nvPr/>
        </p:nvSpPr>
        <p:spPr bwMode="gray">
          <a:xfrm>
            <a:off x="685938" y="2652988"/>
            <a:ext cx="1008609" cy="276999"/>
          </a:xfrm>
          <a:prstGeom prst="rect">
            <a:avLst/>
          </a:prstGeom>
          <a:noFill/>
        </p:spPr>
        <p:txBody>
          <a:bodyPr wrap="none" rtlCol="0">
            <a:spAutoFit/>
          </a:bodyPr>
          <a:lstStyle/>
          <a:p>
            <a:pPr fontAlgn="ctr"/>
            <a:r>
              <a:rPr lang="en-US" sz="1200" dirty="0" smtClean="0">
                <a:latin typeface="Huawei Sans" panose="020C0503030203020204" pitchFamily="34" charset="0"/>
              </a:rPr>
              <a:t>Egress zone</a:t>
            </a:r>
            <a:endParaRPr lang="en-US" altLang="zh-CN" sz="1200" dirty="0">
              <a:latin typeface="Huawei Sans" panose="020C0503030203020204" pitchFamily="34" charset="0"/>
            </a:endParaRPr>
          </a:p>
        </p:txBody>
      </p:sp>
      <p:sp>
        <p:nvSpPr>
          <p:cNvPr id="63" name="TextBox 86"/>
          <p:cNvSpPr txBox="1"/>
          <p:nvPr/>
        </p:nvSpPr>
        <p:spPr bwMode="gray">
          <a:xfrm>
            <a:off x="685938" y="3852942"/>
            <a:ext cx="896399" cy="276999"/>
          </a:xfrm>
          <a:prstGeom prst="rect">
            <a:avLst/>
          </a:prstGeom>
          <a:noFill/>
        </p:spPr>
        <p:txBody>
          <a:bodyPr wrap="none" rtlCol="0">
            <a:spAutoFit/>
          </a:bodyPr>
          <a:lstStyle/>
          <a:p>
            <a:pPr fontAlgn="ctr"/>
            <a:r>
              <a:rPr lang="en-US" sz="1200" smtClean="0">
                <a:latin typeface="Huawei Sans" panose="020C0503030203020204" pitchFamily="34" charset="0"/>
              </a:rPr>
              <a:t>Core layer</a:t>
            </a:r>
            <a:endParaRPr lang="en-US" altLang="zh-CN" sz="1200">
              <a:latin typeface="Huawei Sans" panose="020C0503030203020204" pitchFamily="34" charset="0"/>
            </a:endParaRPr>
          </a:p>
        </p:txBody>
      </p:sp>
      <p:sp>
        <p:nvSpPr>
          <p:cNvPr id="64" name="TextBox 88"/>
          <p:cNvSpPr txBox="1"/>
          <p:nvPr/>
        </p:nvSpPr>
        <p:spPr bwMode="gray">
          <a:xfrm>
            <a:off x="685938" y="4492598"/>
            <a:ext cx="1436612" cy="276999"/>
          </a:xfrm>
          <a:prstGeom prst="rect">
            <a:avLst/>
          </a:prstGeom>
          <a:noFill/>
        </p:spPr>
        <p:txBody>
          <a:bodyPr wrap="none" rtlCol="0">
            <a:sp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65" name="TextBox 89"/>
          <p:cNvSpPr txBox="1"/>
          <p:nvPr/>
        </p:nvSpPr>
        <p:spPr bwMode="gray">
          <a:xfrm>
            <a:off x="685938" y="5148869"/>
            <a:ext cx="1029449" cy="276999"/>
          </a:xfrm>
          <a:prstGeom prst="rect">
            <a:avLst/>
          </a:prstGeom>
          <a:noFill/>
        </p:spPr>
        <p:txBody>
          <a:bodyPr wrap="none" rtlCol="0">
            <a:spAutoFit/>
          </a:bodyPr>
          <a:lstStyle/>
          <a:p>
            <a:pPr fontAlgn="ctr"/>
            <a:r>
              <a:rPr lang="en-US" sz="1200" smtClean="0">
                <a:latin typeface="Huawei Sans" panose="020C0503030203020204" pitchFamily="34" charset="0"/>
              </a:rPr>
              <a:t>Access layer</a:t>
            </a:r>
            <a:endParaRPr lang="en-US" altLang="zh-CN" sz="1200">
              <a:latin typeface="Huawei Sans" panose="020C0503030203020204" pitchFamily="34" charset="0"/>
            </a:endParaRPr>
          </a:p>
        </p:txBody>
      </p:sp>
      <p:sp>
        <p:nvSpPr>
          <p:cNvPr id="66" name="Oval 92"/>
          <p:cNvSpPr/>
          <p:nvPr/>
        </p:nvSpPr>
        <p:spPr bwMode="gray">
          <a:xfrm rot="18651691">
            <a:off x="3821159" y="3977542"/>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pic>
        <p:nvPicPr>
          <p:cNvPr id="67"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987704" y="2555095"/>
            <a:ext cx="337091" cy="275801"/>
          </a:xfrm>
          <a:prstGeom prst="rect">
            <a:avLst/>
          </a:prstGeom>
        </p:spPr>
      </p:pic>
      <p:pic>
        <p:nvPicPr>
          <p:cNvPr id="68"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821999" y="2555095"/>
            <a:ext cx="337091" cy="275801"/>
          </a:xfrm>
          <a:prstGeom prst="rect">
            <a:avLst/>
          </a:prstGeom>
        </p:spPr>
      </p:pic>
      <p:cxnSp>
        <p:nvCxnSpPr>
          <p:cNvPr id="69" name="Straight Connector 127"/>
          <p:cNvCxnSpPr>
            <a:stCxn id="67" idx="3"/>
            <a:endCxn id="68" idx="1"/>
          </p:cNvCxnSpPr>
          <p:nvPr/>
        </p:nvCxnSpPr>
        <p:spPr bwMode="gray">
          <a:xfrm>
            <a:off x="3324795" y="2692996"/>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79"/>
          <p:cNvCxnSpPr/>
          <p:nvPr/>
        </p:nvCxnSpPr>
        <p:spPr bwMode="gray">
          <a:xfrm flipH="1">
            <a:off x="2399147" y="3121610"/>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9"/>
          <p:cNvCxnSpPr/>
          <p:nvPr/>
        </p:nvCxnSpPr>
        <p:spPr bwMode="gray">
          <a:xfrm flipH="1">
            <a:off x="2399147" y="3180981"/>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Freeform 159"/>
          <p:cNvSpPr/>
          <p:nvPr/>
        </p:nvSpPr>
        <p:spPr bwMode="gray">
          <a:xfrm flipH="1">
            <a:off x="1752529" y="28286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bIns="108000" rtlCol="0" anchor="ctr">
            <a:noAutofit/>
          </a:bodyPr>
          <a:lstStyle/>
          <a:p>
            <a:pPr algn="ctr" fontAlgn="ctr"/>
            <a:r>
              <a:rPr lang="en-US" sz="1200" b="1" smtClean="0">
                <a:solidFill>
                  <a:schemeClr val="bg1">
                    <a:lumMod val="50000"/>
                  </a:schemeClr>
                </a:solidFill>
                <a:latin typeface="Huawei Sans" panose="020C0503030203020204" pitchFamily="34" charset="0"/>
              </a:rPr>
              <a:t>Data center</a:t>
            </a:r>
            <a:endParaRPr lang="en-US" sz="1200" b="1">
              <a:solidFill>
                <a:schemeClr val="bg1">
                  <a:lumMod val="50000"/>
                </a:schemeClr>
              </a:solidFill>
              <a:latin typeface="Huawei Sans" panose="020C0503030203020204" pitchFamily="34" charset="0"/>
            </a:endParaRPr>
          </a:p>
        </p:txBody>
      </p:sp>
      <p:cxnSp>
        <p:nvCxnSpPr>
          <p:cNvPr id="73" name="Straight Connector 79"/>
          <p:cNvCxnSpPr/>
          <p:nvPr/>
        </p:nvCxnSpPr>
        <p:spPr bwMode="gray">
          <a:xfrm flipH="1">
            <a:off x="3493623" y="3180981"/>
            <a:ext cx="1503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86"/>
          <p:cNvSpPr txBox="1"/>
          <p:nvPr/>
        </p:nvSpPr>
        <p:spPr bwMode="gray">
          <a:xfrm>
            <a:off x="2266291" y="3337364"/>
            <a:ext cx="775569" cy="461665"/>
          </a:xfrm>
          <a:prstGeom prst="rect">
            <a:avLst/>
          </a:prstGeom>
          <a:noFill/>
        </p:spPr>
        <p:txBody>
          <a:bodyPr wrap="square" rtlCol="0">
            <a:spAutoFit/>
          </a:bodyPr>
          <a:lstStyle/>
          <a:p>
            <a:pPr algn="ctr" fontAlgn="ctr"/>
            <a:r>
              <a:rPr lang="en-US" sz="1200" b="1" smtClean="0">
                <a:solidFill>
                  <a:srgbClr val="C7000B"/>
                </a:solidFill>
                <a:latin typeface="Huawei Sans" panose="020C0503030203020204" pitchFamily="34" charset="0"/>
              </a:rPr>
              <a:t>Native AC</a:t>
            </a:r>
            <a:endParaRPr lang="en-US" altLang="zh-CN" sz="1200" b="1">
              <a:solidFill>
                <a:srgbClr val="C7000B"/>
              </a:solidFill>
              <a:latin typeface="Huawei Sans" panose="020C0503030203020204" pitchFamily="34" charset="0"/>
            </a:endParaRPr>
          </a:p>
        </p:txBody>
      </p:sp>
      <p:sp>
        <p:nvSpPr>
          <p:cNvPr id="75" name="TextBox 86"/>
          <p:cNvSpPr txBox="1"/>
          <p:nvPr/>
        </p:nvSpPr>
        <p:spPr bwMode="gray">
          <a:xfrm>
            <a:off x="4173838" y="3337364"/>
            <a:ext cx="755606" cy="461665"/>
          </a:xfrm>
          <a:prstGeom prst="rect">
            <a:avLst/>
          </a:prstGeom>
          <a:noFill/>
        </p:spPr>
        <p:txBody>
          <a:bodyPr wrap="square" rtlCol="0">
            <a:spAutoFit/>
          </a:bodyPr>
          <a:lstStyle/>
          <a:p>
            <a:pPr algn="ctr" fontAlgn="ctr"/>
            <a:r>
              <a:rPr lang="en-US" sz="1200" b="1" smtClean="0">
                <a:solidFill>
                  <a:srgbClr val="C7000B"/>
                </a:solidFill>
                <a:latin typeface="Huawei Sans" panose="020C0503030203020204" pitchFamily="34" charset="0"/>
              </a:rPr>
              <a:t>Native AC</a:t>
            </a:r>
            <a:endParaRPr lang="en-US" altLang="zh-CN" sz="1200" b="1">
              <a:solidFill>
                <a:srgbClr val="C7000B"/>
              </a:solidFill>
              <a:latin typeface="Huawei Sans" panose="020C0503030203020204" pitchFamily="34" charset="0"/>
            </a:endParaRPr>
          </a:p>
        </p:txBody>
      </p:sp>
      <p:sp>
        <p:nvSpPr>
          <p:cNvPr id="76" name="圆角矩形 75"/>
          <p:cNvSpPr/>
          <p:nvPr/>
        </p:nvSpPr>
        <p:spPr bwMode="gray">
          <a:xfrm>
            <a:off x="4923555" y="2740212"/>
            <a:ext cx="1738375" cy="1010467"/>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77" name="TextBox 20"/>
          <p:cNvSpPr txBox="1"/>
          <p:nvPr/>
        </p:nvSpPr>
        <p:spPr bwMode="gray">
          <a:xfrm>
            <a:off x="5799530" y="3448381"/>
            <a:ext cx="938077" cy="276999"/>
          </a:xfrm>
          <a:prstGeom prst="rect">
            <a:avLst/>
          </a:prstGeom>
          <a:noFill/>
        </p:spPr>
        <p:txBody>
          <a:bodyPr wrap="none" rtlCol="0">
            <a:spAutoFit/>
          </a:bodyPr>
          <a:lstStyle/>
          <a:p>
            <a:pPr fontAlgn="ctr"/>
            <a:r>
              <a:rPr lang="en-US" sz="1200" smtClean="0">
                <a:latin typeface="Huawei Sans" panose="020C0503030203020204" pitchFamily="34" charset="0"/>
              </a:rPr>
              <a:t>O&amp;M zone</a:t>
            </a:r>
            <a:endParaRPr lang="en-US" altLang="zh-CN" sz="1200">
              <a:latin typeface="Huawei Sans" panose="020C0503030203020204" pitchFamily="34" charset="0"/>
            </a:endParaRPr>
          </a:p>
        </p:txBody>
      </p:sp>
      <p:pic>
        <p:nvPicPr>
          <p:cNvPr id="78" name="图片 7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062429" y="3009430"/>
            <a:ext cx="1346845" cy="248394"/>
          </a:xfrm>
          <a:prstGeom prst="rect">
            <a:avLst/>
          </a:prstGeom>
        </p:spPr>
      </p:pic>
      <p:cxnSp>
        <p:nvCxnSpPr>
          <p:cNvPr id="79" name="Straight Connector 19"/>
          <p:cNvCxnSpPr/>
          <p:nvPr/>
        </p:nvCxnSpPr>
        <p:spPr bwMode="gray">
          <a:xfrm>
            <a:off x="5504728" y="5876945"/>
            <a:ext cx="268482"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80" name="TextBox 20"/>
          <p:cNvSpPr txBox="1"/>
          <p:nvPr/>
        </p:nvSpPr>
        <p:spPr bwMode="gray">
          <a:xfrm>
            <a:off x="5773210" y="5734785"/>
            <a:ext cx="1252266" cy="276999"/>
          </a:xfrm>
          <a:prstGeom prst="rect">
            <a:avLst/>
          </a:prstGeom>
          <a:noFill/>
        </p:spPr>
        <p:txBody>
          <a:bodyPr wrap="none" rtlCol="0" anchor="ctr">
            <a:spAutoFit/>
          </a:bodyPr>
          <a:lstStyle/>
          <a:p>
            <a:pPr fontAlgn="ctr"/>
            <a:r>
              <a:rPr lang="en-US" sz="1200" dirty="0" err="1" smtClean="0">
                <a:latin typeface="Huawei Sans" panose="020C0503030203020204" pitchFamily="34" charset="0"/>
              </a:rPr>
              <a:t>iStack</a:t>
            </a:r>
            <a:r>
              <a:rPr lang="en-US" sz="1200" dirty="0" smtClean="0">
                <a:latin typeface="Huawei Sans" panose="020C0503030203020204" pitchFamily="34" charset="0"/>
              </a:rPr>
              <a:t>/CSS link</a:t>
            </a:r>
            <a:endParaRPr lang="en-US" altLang="zh-CN" sz="1200" dirty="0">
              <a:latin typeface="Huawei Sans" panose="020C0503030203020204" pitchFamily="34" charset="0"/>
            </a:endParaRPr>
          </a:p>
        </p:txBody>
      </p:sp>
      <p:grpSp>
        <p:nvGrpSpPr>
          <p:cNvPr id="81" name="Group 6"/>
          <p:cNvGrpSpPr/>
          <p:nvPr/>
        </p:nvGrpSpPr>
        <p:grpSpPr bwMode="gray">
          <a:xfrm>
            <a:off x="2777562" y="1618696"/>
            <a:ext cx="740908" cy="413968"/>
            <a:chOff x="8010737" y="4085456"/>
            <a:chExt cx="740908" cy="413968"/>
          </a:xfrm>
        </p:grpSpPr>
        <p:sp>
          <p:nvSpPr>
            <p:cNvPr id="82" name="Freeform 200"/>
            <p:cNvSpPr/>
            <p:nvPr/>
          </p:nvSpPr>
          <p:spPr bwMode="gray">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83" name="TextBox 2"/>
            <p:cNvSpPr txBox="1"/>
            <p:nvPr/>
          </p:nvSpPr>
          <p:spPr bwMode="gray">
            <a:xfrm>
              <a:off x="8010737" y="4222425"/>
              <a:ext cx="74090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ndParaRPr>
            </a:p>
          </p:txBody>
        </p:sp>
      </p:grpSp>
      <p:grpSp>
        <p:nvGrpSpPr>
          <p:cNvPr id="84" name="Group 6"/>
          <p:cNvGrpSpPr/>
          <p:nvPr/>
        </p:nvGrpSpPr>
        <p:grpSpPr bwMode="gray">
          <a:xfrm>
            <a:off x="3644362" y="1618696"/>
            <a:ext cx="661726" cy="423493"/>
            <a:chOff x="8046065" y="4085456"/>
            <a:chExt cx="661726" cy="423493"/>
          </a:xfrm>
        </p:grpSpPr>
        <p:sp>
          <p:nvSpPr>
            <p:cNvPr id="85" name="Freeform 200"/>
            <p:cNvSpPr/>
            <p:nvPr/>
          </p:nvSpPr>
          <p:spPr bwMode="gray">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86" name="TextBox 2"/>
            <p:cNvSpPr txBox="1"/>
            <p:nvPr/>
          </p:nvSpPr>
          <p:spPr bwMode="gray">
            <a:xfrm>
              <a:off x="8105314" y="4231950"/>
              <a:ext cx="551754" cy="276999"/>
            </a:xfrm>
            <a:prstGeom prst="rect">
              <a:avLst/>
            </a:prstGeom>
            <a:noFill/>
          </p:spPr>
          <p:txBody>
            <a:bodyPr wrap="none" rtlCol="0">
              <a:spAutoFit/>
            </a:bodyPr>
            <a:lstStyle/>
            <a:p>
              <a:pPr algn="ctr" fontAlgn="ctr"/>
              <a:r>
                <a:rPr lang="en-US" sz="1200" smtClean="0">
                  <a:latin typeface="Huawei Sans" panose="020C0503030203020204" pitchFamily="34" charset="0"/>
                </a:rPr>
                <a:t>WAN</a:t>
              </a:r>
              <a:endParaRPr lang="en-US" altLang="zh-CN" sz="1200">
                <a:latin typeface="Huawei Sans" panose="020C0503030203020204" pitchFamily="34" charset="0"/>
              </a:endParaRPr>
            </a:p>
          </p:txBody>
        </p:sp>
      </p:grpSp>
    </p:spTree>
    <p:extLst>
      <p:ext uri="{BB962C8B-B14F-4D97-AF65-F5344CB8AC3E}">
        <p14:creationId xmlns:p14="http://schemas.microsoft.com/office/powerpoint/2010/main" val="10470689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VRRP</a:t>
            </a:r>
            <a:endParaRPr lang="en-US" altLang="zh-CN"/>
          </a:p>
        </p:txBody>
      </p:sp>
      <p:cxnSp>
        <p:nvCxnSpPr>
          <p:cNvPr id="3" name="直接连接符 2"/>
          <p:cNvCxnSpPr/>
          <p:nvPr/>
        </p:nvCxnSpPr>
        <p:spPr bwMode="gray">
          <a:xfrm>
            <a:off x="7812373" y="3735297"/>
            <a:ext cx="16194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flipV="1">
            <a:off x="8627908" y="4779670"/>
            <a:ext cx="0" cy="5420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7842073" y="3795214"/>
            <a:ext cx="156007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flipV="1">
            <a:off x="3088339" y="4574290"/>
            <a:ext cx="0" cy="665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bwMode="gray">
          <a:xfrm>
            <a:off x="598075" y="1514035"/>
            <a:ext cx="4964872" cy="4660364"/>
          </a:xfrm>
          <a:prstGeom prst="roundRect">
            <a:avLst>
              <a:gd name="adj" fmla="val 1950"/>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a:solidFill>
                <a:prstClr val="white"/>
              </a:solidFill>
              <a:latin typeface="Huawei Sans" panose="020C0503030203020204" pitchFamily="34" charset="0"/>
            </a:endParaRPr>
          </a:p>
        </p:txBody>
      </p:sp>
      <p:sp>
        <p:nvSpPr>
          <p:cNvPr id="8" name="圆角矩形 7"/>
          <p:cNvSpPr/>
          <p:nvPr/>
        </p:nvSpPr>
        <p:spPr bwMode="gray">
          <a:xfrm>
            <a:off x="5690630" y="1514035"/>
            <a:ext cx="5684809" cy="4660364"/>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a:solidFill>
                <a:prstClr val="white"/>
              </a:solidFill>
              <a:latin typeface="Huawei Sans" panose="020C0503030203020204" pitchFamily="34" charset="0"/>
            </a:endParaRPr>
          </a:p>
        </p:txBody>
      </p:sp>
      <p:sp>
        <p:nvSpPr>
          <p:cNvPr id="9" name="文本框 8"/>
          <p:cNvSpPr txBox="1"/>
          <p:nvPr/>
        </p:nvSpPr>
        <p:spPr bwMode="gray">
          <a:xfrm>
            <a:off x="598075" y="1071436"/>
            <a:ext cx="496487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Basic VRRP application</a:t>
            </a:r>
            <a:endParaRPr lang="en-US" altLang="zh-CN">
              <a:latin typeface="Huawei Sans" panose="020C0503030203020204" pitchFamily="34" charset="0"/>
            </a:endParaRPr>
          </a:p>
        </p:txBody>
      </p:sp>
      <p:sp>
        <p:nvSpPr>
          <p:cNvPr id="10" name="文本框 9"/>
          <p:cNvSpPr txBox="1"/>
          <p:nvPr/>
        </p:nvSpPr>
        <p:spPr bwMode="gray">
          <a:xfrm>
            <a:off x="5690632" y="1071436"/>
            <a:ext cx="5684808"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Typical application of MSTP+VRRP</a:t>
            </a:r>
            <a:endParaRPr lang="en-US" altLang="zh-CN">
              <a:latin typeface="Huawei Sans" panose="020C0503030203020204" pitchFamily="34" charset="0"/>
            </a:endParaRPr>
          </a:p>
        </p:txBody>
      </p:sp>
      <p:grpSp>
        <p:nvGrpSpPr>
          <p:cNvPr id="11" name="组合 10"/>
          <p:cNvGrpSpPr/>
          <p:nvPr/>
        </p:nvGrpSpPr>
        <p:grpSpPr bwMode="gray">
          <a:xfrm>
            <a:off x="1332310" y="2678636"/>
            <a:ext cx="3519520" cy="1756614"/>
            <a:chOff x="2479407" y="2891801"/>
            <a:chExt cx="1800201" cy="1756614"/>
          </a:xfrm>
        </p:grpSpPr>
        <p:cxnSp>
          <p:nvCxnSpPr>
            <p:cNvPr id="12" name="直接连接符 11"/>
            <p:cNvCxnSpPr/>
            <p:nvPr/>
          </p:nvCxnSpPr>
          <p:spPr bwMode="gray">
            <a:xfrm>
              <a:off x="2479407" y="2912918"/>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a:off x="3374179" y="2891801"/>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87" descr="汇聚交换机.png"/>
          <p:cNvPicPr>
            <a:picLocks noChangeAspect="1"/>
          </p:cNvPicPr>
          <p:nvPr/>
        </p:nvPicPr>
        <p:blipFill>
          <a:blip r:embed="rId3" cstate="print"/>
          <a:stretch>
            <a:fillRect/>
          </a:stretch>
        </p:blipFill>
        <p:spPr bwMode="gray">
          <a:xfrm>
            <a:off x="1004130" y="2439009"/>
            <a:ext cx="490909" cy="401653"/>
          </a:xfrm>
          <a:prstGeom prst="rect">
            <a:avLst/>
          </a:prstGeom>
        </p:spPr>
      </p:pic>
      <p:pic>
        <p:nvPicPr>
          <p:cNvPr id="15" name="图片 87" descr="汇聚交换机.png"/>
          <p:cNvPicPr>
            <a:picLocks noChangeAspect="1"/>
          </p:cNvPicPr>
          <p:nvPr/>
        </p:nvPicPr>
        <p:blipFill>
          <a:blip r:embed="rId3" cstate="print"/>
          <a:stretch>
            <a:fillRect/>
          </a:stretch>
        </p:blipFill>
        <p:spPr bwMode="gray">
          <a:xfrm>
            <a:off x="4695829" y="2439009"/>
            <a:ext cx="490909" cy="401653"/>
          </a:xfrm>
          <a:prstGeom prst="rect">
            <a:avLst/>
          </a:prstGeom>
        </p:spPr>
      </p:pic>
      <p:pic>
        <p:nvPicPr>
          <p:cNvPr id="16" name="图片 76" descr="接入交换机.png"/>
          <p:cNvPicPr>
            <a:picLocks noChangeAspect="1"/>
          </p:cNvPicPr>
          <p:nvPr/>
        </p:nvPicPr>
        <p:blipFill>
          <a:blip r:embed="rId4" cstate="print"/>
          <a:stretch>
            <a:fillRect/>
          </a:stretch>
        </p:blipFill>
        <p:spPr bwMode="gray">
          <a:xfrm>
            <a:off x="2851553" y="4152555"/>
            <a:ext cx="490909" cy="401653"/>
          </a:xfrm>
          <a:prstGeom prst="rect">
            <a:avLst/>
          </a:prstGeom>
        </p:spPr>
      </p:pic>
      <p:sp>
        <p:nvSpPr>
          <p:cNvPr id="17" name="文本框 16"/>
          <p:cNvSpPr txBox="1"/>
          <p:nvPr/>
        </p:nvSpPr>
        <p:spPr bwMode="gray">
          <a:xfrm>
            <a:off x="444900" y="1906111"/>
            <a:ext cx="1585402" cy="523220"/>
          </a:xfrm>
          <a:prstGeom prst="rect">
            <a:avLst/>
          </a:prstGeom>
          <a:noFill/>
        </p:spPr>
        <p:txBody>
          <a:bodyPr wrap="square" rtlCol="0">
            <a:spAutoFit/>
          </a:bodyPr>
          <a:lstStyle/>
          <a:p>
            <a:pPr algn="ctr" fontAlgn="ctr">
              <a:spcBef>
                <a:spcPts val="0"/>
              </a:spcBef>
              <a:spcAft>
                <a:spcPts val="0"/>
              </a:spcAft>
            </a:pPr>
            <a:r>
              <a:rPr lang="en-US" sz="1400" smtClean="0">
                <a:latin typeface="Huawei Sans" panose="020C0503030203020204" pitchFamily="34" charset="0"/>
              </a:rPr>
              <a:t>Aggregation switch 1 </a:t>
            </a:r>
            <a:endParaRPr lang="en-US" altLang="zh-CN" sz="1400">
              <a:latin typeface="Huawei Sans" panose="020C0503030203020204" pitchFamily="34" charset="0"/>
            </a:endParaRPr>
          </a:p>
        </p:txBody>
      </p:sp>
      <p:sp>
        <p:nvSpPr>
          <p:cNvPr id="18" name="文本框 17"/>
          <p:cNvSpPr txBox="1"/>
          <p:nvPr/>
        </p:nvSpPr>
        <p:spPr bwMode="gray">
          <a:xfrm>
            <a:off x="4186402" y="1906111"/>
            <a:ext cx="1540406" cy="523220"/>
          </a:xfrm>
          <a:prstGeom prst="rect">
            <a:avLst/>
          </a:prstGeom>
          <a:noFill/>
        </p:spPr>
        <p:txBody>
          <a:bodyPr wrap="square" rtlCol="0">
            <a:spAutoFit/>
          </a:bodyPr>
          <a:lstStyle/>
          <a:p>
            <a:pPr algn="ctr" fontAlgn="ctr"/>
            <a:r>
              <a:rPr lang="en-US" sz="1400" smtClean="0">
                <a:latin typeface="Huawei Sans" panose="020C0503030203020204" pitchFamily="34" charset="0"/>
              </a:rPr>
              <a:t>Aggregation switch 2</a:t>
            </a:r>
            <a:endParaRPr lang="en-US" altLang="zh-CN" sz="1400">
              <a:latin typeface="Huawei Sans" panose="020C0503030203020204" pitchFamily="34" charset="0"/>
            </a:endParaRPr>
          </a:p>
        </p:txBody>
      </p:sp>
      <p:sp>
        <p:nvSpPr>
          <p:cNvPr id="19" name="文本框 18"/>
          <p:cNvSpPr txBox="1"/>
          <p:nvPr/>
        </p:nvSpPr>
        <p:spPr bwMode="gray">
          <a:xfrm>
            <a:off x="3351803" y="4196993"/>
            <a:ext cx="1282723" cy="307777"/>
          </a:xfrm>
          <a:prstGeom prst="rect">
            <a:avLst/>
          </a:prstGeom>
          <a:noFill/>
        </p:spPr>
        <p:txBody>
          <a:bodyPr wrap="none" rtlCol="0">
            <a:spAutoFit/>
          </a:bodyPr>
          <a:lstStyle/>
          <a:p>
            <a:pPr fontAlgn="ctr">
              <a:spcBef>
                <a:spcPts val="0"/>
              </a:spcBef>
              <a:spcAft>
                <a:spcPts val="0"/>
              </a:spcAft>
            </a:pPr>
            <a:r>
              <a:rPr lang="en-US" sz="1400" smtClean="0">
                <a:latin typeface="Huawei Sans" panose="020C0503030203020204" pitchFamily="34" charset="0"/>
              </a:rPr>
              <a:t>Access switch</a:t>
            </a:r>
            <a:endParaRPr lang="en-US" altLang="zh-CN" sz="1400">
              <a:latin typeface="Huawei Sans" panose="020C0503030203020204" pitchFamily="34" charset="0"/>
            </a:endParaRPr>
          </a:p>
        </p:txBody>
      </p:sp>
      <p:grpSp>
        <p:nvGrpSpPr>
          <p:cNvPr id="20" name="组合 19"/>
          <p:cNvGrpSpPr/>
          <p:nvPr/>
        </p:nvGrpSpPr>
        <p:grpSpPr bwMode="gray">
          <a:xfrm>
            <a:off x="7727808" y="3791031"/>
            <a:ext cx="1800201" cy="1040381"/>
            <a:chOff x="7948874" y="2891801"/>
            <a:chExt cx="1800201" cy="1756614"/>
          </a:xfrm>
        </p:grpSpPr>
        <p:cxnSp>
          <p:nvCxnSpPr>
            <p:cNvPr id="21" name="直接连接符 20"/>
            <p:cNvCxnSpPr/>
            <p:nvPr/>
          </p:nvCxnSpPr>
          <p:spPr bwMode="gray">
            <a:xfrm>
              <a:off x="7948874" y="2912918"/>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8843646" y="2891801"/>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3" name="图片 87" descr="汇聚交换机.png"/>
          <p:cNvPicPr>
            <a:picLocks noChangeAspect="1"/>
          </p:cNvPicPr>
          <p:nvPr/>
        </p:nvPicPr>
        <p:blipFill>
          <a:blip r:embed="rId3" cstate="print"/>
          <a:stretch>
            <a:fillRect/>
          </a:stretch>
        </p:blipFill>
        <p:spPr bwMode="gray">
          <a:xfrm>
            <a:off x="7394261" y="3551404"/>
            <a:ext cx="490909" cy="401653"/>
          </a:xfrm>
          <a:prstGeom prst="rect">
            <a:avLst/>
          </a:prstGeom>
        </p:spPr>
      </p:pic>
      <p:pic>
        <p:nvPicPr>
          <p:cNvPr id="24" name="图片 87" descr="汇聚交换机.png"/>
          <p:cNvPicPr>
            <a:picLocks noChangeAspect="1"/>
          </p:cNvPicPr>
          <p:nvPr/>
        </p:nvPicPr>
        <p:blipFill>
          <a:blip r:embed="rId3" cstate="print"/>
          <a:stretch>
            <a:fillRect/>
          </a:stretch>
        </p:blipFill>
        <p:spPr bwMode="gray">
          <a:xfrm>
            <a:off x="9359047" y="3551404"/>
            <a:ext cx="490909" cy="401653"/>
          </a:xfrm>
          <a:prstGeom prst="rect">
            <a:avLst/>
          </a:prstGeom>
        </p:spPr>
      </p:pic>
      <p:pic>
        <p:nvPicPr>
          <p:cNvPr id="25" name="图片 76" descr="接入交换机.png"/>
          <p:cNvPicPr>
            <a:picLocks noChangeAspect="1"/>
          </p:cNvPicPr>
          <p:nvPr/>
        </p:nvPicPr>
        <p:blipFill>
          <a:blip r:embed="rId4" cstate="print"/>
          <a:stretch>
            <a:fillRect/>
          </a:stretch>
        </p:blipFill>
        <p:spPr bwMode="gray">
          <a:xfrm>
            <a:off x="8387392" y="4588584"/>
            <a:ext cx="490909" cy="401653"/>
          </a:xfrm>
          <a:prstGeom prst="rect">
            <a:avLst/>
          </a:prstGeom>
        </p:spPr>
      </p:pic>
      <p:sp>
        <p:nvSpPr>
          <p:cNvPr id="26" name="文本框 25"/>
          <p:cNvSpPr txBox="1"/>
          <p:nvPr/>
        </p:nvSpPr>
        <p:spPr bwMode="gray">
          <a:xfrm>
            <a:off x="6084685" y="3484742"/>
            <a:ext cx="1359456" cy="523220"/>
          </a:xfrm>
          <a:prstGeom prst="rect">
            <a:avLst/>
          </a:prstGeom>
          <a:noFill/>
        </p:spPr>
        <p:txBody>
          <a:bodyPr wrap="square" rtlCol="0">
            <a:spAutoFit/>
          </a:bodyPr>
          <a:lstStyle/>
          <a:p>
            <a:pPr algn="ctr" fontAlgn="ctr">
              <a:spcBef>
                <a:spcPts val="0"/>
              </a:spcBef>
              <a:spcAft>
                <a:spcPts val="0"/>
              </a:spcAft>
            </a:pPr>
            <a:r>
              <a:rPr lang="en-US" sz="1400" smtClean="0">
                <a:latin typeface="Huawei Sans" panose="020C0503030203020204" pitchFamily="34" charset="0"/>
              </a:rPr>
              <a:t>Aggregation switch 1 </a:t>
            </a:r>
            <a:endParaRPr lang="en-US" altLang="zh-CN" sz="1400">
              <a:latin typeface="Huawei Sans" panose="020C0503030203020204" pitchFamily="34" charset="0"/>
            </a:endParaRPr>
          </a:p>
        </p:txBody>
      </p:sp>
      <p:sp>
        <p:nvSpPr>
          <p:cNvPr id="27" name="文本框 26"/>
          <p:cNvSpPr txBox="1"/>
          <p:nvPr/>
        </p:nvSpPr>
        <p:spPr bwMode="gray">
          <a:xfrm>
            <a:off x="9779019" y="3484742"/>
            <a:ext cx="132087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Aggregation switch 2</a:t>
            </a:r>
            <a:endParaRPr lang="en-US" altLang="zh-CN" sz="1400" dirty="0">
              <a:latin typeface="Huawei Sans" panose="020C0503030203020204" pitchFamily="34" charset="0"/>
            </a:endParaRPr>
          </a:p>
        </p:txBody>
      </p:sp>
      <p:sp>
        <p:nvSpPr>
          <p:cNvPr id="28" name="文本框 27"/>
          <p:cNvSpPr txBox="1"/>
          <p:nvPr/>
        </p:nvSpPr>
        <p:spPr bwMode="gray">
          <a:xfrm>
            <a:off x="9075294" y="4633022"/>
            <a:ext cx="1282723" cy="307777"/>
          </a:xfrm>
          <a:prstGeom prst="rect">
            <a:avLst/>
          </a:prstGeom>
          <a:noFill/>
        </p:spPr>
        <p:txBody>
          <a:bodyPr wrap="none" rtlCol="0">
            <a:spAutoFit/>
          </a:bodyPr>
          <a:lstStyle/>
          <a:p>
            <a:pPr fontAlgn="ctr">
              <a:spcBef>
                <a:spcPts val="0"/>
              </a:spcBef>
              <a:spcAft>
                <a:spcPts val="0"/>
              </a:spcAft>
            </a:pPr>
            <a:r>
              <a:rPr lang="en-US" sz="1400" smtClean="0">
                <a:latin typeface="Huawei Sans" panose="020C0503030203020204" pitchFamily="34" charset="0"/>
              </a:rPr>
              <a:t>Access switch</a:t>
            </a:r>
            <a:endParaRPr lang="en-US" altLang="zh-CN" sz="1400">
              <a:latin typeface="Huawei Sans" panose="020C0503030203020204" pitchFamily="34" charset="0"/>
            </a:endParaRPr>
          </a:p>
        </p:txBody>
      </p:sp>
      <p:pic>
        <p:nvPicPr>
          <p:cNvPr id="29" name="图片 100" descr="汇聚交换机.png"/>
          <p:cNvPicPr>
            <a:picLocks noChangeAspect="1"/>
          </p:cNvPicPr>
          <p:nvPr/>
        </p:nvPicPr>
        <p:blipFill>
          <a:blip r:embed="rId5" cstate="print"/>
          <a:stretch>
            <a:fillRect/>
          </a:stretch>
        </p:blipFill>
        <p:spPr bwMode="gray">
          <a:xfrm>
            <a:off x="2897942" y="2593679"/>
            <a:ext cx="405710" cy="331945"/>
          </a:xfrm>
          <a:prstGeom prst="rect">
            <a:avLst/>
          </a:prstGeom>
        </p:spPr>
      </p:pic>
      <p:sp>
        <p:nvSpPr>
          <p:cNvPr id="30" name="任意多边形 2"/>
          <p:cNvSpPr/>
          <p:nvPr/>
        </p:nvSpPr>
        <p:spPr bwMode="gray">
          <a:xfrm>
            <a:off x="1624801" y="2826205"/>
            <a:ext cx="2984877" cy="952877"/>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85900"/>
              <a:gd name="connsiteY0" fmla="*/ 0 h 25400"/>
              <a:gd name="connsiteX1" fmla="*/ 1485900 w 1485900"/>
              <a:gd name="connsiteY1" fmla="*/ 25400 h 25400"/>
              <a:gd name="connsiteX0" fmla="*/ 0 w 1502950"/>
              <a:gd name="connsiteY0" fmla="*/ 0 h 15752"/>
              <a:gd name="connsiteX1" fmla="*/ 1502950 w 1502950"/>
              <a:gd name="connsiteY1" fmla="*/ 15752 h 15752"/>
              <a:gd name="connsiteX0" fmla="*/ 0 w 1524262"/>
              <a:gd name="connsiteY0" fmla="*/ 3543 h 3543"/>
              <a:gd name="connsiteX1" fmla="*/ 1524262 w 1524262"/>
              <a:gd name="connsiteY1" fmla="*/ 0 h 3543"/>
              <a:gd name="connsiteX0" fmla="*/ 0 w 10000"/>
              <a:gd name="connsiteY0" fmla="*/ 10000 h 704562"/>
              <a:gd name="connsiteX1" fmla="*/ 10000 w 10000"/>
              <a:gd name="connsiteY1" fmla="*/ 0 h 704562"/>
              <a:gd name="connsiteX0" fmla="*/ 0 w 10000"/>
              <a:gd name="connsiteY0" fmla="*/ 10000 h 704562"/>
              <a:gd name="connsiteX1" fmla="*/ 10000 w 10000"/>
              <a:gd name="connsiteY1" fmla="*/ 0 h 704562"/>
              <a:gd name="connsiteX0" fmla="*/ 0 w 10000"/>
              <a:gd name="connsiteY0" fmla="*/ 10000 h 953836"/>
              <a:gd name="connsiteX1" fmla="*/ 10000 w 10000"/>
              <a:gd name="connsiteY1" fmla="*/ 0 h 953836"/>
              <a:gd name="connsiteX0" fmla="*/ 0 w 10000"/>
              <a:gd name="connsiteY0" fmla="*/ 10000 h 959694"/>
              <a:gd name="connsiteX1" fmla="*/ 10000 w 10000"/>
              <a:gd name="connsiteY1" fmla="*/ 0 h 959694"/>
              <a:gd name="connsiteX0" fmla="*/ 0 w 10000"/>
              <a:gd name="connsiteY0" fmla="*/ 10000 h 962636"/>
              <a:gd name="connsiteX1" fmla="*/ 10000 w 10000"/>
              <a:gd name="connsiteY1" fmla="*/ 0 h 962636"/>
              <a:gd name="connsiteX0" fmla="*/ 0 w 10000"/>
              <a:gd name="connsiteY0" fmla="*/ 10000 h 851292"/>
              <a:gd name="connsiteX1" fmla="*/ 10000 w 10000"/>
              <a:gd name="connsiteY1" fmla="*/ 0 h 851292"/>
              <a:gd name="connsiteX0" fmla="*/ 0 w 10000"/>
              <a:gd name="connsiteY0" fmla="*/ 19077 h 856390"/>
              <a:gd name="connsiteX1" fmla="*/ 10000 w 10000"/>
              <a:gd name="connsiteY1" fmla="*/ 0 h 856390"/>
              <a:gd name="connsiteX0" fmla="*/ 0 w 10000"/>
              <a:gd name="connsiteY0" fmla="*/ 19077 h 949527"/>
              <a:gd name="connsiteX1" fmla="*/ 10000 w 10000"/>
              <a:gd name="connsiteY1" fmla="*/ 0 h 949527"/>
              <a:gd name="connsiteX0" fmla="*/ 0 w 10000"/>
              <a:gd name="connsiteY0" fmla="*/ 19077 h 949527"/>
              <a:gd name="connsiteX1" fmla="*/ 10000 w 10000"/>
              <a:gd name="connsiteY1" fmla="*/ 0 h 949527"/>
              <a:gd name="connsiteX0" fmla="*/ 0 w 10000"/>
              <a:gd name="connsiteY0" fmla="*/ 19077 h 963509"/>
              <a:gd name="connsiteX1" fmla="*/ 10000 w 10000"/>
              <a:gd name="connsiteY1" fmla="*/ 0 h 963509"/>
              <a:gd name="connsiteX0" fmla="*/ 0 w 9944"/>
              <a:gd name="connsiteY0" fmla="*/ 28154 h 968271"/>
              <a:gd name="connsiteX1" fmla="*/ 9944 w 9944"/>
              <a:gd name="connsiteY1" fmla="*/ 0 h 968271"/>
              <a:gd name="connsiteX0" fmla="*/ 0 w 10000"/>
              <a:gd name="connsiteY0" fmla="*/ 291 h 10515"/>
              <a:gd name="connsiteX1" fmla="*/ 10000 w 10000"/>
              <a:gd name="connsiteY1" fmla="*/ 0 h 10515"/>
              <a:gd name="connsiteX0" fmla="*/ 0 w 10000"/>
              <a:gd name="connsiteY0" fmla="*/ 291 h 10550"/>
              <a:gd name="connsiteX1" fmla="*/ 10000 w 10000"/>
              <a:gd name="connsiteY1" fmla="*/ 0 h 10550"/>
            </a:gdLst>
            <a:ahLst/>
            <a:cxnLst>
              <a:cxn ang="0">
                <a:pos x="connsiteX0" y="connsiteY0"/>
              </a:cxn>
              <a:cxn ang="0">
                <a:pos x="connsiteX1" y="connsiteY1"/>
              </a:cxn>
            </a:cxnLst>
            <a:rect l="l" t="t" r="r" b="b"/>
            <a:pathLst>
              <a:path w="10000" h="10550">
                <a:moveTo>
                  <a:pt x="0" y="291"/>
                </a:moveTo>
                <a:cubicBezTo>
                  <a:pt x="4448" y="14036"/>
                  <a:pt x="5383" y="14002"/>
                  <a:pt x="10000" y="0"/>
                </a:cubicBezTo>
              </a:path>
            </a:pathLst>
          </a:custGeom>
          <a:ln w="19050">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a:solidFill>
                <a:srgbClr val="C00000"/>
              </a:solidFill>
              <a:latin typeface="Huawei Sans" panose="020C0503030203020204" pitchFamily="34" charset="0"/>
            </a:endParaRPr>
          </a:p>
        </p:txBody>
      </p:sp>
      <p:sp>
        <p:nvSpPr>
          <p:cNvPr id="31" name="Rectangle 21"/>
          <p:cNvSpPr>
            <a:spLocks noChangeArrowheads="1"/>
          </p:cNvSpPr>
          <p:nvPr/>
        </p:nvSpPr>
        <p:spPr bwMode="gray">
          <a:xfrm>
            <a:off x="2762249" y="3601998"/>
            <a:ext cx="610277" cy="3035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36000" rIns="72000" bIns="36000">
            <a:spAutoFit/>
          </a:bodyPr>
          <a:lstStyle/>
          <a:p>
            <a:pPr algn="ctr" fontAlgn="ctr"/>
            <a:r>
              <a:rPr lang="en-US" sz="1500" smtClean="0">
                <a:solidFill>
                  <a:srgbClr val="C7000B"/>
                </a:solidFill>
                <a:latin typeface="Huawei Sans" panose="020C0503030203020204" pitchFamily="34" charset="0"/>
              </a:rPr>
              <a:t>VRRP</a:t>
            </a:r>
            <a:endParaRPr lang="en-US" altLang="zh-CN" sz="1500">
              <a:solidFill>
                <a:srgbClr val="C7000B"/>
              </a:solidFill>
              <a:latin typeface="Huawei Sans" panose="020C0503030203020204" pitchFamily="34" charset="0"/>
              <a:ea typeface="微软雅黑" pitchFamily="34" charset="-122"/>
            </a:endParaRPr>
          </a:p>
        </p:txBody>
      </p:sp>
      <p:sp>
        <p:nvSpPr>
          <p:cNvPr id="32" name="Rectangle 21"/>
          <p:cNvSpPr>
            <a:spLocks noChangeArrowheads="1"/>
          </p:cNvSpPr>
          <p:nvPr/>
        </p:nvSpPr>
        <p:spPr bwMode="gray">
          <a:xfrm>
            <a:off x="2407326" y="2975562"/>
            <a:ext cx="131959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smtClean="0">
                <a:solidFill>
                  <a:srgbClr val="C7000B"/>
                </a:solidFill>
                <a:latin typeface="Huawei Sans" panose="020C0503030203020204" pitchFamily="34" charset="0"/>
              </a:rPr>
              <a:t>Virtual router</a:t>
            </a:r>
            <a:endParaRPr lang="en-US" altLang="zh-CN" sz="1400" smtClean="0">
              <a:solidFill>
                <a:srgbClr val="C7000B"/>
              </a:solidFill>
              <a:latin typeface="Huawei Sans" panose="020C0503030203020204" pitchFamily="34" charset="0"/>
              <a:ea typeface="微软雅黑" pitchFamily="34" charset="-122"/>
            </a:endParaRPr>
          </a:p>
          <a:p>
            <a:pPr algn="ctr" fontAlgn="ctr"/>
            <a:r>
              <a:rPr lang="en-US" sz="1400" smtClean="0">
                <a:solidFill>
                  <a:srgbClr val="C7000B"/>
                </a:solidFill>
                <a:latin typeface="Huawei Sans" panose="020C0503030203020204" pitchFamily="34" charset="0"/>
              </a:rPr>
              <a:t>192.168.1.254</a:t>
            </a:r>
            <a:endParaRPr lang="en-US" altLang="zh-CN" sz="1400">
              <a:solidFill>
                <a:srgbClr val="C7000B"/>
              </a:solidFill>
              <a:latin typeface="Huawei Sans" panose="020C0503030203020204" pitchFamily="34" charset="0"/>
              <a:ea typeface="微软雅黑" pitchFamily="34" charset="-122"/>
            </a:endParaRPr>
          </a:p>
        </p:txBody>
      </p:sp>
      <p:pic>
        <p:nvPicPr>
          <p:cNvPr id="33" name="图片 11" descr="开放网络-蓝.png"/>
          <p:cNvPicPr>
            <a:picLocks noChangeAspect="1"/>
          </p:cNvPicPr>
          <p:nvPr/>
        </p:nvPicPr>
        <p:blipFill>
          <a:blip r:embed="rId6" cstate="print"/>
          <a:stretch>
            <a:fillRect/>
          </a:stretch>
        </p:blipFill>
        <p:spPr bwMode="gray">
          <a:xfrm>
            <a:off x="2869091" y="5192277"/>
            <a:ext cx="445956" cy="343290"/>
          </a:xfrm>
          <a:prstGeom prst="rect">
            <a:avLst/>
          </a:prstGeom>
        </p:spPr>
      </p:pic>
      <p:sp>
        <p:nvSpPr>
          <p:cNvPr id="34" name="文本框 33"/>
          <p:cNvSpPr txBox="1"/>
          <p:nvPr/>
        </p:nvSpPr>
        <p:spPr bwMode="gray">
          <a:xfrm>
            <a:off x="3337054" y="4845667"/>
            <a:ext cx="2193500" cy="954107"/>
          </a:xfrm>
          <a:prstGeom prst="rect">
            <a:avLst/>
          </a:prstGeom>
          <a:noFill/>
        </p:spPr>
        <p:txBody>
          <a:bodyPr wrap="square" rtlCol="0">
            <a:spAutoFit/>
          </a:bodyPr>
          <a:lstStyle/>
          <a:p>
            <a:pPr fontAlgn="ctr">
              <a:spcBef>
                <a:spcPts val="0"/>
              </a:spcBef>
              <a:spcAft>
                <a:spcPts val="0"/>
              </a:spcAft>
            </a:pPr>
            <a:r>
              <a:rPr lang="en-US" sz="1400" smtClean="0">
                <a:latin typeface="Huawei Sans" panose="020C0503030203020204" pitchFamily="34" charset="0"/>
              </a:rPr>
              <a:t>IP address: 192.168.1.1/24</a:t>
            </a:r>
          </a:p>
          <a:p>
            <a:pPr fontAlgn="ctr">
              <a:spcBef>
                <a:spcPts val="0"/>
              </a:spcBef>
              <a:spcAft>
                <a:spcPts val="0"/>
              </a:spcAft>
            </a:pPr>
            <a:r>
              <a:rPr lang="en-US" sz="1400" smtClean="0">
                <a:latin typeface="Huawei Sans" panose="020C0503030203020204" pitchFamily="34" charset="0"/>
              </a:rPr>
              <a:t>Default gateway: 192.168.1.254</a:t>
            </a:r>
            <a:endParaRPr lang="en-US" altLang="zh-CN" sz="1400">
              <a:latin typeface="Huawei Sans" panose="020C0503030203020204" pitchFamily="34" charset="0"/>
            </a:endParaRPr>
          </a:p>
        </p:txBody>
      </p:sp>
      <p:sp>
        <p:nvSpPr>
          <p:cNvPr id="35" name="文本框 34"/>
          <p:cNvSpPr txBox="1"/>
          <p:nvPr/>
        </p:nvSpPr>
        <p:spPr bwMode="gray">
          <a:xfrm>
            <a:off x="683677" y="4632981"/>
            <a:ext cx="1901483" cy="1169551"/>
          </a:xfrm>
          <a:prstGeom prst="rect">
            <a:avLst/>
          </a:prstGeom>
          <a:noFill/>
        </p:spPr>
        <p:txBody>
          <a:bodyPr wrap="none" rtlCol="0">
            <a:spAutoFit/>
          </a:bodyPr>
          <a:lstStyle/>
          <a:p>
            <a:pPr marL="285750" indent="-285750" fontAlgn="ctr">
              <a:lnSpc>
                <a:spcPts val="2400"/>
              </a:lnSpc>
              <a:spcBef>
                <a:spcPts val="0"/>
              </a:spcBef>
              <a:spcAft>
                <a:spcPts val="600"/>
              </a:spcAft>
              <a:buSzPct val="50000"/>
              <a:buFont typeface="Wingdings" panose="05000000000000000000" pitchFamily="2" charset="2"/>
              <a:buChar char="l"/>
            </a:pPr>
            <a:r>
              <a:rPr lang="en-US" sz="1600" dirty="0" smtClean="0">
                <a:latin typeface="Huawei Sans" panose="020C0503030203020204" pitchFamily="34" charset="0"/>
              </a:rPr>
              <a:t>Redundancy</a:t>
            </a:r>
          </a:p>
          <a:p>
            <a:pPr marL="285750" indent="-285750" fontAlgn="ctr">
              <a:lnSpc>
                <a:spcPts val="2400"/>
              </a:lnSpc>
              <a:spcBef>
                <a:spcPts val="0"/>
              </a:spcBef>
              <a:spcAft>
                <a:spcPts val="600"/>
              </a:spcAft>
              <a:buSzPct val="50000"/>
              <a:buFont typeface="Wingdings" panose="05000000000000000000" pitchFamily="2" charset="2"/>
              <a:buChar char="l"/>
            </a:pPr>
            <a:r>
              <a:rPr lang="en-US" sz="1600" dirty="0" smtClean="0">
                <a:latin typeface="Huawei Sans" panose="020C0503030203020204" pitchFamily="34" charset="0"/>
              </a:rPr>
              <a:t>Load balancing</a:t>
            </a:r>
          </a:p>
          <a:p>
            <a:pPr marL="285750" indent="-285750" fontAlgn="ctr">
              <a:lnSpc>
                <a:spcPts val="2400"/>
              </a:lnSpc>
              <a:spcBef>
                <a:spcPts val="0"/>
              </a:spcBef>
              <a:spcAft>
                <a:spcPts val="600"/>
              </a:spcAft>
              <a:buSzPct val="50000"/>
              <a:buFont typeface="Wingdings" panose="05000000000000000000" pitchFamily="2" charset="2"/>
              <a:buChar char="l"/>
            </a:pPr>
            <a:r>
              <a:rPr lang="en-US" sz="1600" dirty="0" smtClean="0">
                <a:latin typeface="Huawei Sans" panose="020C0503030203020204" pitchFamily="34" charset="0"/>
              </a:rPr>
              <a:t>Association</a:t>
            </a:r>
            <a:endParaRPr lang="en-US" altLang="zh-CN" sz="1600" dirty="0">
              <a:latin typeface="Huawei Sans" panose="020C0503030203020204" pitchFamily="34" charset="0"/>
            </a:endParaRPr>
          </a:p>
        </p:txBody>
      </p:sp>
      <p:sp>
        <p:nvSpPr>
          <p:cNvPr id="36" name="椭圆 35"/>
          <p:cNvSpPr/>
          <p:nvPr/>
        </p:nvSpPr>
        <p:spPr bwMode="gray">
          <a:xfrm>
            <a:off x="8571177" y="3668677"/>
            <a:ext cx="98315" cy="196631"/>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37" name="文本框 36"/>
          <p:cNvSpPr txBox="1"/>
          <p:nvPr/>
        </p:nvSpPr>
        <p:spPr bwMode="invGray">
          <a:xfrm>
            <a:off x="6508441" y="5345731"/>
            <a:ext cx="1402948" cy="276999"/>
          </a:xfrm>
          <a:prstGeom prst="rect">
            <a:avLst/>
          </a:prstGeom>
          <a:noFill/>
        </p:spPr>
        <p:txBody>
          <a:bodyPr wrap="none" rtlCol="0">
            <a:spAutoFit/>
          </a:bodyPr>
          <a:lstStyle/>
          <a:p>
            <a:pPr fontAlgn="ctr">
              <a:spcBef>
                <a:spcPts val="0"/>
              </a:spcBef>
              <a:spcAft>
                <a:spcPts val="0"/>
              </a:spcAft>
            </a:pPr>
            <a:r>
              <a:rPr lang="en-US" sz="1200" smtClean="0">
                <a:solidFill>
                  <a:srgbClr val="30B5C5"/>
                </a:solidFill>
                <a:latin typeface="Huawei Sans" panose="020C0503030203020204" pitchFamily="34" charset="0"/>
              </a:rPr>
              <a:t>VLANs 11, 12...20</a:t>
            </a:r>
            <a:endParaRPr lang="en-US" altLang="zh-CN" sz="1200">
              <a:solidFill>
                <a:srgbClr val="30B5C5"/>
              </a:solidFill>
              <a:latin typeface="Huawei Sans" panose="020C0503030203020204" pitchFamily="34" charset="0"/>
            </a:endParaRPr>
          </a:p>
        </p:txBody>
      </p:sp>
      <p:sp>
        <p:nvSpPr>
          <p:cNvPr id="38" name="Rectangle 91"/>
          <p:cNvSpPr/>
          <p:nvPr/>
        </p:nvSpPr>
        <p:spPr bwMode="gray">
          <a:xfrm>
            <a:off x="5907539" y="1829529"/>
            <a:ext cx="2274435" cy="534185"/>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VLANIF11-20  VRRP Master</a:t>
            </a:r>
          </a:p>
          <a:p>
            <a:pPr algn="ctr" fontAlgn="ctr">
              <a:lnSpc>
                <a:spcPts val="1800"/>
              </a:lnSpc>
            </a:pPr>
            <a:r>
              <a:rPr lang="en-US" sz="1200" dirty="0" smtClean="0">
                <a:latin typeface="Huawei Sans" panose="020C0503030203020204" pitchFamily="34" charset="0"/>
              </a:rPr>
              <a:t>VLANIF21-30  VRRP Backup</a:t>
            </a:r>
            <a:endParaRPr lang="en-US" sz="1200" dirty="0">
              <a:latin typeface="Huawei Sans" panose="020C0503030203020204" pitchFamily="34" charset="0"/>
            </a:endParaRPr>
          </a:p>
        </p:txBody>
      </p:sp>
      <p:sp>
        <p:nvSpPr>
          <p:cNvPr id="39" name="Rectangle 91"/>
          <p:cNvSpPr/>
          <p:nvPr/>
        </p:nvSpPr>
        <p:spPr bwMode="gray">
          <a:xfrm>
            <a:off x="5907539" y="2658054"/>
            <a:ext cx="2274435" cy="537198"/>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MSTI 10 Primary root bridge</a:t>
            </a:r>
          </a:p>
          <a:p>
            <a:pPr algn="ctr" fontAlgn="ctr">
              <a:lnSpc>
                <a:spcPts val="1800"/>
              </a:lnSpc>
            </a:pPr>
            <a:r>
              <a:rPr lang="en-US" sz="1200" dirty="0" smtClean="0">
                <a:latin typeface="Huawei Sans" panose="020C0503030203020204" pitchFamily="34" charset="0"/>
              </a:rPr>
              <a:t>MSTI 20 Secondary root bridge</a:t>
            </a:r>
          </a:p>
          <a:p>
            <a:pPr algn="ctr" fontAlgn="ctr">
              <a:lnSpc>
                <a:spcPts val="1800"/>
              </a:lnSpc>
            </a:pPr>
            <a:endParaRPr lang="en-US" altLang="zh-CN" sz="1200" dirty="0">
              <a:latin typeface="Huawei Sans" panose="020C0503030203020204" pitchFamily="34" charset="0"/>
            </a:endParaRPr>
          </a:p>
        </p:txBody>
      </p:sp>
      <p:sp>
        <p:nvSpPr>
          <p:cNvPr id="40" name="圆角矩形 39"/>
          <p:cNvSpPr/>
          <p:nvPr/>
        </p:nvSpPr>
        <p:spPr bwMode="gray">
          <a:xfrm>
            <a:off x="5907539" y="2438536"/>
            <a:ext cx="227443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dirty="0" smtClean="0">
                <a:solidFill>
                  <a:schemeClr val="tx1">
                    <a:lumMod val="75000"/>
                    <a:lumOff val="25000"/>
                  </a:schemeClr>
                </a:solidFill>
                <a:latin typeface="Huawei Sans" panose="020C0503030203020204" pitchFamily="34" charset="0"/>
              </a:rPr>
              <a:t>MSTP</a:t>
            </a:r>
            <a:endParaRPr lang="en-US" sz="1200" b="1" dirty="0">
              <a:solidFill>
                <a:schemeClr val="tx1">
                  <a:lumMod val="75000"/>
                  <a:lumOff val="25000"/>
                </a:schemeClr>
              </a:solidFill>
              <a:latin typeface="Huawei Sans" panose="020C0503030203020204" pitchFamily="34" charset="0"/>
            </a:endParaRPr>
          </a:p>
        </p:txBody>
      </p:sp>
      <p:sp>
        <p:nvSpPr>
          <p:cNvPr id="41" name="Rectangle 91"/>
          <p:cNvSpPr/>
          <p:nvPr/>
        </p:nvSpPr>
        <p:spPr bwMode="gray">
          <a:xfrm>
            <a:off x="8875640" y="1829529"/>
            <a:ext cx="2275200" cy="534185"/>
          </a:xfrm>
          <a:prstGeom prst="rect">
            <a:avLst/>
          </a:prstGeom>
          <a:solidFill>
            <a:schemeClr val="bg1">
              <a:lumMod val="95000"/>
            </a:schemeClr>
          </a:solidFill>
        </p:spPr>
        <p:txBody>
          <a:bodyPr wrap="none">
            <a:noAutofit/>
          </a:bodyPr>
          <a:lstStyle/>
          <a:p>
            <a:pPr fontAlgn="ctr">
              <a:lnSpc>
                <a:spcPts val="1800"/>
              </a:lnSpc>
            </a:pPr>
            <a:r>
              <a:rPr lang="en-US" sz="1200" smtClean="0">
                <a:latin typeface="Huawei Sans" panose="020C0503030203020204" pitchFamily="34" charset="0"/>
              </a:rPr>
              <a:t>VLANIF11-20 VRRP Backup</a:t>
            </a:r>
          </a:p>
          <a:p>
            <a:pPr fontAlgn="ctr">
              <a:lnSpc>
                <a:spcPts val="1800"/>
              </a:lnSpc>
            </a:pPr>
            <a:r>
              <a:rPr lang="en-US" sz="1200" smtClean="0">
                <a:latin typeface="Huawei Sans" panose="020C0503030203020204" pitchFamily="34" charset="0"/>
              </a:rPr>
              <a:t>VLANIF21-30 VRRP Master</a:t>
            </a:r>
            <a:endParaRPr lang="en-US" sz="1200">
              <a:latin typeface="Huawei Sans" panose="020C0503030203020204" pitchFamily="34" charset="0"/>
            </a:endParaRPr>
          </a:p>
        </p:txBody>
      </p:sp>
      <p:sp>
        <p:nvSpPr>
          <p:cNvPr id="42" name="Rectangle 91"/>
          <p:cNvSpPr/>
          <p:nvPr/>
        </p:nvSpPr>
        <p:spPr bwMode="gray">
          <a:xfrm>
            <a:off x="8875640" y="2658054"/>
            <a:ext cx="2275200" cy="537198"/>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MSTI 10 Secondary root bridge</a:t>
            </a:r>
            <a:endParaRPr lang="en-US" altLang="zh-CN" sz="1200" dirty="0" smtClean="0">
              <a:latin typeface="Huawei Sans" panose="020C0503030203020204" pitchFamily="34" charset="0"/>
            </a:endParaRPr>
          </a:p>
          <a:p>
            <a:pPr algn="ctr" fontAlgn="ctr">
              <a:lnSpc>
                <a:spcPts val="1800"/>
              </a:lnSpc>
            </a:pPr>
            <a:r>
              <a:rPr lang="en-US" sz="1200" dirty="0" smtClean="0">
                <a:latin typeface="Huawei Sans" panose="020C0503030203020204" pitchFamily="34" charset="0"/>
              </a:rPr>
              <a:t>MSTI 20 Primary root bridge</a:t>
            </a:r>
            <a:endParaRPr lang="en-US" sz="1200" dirty="0">
              <a:latin typeface="Huawei Sans" panose="020C0503030203020204" pitchFamily="34" charset="0"/>
            </a:endParaRPr>
          </a:p>
        </p:txBody>
      </p:sp>
      <p:sp>
        <p:nvSpPr>
          <p:cNvPr id="43" name="圆角矩形 42"/>
          <p:cNvSpPr/>
          <p:nvPr/>
        </p:nvSpPr>
        <p:spPr bwMode="gray">
          <a:xfrm>
            <a:off x="8875640" y="2438536"/>
            <a:ext cx="2275200"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smtClean="0">
                <a:solidFill>
                  <a:schemeClr val="tx1">
                    <a:lumMod val="75000"/>
                    <a:lumOff val="25000"/>
                  </a:schemeClr>
                </a:solidFill>
                <a:latin typeface="Huawei Sans" panose="020C0503030203020204" pitchFamily="34" charset="0"/>
              </a:rPr>
              <a:t>MSTP</a:t>
            </a:r>
            <a:endParaRPr lang="en-US" sz="1200" b="1">
              <a:solidFill>
                <a:schemeClr val="tx1">
                  <a:lumMod val="75000"/>
                  <a:lumOff val="25000"/>
                </a:schemeClr>
              </a:solidFill>
              <a:latin typeface="Huawei Sans" panose="020C0503030203020204" pitchFamily="34" charset="0"/>
            </a:endParaRPr>
          </a:p>
        </p:txBody>
      </p:sp>
      <p:sp>
        <p:nvSpPr>
          <p:cNvPr id="44" name="圆角矩形 43"/>
          <p:cNvSpPr/>
          <p:nvPr/>
        </p:nvSpPr>
        <p:spPr bwMode="gray">
          <a:xfrm>
            <a:off x="5907539" y="1595396"/>
            <a:ext cx="227443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smtClean="0">
                <a:solidFill>
                  <a:schemeClr val="tx1">
                    <a:lumMod val="75000"/>
                    <a:lumOff val="25000"/>
                  </a:schemeClr>
                </a:solidFill>
                <a:latin typeface="Huawei Sans" panose="020C0503030203020204" pitchFamily="34" charset="0"/>
              </a:rPr>
              <a:t>VRRP</a:t>
            </a:r>
            <a:endParaRPr lang="en-US" sz="1200" b="1">
              <a:solidFill>
                <a:schemeClr val="tx1">
                  <a:lumMod val="75000"/>
                  <a:lumOff val="25000"/>
                </a:schemeClr>
              </a:solidFill>
              <a:latin typeface="Huawei Sans" panose="020C0503030203020204" pitchFamily="34" charset="0"/>
            </a:endParaRPr>
          </a:p>
        </p:txBody>
      </p:sp>
      <p:sp>
        <p:nvSpPr>
          <p:cNvPr id="45" name="圆角矩形 44"/>
          <p:cNvSpPr/>
          <p:nvPr/>
        </p:nvSpPr>
        <p:spPr bwMode="gray">
          <a:xfrm>
            <a:off x="8875640" y="1595396"/>
            <a:ext cx="2275200"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smtClean="0">
                <a:solidFill>
                  <a:schemeClr val="tx1">
                    <a:lumMod val="75000"/>
                    <a:lumOff val="25000"/>
                  </a:schemeClr>
                </a:solidFill>
                <a:latin typeface="Huawei Sans" panose="020C0503030203020204" pitchFamily="34" charset="0"/>
              </a:rPr>
              <a:t>VRRP</a:t>
            </a:r>
            <a:endParaRPr lang="en-US" sz="1200" b="1">
              <a:solidFill>
                <a:schemeClr val="tx1">
                  <a:lumMod val="75000"/>
                  <a:lumOff val="25000"/>
                </a:schemeClr>
              </a:solidFill>
              <a:latin typeface="Huawei Sans" panose="020C0503030203020204" pitchFamily="34" charset="0"/>
            </a:endParaRPr>
          </a:p>
        </p:txBody>
      </p:sp>
      <p:pic>
        <p:nvPicPr>
          <p:cNvPr id="46" name="图片 11" descr="开放网络-蓝.png"/>
          <p:cNvPicPr>
            <a:picLocks noChangeAspect="1"/>
          </p:cNvPicPr>
          <p:nvPr/>
        </p:nvPicPr>
        <p:blipFill>
          <a:blip r:embed="rId6" cstate="print"/>
          <a:stretch>
            <a:fillRect/>
          </a:stretch>
        </p:blipFill>
        <p:spPr bwMode="gray">
          <a:xfrm>
            <a:off x="8404930" y="5288302"/>
            <a:ext cx="445956" cy="343290"/>
          </a:xfrm>
          <a:prstGeom prst="rect">
            <a:avLst/>
          </a:prstGeom>
        </p:spPr>
      </p:pic>
      <p:sp>
        <p:nvSpPr>
          <p:cNvPr id="47" name="文本框 46"/>
          <p:cNvSpPr txBox="1"/>
          <p:nvPr/>
        </p:nvSpPr>
        <p:spPr bwMode="gray">
          <a:xfrm>
            <a:off x="8968955" y="5345731"/>
            <a:ext cx="1354858" cy="276999"/>
          </a:xfrm>
          <a:prstGeom prst="rect">
            <a:avLst/>
          </a:prstGeom>
          <a:noFill/>
        </p:spPr>
        <p:txBody>
          <a:bodyPr wrap="none" rtlCol="0">
            <a:spAutoFit/>
          </a:bodyPr>
          <a:lstStyle/>
          <a:p>
            <a:pPr fontAlgn="ctr">
              <a:spcBef>
                <a:spcPts val="0"/>
              </a:spcBef>
              <a:spcAft>
                <a:spcPts val="0"/>
              </a:spcAft>
            </a:pPr>
            <a:r>
              <a:rPr lang="en-US" sz="1200" smtClean="0">
                <a:solidFill>
                  <a:srgbClr val="00B050"/>
                </a:solidFill>
                <a:latin typeface="Huawei Sans" panose="020C0503030203020204" pitchFamily="34" charset="0"/>
              </a:rPr>
              <a:t>VLANs 21,12...30</a:t>
            </a:r>
            <a:endParaRPr lang="en-US" altLang="zh-CN" sz="1200">
              <a:solidFill>
                <a:srgbClr val="00B050"/>
              </a:solidFill>
              <a:latin typeface="Huawei Sans" panose="020C0503030203020204" pitchFamily="34" charset="0"/>
            </a:endParaRPr>
          </a:p>
        </p:txBody>
      </p:sp>
      <p:sp>
        <p:nvSpPr>
          <p:cNvPr id="48" name="任意多边形 47"/>
          <p:cNvSpPr/>
          <p:nvPr/>
        </p:nvSpPr>
        <p:spPr bwMode="invGray">
          <a:xfrm>
            <a:off x="7619282" y="3247106"/>
            <a:ext cx="628891" cy="2074589"/>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468786 w 1452561"/>
              <a:gd name="connsiteY0" fmla="*/ 3855720 h 3855720"/>
              <a:gd name="connsiteX1" fmla="*/ 1439066 w 1452561"/>
              <a:gd name="connsiteY1" fmla="*/ 2428241 h 3855720"/>
              <a:gd name="connsiteX2" fmla="*/ 1433986 w 1452561"/>
              <a:gd name="connsiteY2" fmla="*/ 0 h 3855720"/>
              <a:gd name="connsiteX0" fmla="*/ 547411 w 1513076"/>
              <a:gd name="connsiteY0" fmla="*/ 3855720 h 3855720"/>
              <a:gd name="connsiteX1" fmla="*/ 1024931 w 1513076"/>
              <a:gd name="connsiteY1" fmla="*/ 2336801 h 3855720"/>
              <a:gd name="connsiteX2" fmla="*/ 1512611 w 1513076"/>
              <a:gd name="connsiteY2"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2817 w 1348017"/>
              <a:gd name="connsiteY0" fmla="*/ 3855720 h 3855720"/>
              <a:gd name="connsiteX1" fmla="*/ 860337 w 1348017"/>
              <a:gd name="connsiteY1" fmla="*/ 2336801 h 3855720"/>
              <a:gd name="connsiteX2" fmla="*/ 332081 w 1348017"/>
              <a:gd name="connsiteY2" fmla="*/ 1391920 h 3855720"/>
              <a:gd name="connsiteX3" fmla="*/ 1348017 w 1348017"/>
              <a:gd name="connsiteY3" fmla="*/ 0 h 3855720"/>
              <a:gd name="connsiteX0" fmla="*/ 382817 w 1348218"/>
              <a:gd name="connsiteY0" fmla="*/ 3855720 h 3855720"/>
              <a:gd name="connsiteX1" fmla="*/ 860337 w 1348218"/>
              <a:gd name="connsiteY1" fmla="*/ 2336801 h 3855720"/>
              <a:gd name="connsiteX2" fmla="*/ 332081 w 1348218"/>
              <a:gd name="connsiteY2" fmla="*/ 1391920 h 3855720"/>
              <a:gd name="connsiteX3" fmla="*/ 1348017 w 1348218"/>
              <a:gd name="connsiteY3" fmla="*/ 0 h 3855720"/>
              <a:gd name="connsiteX0" fmla="*/ 388878 w 1354279"/>
              <a:gd name="connsiteY0" fmla="*/ 3855720 h 3855720"/>
              <a:gd name="connsiteX1" fmla="*/ 866398 w 1354279"/>
              <a:gd name="connsiteY1" fmla="*/ 2336801 h 3855720"/>
              <a:gd name="connsiteX2" fmla="*/ 338142 w 1354279"/>
              <a:gd name="connsiteY2" fmla="*/ 1391920 h 3855720"/>
              <a:gd name="connsiteX3" fmla="*/ 1354078 w 1354279"/>
              <a:gd name="connsiteY3" fmla="*/ 0 h 3855720"/>
              <a:gd name="connsiteX0" fmla="*/ 391192 w 1356593"/>
              <a:gd name="connsiteY0" fmla="*/ 3855720 h 3855720"/>
              <a:gd name="connsiteX1" fmla="*/ 868712 w 1356593"/>
              <a:gd name="connsiteY1" fmla="*/ 2336801 h 3855720"/>
              <a:gd name="connsiteX2" fmla="*/ 340456 w 1356593"/>
              <a:gd name="connsiteY2" fmla="*/ 1391920 h 3855720"/>
              <a:gd name="connsiteX3" fmla="*/ 1356392 w 1356593"/>
              <a:gd name="connsiteY3" fmla="*/ 0 h 3855720"/>
              <a:gd name="connsiteX0" fmla="*/ 391192 w 1356571"/>
              <a:gd name="connsiteY0" fmla="*/ 3855720 h 3855720"/>
              <a:gd name="connsiteX1" fmla="*/ 868712 w 1356571"/>
              <a:gd name="connsiteY1" fmla="*/ 2336801 h 3855720"/>
              <a:gd name="connsiteX2" fmla="*/ 340456 w 1356571"/>
              <a:gd name="connsiteY2" fmla="*/ 1391920 h 3855720"/>
              <a:gd name="connsiteX3" fmla="*/ 1356392 w 1356571"/>
              <a:gd name="connsiteY3" fmla="*/ 0 h 3855720"/>
              <a:gd name="connsiteX0" fmla="*/ 391192 w 1356562"/>
              <a:gd name="connsiteY0" fmla="*/ 3855720 h 3855720"/>
              <a:gd name="connsiteX1" fmla="*/ 868712 w 1356562"/>
              <a:gd name="connsiteY1" fmla="*/ 2336801 h 3855720"/>
              <a:gd name="connsiteX2" fmla="*/ 340456 w 1356562"/>
              <a:gd name="connsiteY2" fmla="*/ 1391920 h 3855720"/>
              <a:gd name="connsiteX3" fmla="*/ 1356392 w 1356562"/>
              <a:gd name="connsiteY3" fmla="*/ 0 h 3855720"/>
              <a:gd name="connsiteX0" fmla="*/ 391192 w 1356588"/>
              <a:gd name="connsiteY0" fmla="*/ 3855720 h 3855720"/>
              <a:gd name="connsiteX1" fmla="*/ 868712 w 1356588"/>
              <a:gd name="connsiteY1" fmla="*/ 2336801 h 3855720"/>
              <a:gd name="connsiteX2" fmla="*/ 340456 w 1356588"/>
              <a:gd name="connsiteY2" fmla="*/ 1391920 h 3855720"/>
              <a:gd name="connsiteX3" fmla="*/ 1356392 w 1356588"/>
              <a:gd name="connsiteY3" fmla="*/ 0 h 3855720"/>
              <a:gd name="connsiteX0" fmla="*/ 408622 w 1374018"/>
              <a:gd name="connsiteY0" fmla="*/ 3855720 h 3855720"/>
              <a:gd name="connsiteX1" fmla="*/ 886142 w 1374018"/>
              <a:gd name="connsiteY1" fmla="*/ 2336801 h 3855720"/>
              <a:gd name="connsiteX2" fmla="*/ 357886 w 1374018"/>
              <a:gd name="connsiteY2" fmla="*/ 1391920 h 3855720"/>
              <a:gd name="connsiteX3" fmla="*/ 1373822 w 1374018"/>
              <a:gd name="connsiteY3" fmla="*/ 0 h 3855720"/>
              <a:gd name="connsiteX0" fmla="*/ 408622 w 887574"/>
              <a:gd name="connsiteY0" fmla="*/ 2463800 h 2463800"/>
              <a:gd name="connsiteX1" fmla="*/ 886142 w 887574"/>
              <a:gd name="connsiteY1" fmla="*/ 944881 h 2463800"/>
              <a:gd name="connsiteX2" fmla="*/ 357886 w 887574"/>
              <a:gd name="connsiteY2" fmla="*/ 0 h 2463800"/>
              <a:gd name="connsiteX0" fmla="*/ 408622 w 891748"/>
              <a:gd name="connsiteY0" fmla="*/ 2463800 h 2463800"/>
              <a:gd name="connsiteX1" fmla="*/ 886142 w 891748"/>
              <a:gd name="connsiteY1" fmla="*/ 944881 h 2463800"/>
              <a:gd name="connsiteX2" fmla="*/ 357886 w 891748"/>
              <a:gd name="connsiteY2" fmla="*/ 0 h 2463800"/>
              <a:gd name="connsiteX0" fmla="*/ 395865 w 874014"/>
              <a:gd name="connsiteY0" fmla="*/ 2299970 h 2299970"/>
              <a:gd name="connsiteX1" fmla="*/ 873385 w 874014"/>
              <a:gd name="connsiteY1" fmla="*/ 781051 h 2299970"/>
              <a:gd name="connsiteX2" fmla="*/ 171774 w 874014"/>
              <a:gd name="connsiteY2" fmla="*/ 0 h 2299970"/>
              <a:gd name="connsiteX0" fmla="*/ 395865 w 874014"/>
              <a:gd name="connsiteY0" fmla="*/ 2299970 h 2299970"/>
              <a:gd name="connsiteX1" fmla="*/ 873385 w 874014"/>
              <a:gd name="connsiteY1" fmla="*/ 781051 h 2299970"/>
              <a:gd name="connsiteX2" fmla="*/ 171774 w 874014"/>
              <a:gd name="connsiteY2" fmla="*/ 0 h 2299970"/>
              <a:gd name="connsiteX0" fmla="*/ 406521 w 885956"/>
              <a:gd name="connsiteY0" fmla="*/ 2299970 h 2299970"/>
              <a:gd name="connsiteX1" fmla="*/ 884041 w 885956"/>
              <a:gd name="connsiteY1" fmla="*/ 781051 h 2299970"/>
              <a:gd name="connsiteX2" fmla="*/ 182430 w 885956"/>
              <a:gd name="connsiteY2" fmla="*/ 0 h 2299970"/>
              <a:gd name="connsiteX0" fmla="*/ 362011 w 841446"/>
              <a:gd name="connsiteY0" fmla="*/ 2299970 h 2299970"/>
              <a:gd name="connsiteX1" fmla="*/ 839531 w 841446"/>
              <a:gd name="connsiteY1" fmla="*/ 781051 h 2299970"/>
              <a:gd name="connsiteX2" fmla="*/ 137920 w 841446"/>
              <a:gd name="connsiteY2" fmla="*/ 0 h 2299970"/>
              <a:gd name="connsiteX0" fmla="*/ 366252 w 820402"/>
              <a:gd name="connsiteY0" fmla="*/ 2299970 h 2299970"/>
              <a:gd name="connsiteX1" fmla="*/ 818372 w 820402"/>
              <a:gd name="connsiteY1" fmla="*/ 806451 h 2299970"/>
              <a:gd name="connsiteX2" fmla="*/ 142161 w 820402"/>
              <a:gd name="connsiteY2" fmla="*/ 0 h 2299970"/>
              <a:gd name="connsiteX0" fmla="*/ 352903 w 806599"/>
              <a:gd name="connsiteY0" fmla="*/ 2383790 h 2383790"/>
              <a:gd name="connsiteX1" fmla="*/ 805023 w 806599"/>
              <a:gd name="connsiteY1" fmla="*/ 890271 h 2383790"/>
              <a:gd name="connsiteX2" fmla="*/ 8797 w 806599"/>
              <a:gd name="connsiteY2" fmla="*/ 0 h 2383790"/>
              <a:gd name="connsiteX0" fmla="*/ 366300 w 820031"/>
              <a:gd name="connsiteY0" fmla="*/ 2383790 h 2383790"/>
              <a:gd name="connsiteX1" fmla="*/ 818420 w 820031"/>
              <a:gd name="connsiteY1" fmla="*/ 890271 h 2383790"/>
              <a:gd name="connsiteX2" fmla="*/ 22194 w 820031"/>
              <a:gd name="connsiteY2" fmla="*/ 0 h 2383790"/>
              <a:gd name="connsiteX0" fmla="*/ 366013 w 819578"/>
              <a:gd name="connsiteY0" fmla="*/ 2383790 h 2383790"/>
              <a:gd name="connsiteX1" fmla="*/ 818133 w 819578"/>
              <a:gd name="connsiteY1" fmla="*/ 890271 h 2383790"/>
              <a:gd name="connsiteX2" fmla="*/ 21907 w 819578"/>
              <a:gd name="connsiteY2" fmla="*/ 0 h 2383790"/>
              <a:gd name="connsiteX0" fmla="*/ 796226 w 797671"/>
              <a:gd name="connsiteY0" fmla="*/ 890271 h 890271"/>
              <a:gd name="connsiteX1" fmla="*/ 0 w 797671"/>
              <a:gd name="connsiteY1" fmla="*/ 0 h 890271"/>
              <a:gd name="connsiteX0" fmla="*/ 0 w 1479565"/>
              <a:gd name="connsiteY0" fmla="*/ 157637 h 235841"/>
              <a:gd name="connsiteX1" fmla="*/ 1441006 w 1479565"/>
              <a:gd name="connsiteY1" fmla="*/ 200054 h 235841"/>
              <a:gd name="connsiteX0" fmla="*/ 0 w 1501674"/>
              <a:gd name="connsiteY0" fmla="*/ 5126 h 117156"/>
              <a:gd name="connsiteX1" fmla="*/ 1441006 w 1501674"/>
              <a:gd name="connsiteY1" fmla="*/ 47543 h 117156"/>
              <a:gd name="connsiteX0" fmla="*/ 0 w 1055450"/>
              <a:gd name="connsiteY0" fmla="*/ 1134111 h 1134111"/>
              <a:gd name="connsiteX1" fmla="*/ 959422 w 1055450"/>
              <a:gd name="connsiteY1" fmla="*/ 0 h 1134111"/>
              <a:gd name="connsiteX0" fmla="*/ 0 w 959422"/>
              <a:gd name="connsiteY0" fmla="*/ 1134111 h 1134111"/>
              <a:gd name="connsiteX1" fmla="*/ 959422 w 959422"/>
              <a:gd name="connsiteY1" fmla="*/ 0 h 1134111"/>
              <a:gd name="connsiteX0" fmla="*/ 0 w 966476"/>
              <a:gd name="connsiteY0" fmla="*/ 1134111 h 1134111"/>
              <a:gd name="connsiteX1" fmla="*/ 959422 w 966476"/>
              <a:gd name="connsiteY1" fmla="*/ 0 h 1134111"/>
              <a:gd name="connsiteX0" fmla="*/ 0 w 953065"/>
              <a:gd name="connsiteY0" fmla="*/ 1542543 h 1542543"/>
              <a:gd name="connsiteX1" fmla="*/ 941134 w 953065"/>
              <a:gd name="connsiteY1" fmla="*/ 0 h 1542543"/>
              <a:gd name="connsiteX0" fmla="*/ 0 w 985548"/>
              <a:gd name="connsiteY0" fmla="*/ 1542543 h 1542543"/>
              <a:gd name="connsiteX1" fmla="*/ 941134 w 985548"/>
              <a:gd name="connsiteY1" fmla="*/ 0 h 1542543"/>
              <a:gd name="connsiteX0" fmla="*/ 0 w 1017376"/>
              <a:gd name="connsiteY0" fmla="*/ 1524255 h 1524255"/>
              <a:gd name="connsiteX1" fmla="*/ 983806 w 1017376"/>
              <a:gd name="connsiteY1" fmla="*/ 0 h 1524255"/>
              <a:gd name="connsiteX0" fmla="*/ 0 w 997043"/>
              <a:gd name="connsiteY0" fmla="*/ 1524255 h 1524255"/>
              <a:gd name="connsiteX1" fmla="*/ 983806 w 997043"/>
              <a:gd name="connsiteY1" fmla="*/ 0 h 1524255"/>
              <a:gd name="connsiteX0" fmla="*/ 0 w 522400"/>
              <a:gd name="connsiteY0" fmla="*/ 1922189 h 1922189"/>
              <a:gd name="connsiteX1" fmla="*/ 27073 w 522400"/>
              <a:gd name="connsiteY1" fmla="*/ 0 h 1922189"/>
              <a:gd name="connsiteX0" fmla="*/ 66060 w 564572"/>
              <a:gd name="connsiteY0" fmla="*/ 2006856 h 2006856"/>
              <a:gd name="connsiteX1" fmla="*/ 0 w 564572"/>
              <a:gd name="connsiteY1" fmla="*/ 0 h 2006856"/>
              <a:gd name="connsiteX0" fmla="*/ 66060 w 575491"/>
              <a:gd name="connsiteY0" fmla="*/ 2006856 h 2006856"/>
              <a:gd name="connsiteX1" fmla="*/ 0 w 575491"/>
              <a:gd name="connsiteY1" fmla="*/ 0 h 2006856"/>
              <a:gd name="connsiteX0" fmla="*/ 226927 w 698417"/>
              <a:gd name="connsiteY0" fmla="*/ 2023789 h 2023789"/>
              <a:gd name="connsiteX1" fmla="*/ 0 w 698417"/>
              <a:gd name="connsiteY1" fmla="*/ 0 h 2023789"/>
              <a:gd name="connsiteX0" fmla="*/ 226927 w 821906"/>
              <a:gd name="connsiteY0" fmla="*/ 2023789 h 2023789"/>
              <a:gd name="connsiteX1" fmla="*/ 0 w 821906"/>
              <a:gd name="connsiteY1" fmla="*/ 0 h 2023789"/>
              <a:gd name="connsiteX0" fmla="*/ 125327 w 744143"/>
              <a:gd name="connsiteY0" fmla="*/ 2032256 h 2032256"/>
              <a:gd name="connsiteX1" fmla="*/ 0 w 744143"/>
              <a:gd name="connsiteY1" fmla="*/ 0 h 2032256"/>
              <a:gd name="connsiteX0" fmla="*/ 130379 w 715075"/>
              <a:gd name="connsiteY0" fmla="*/ 2032256 h 2032256"/>
              <a:gd name="connsiteX1" fmla="*/ 5052 w 715075"/>
              <a:gd name="connsiteY1" fmla="*/ 0 h 2032256"/>
              <a:gd name="connsiteX0" fmla="*/ 125327 w 735329"/>
              <a:gd name="connsiteY0" fmla="*/ 2032256 h 2032256"/>
              <a:gd name="connsiteX1" fmla="*/ 0 w 735329"/>
              <a:gd name="connsiteY1" fmla="*/ 0 h 2032256"/>
              <a:gd name="connsiteX0" fmla="*/ 125345 w 730150"/>
              <a:gd name="connsiteY0" fmla="*/ 2032256 h 2032256"/>
              <a:gd name="connsiteX1" fmla="*/ 18 w 730150"/>
              <a:gd name="connsiteY1" fmla="*/ 0 h 2032256"/>
              <a:gd name="connsiteX0" fmla="*/ 125345 w 730150"/>
              <a:gd name="connsiteY0" fmla="*/ 2032256 h 2032256"/>
              <a:gd name="connsiteX1" fmla="*/ 18 w 730150"/>
              <a:gd name="connsiteY1" fmla="*/ 0 h 2032256"/>
              <a:gd name="connsiteX0" fmla="*/ 125344 w 793974"/>
              <a:gd name="connsiteY0" fmla="*/ 2032256 h 2032256"/>
              <a:gd name="connsiteX1" fmla="*/ 17 w 793974"/>
              <a:gd name="connsiteY1" fmla="*/ 0 h 2032256"/>
              <a:gd name="connsiteX0" fmla="*/ 125347 w 647602"/>
              <a:gd name="connsiteY0" fmla="*/ 2032256 h 2032256"/>
              <a:gd name="connsiteX1" fmla="*/ 20 w 647602"/>
              <a:gd name="connsiteY1" fmla="*/ 0 h 2032256"/>
              <a:gd name="connsiteX0" fmla="*/ 125350 w 568879"/>
              <a:gd name="connsiteY0" fmla="*/ 2032256 h 2032256"/>
              <a:gd name="connsiteX1" fmla="*/ 23 w 568879"/>
              <a:gd name="connsiteY1" fmla="*/ 0 h 2032256"/>
              <a:gd name="connsiteX0" fmla="*/ 201549 w 628450"/>
              <a:gd name="connsiteY0" fmla="*/ 2032256 h 2032256"/>
              <a:gd name="connsiteX1" fmla="*/ 22 w 628450"/>
              <a:gd name="connsiteY1" fmla="*/ 0 h 2032256"/>
              <a:gd name="connsiteX0" fmla="*/ 208512 w 615873"/>
              <a:gd name="connsiteY0" fmla="*/ 2032256 h 2032256"/>
              <a:gd name="connsiteX1" fmla="*/ 6985 w 615873"/>
              <a:gd name="connsiteY1" fmla="*/ 0 h 2032256"/>
              <a:gd name="connsiteX0" fmla="*/ 207785 w 689147"/>
              <a:gd name="connsiteY0" fmla="*/ 2032256 h 2032256"/>
              <a:gd name="connsiteX1" fmla="*/ 6258 w 689147"/>
              <a:gd name="connsiteY1" fmla="*/ 0 h 2032256"/>
              <a:gd name="connsiteX0" fmla="*/ 207785 w 689147"/>
              <a:gd name="connsiteY0" fmla="*/ 2074589 h 2074589"/>
              <a:gd name="connsiteX1" fmla="*/ 6258 w 689147"/>
              <a:gd name="connsiteY1" fmla="*/ 0 h 2074589"/>
              <a:gd name="connsiteX0" fmla="*/ 201527 w 727958"/>
              <a:gd name="connsiteY0" fmla="*/ 2074589 h 2074589"/>
              <a:gd name="connsiteX1" fmla="*/ 0 w 727958"/>
              <a:gd name="connsiteY1" fmla="*/ 0 h 2074589"/>
              <a:gd name="connsiteX0" fmla="*/ 201527 w 717757"/>
              <a:gd name="connsiteY0" fmla="*/ 2074589 h 2074589"/>
              <a:gd name="connsiteX1" fmla="*/ 0 w 717757"/>
              <a:gd name="connsiteY1" fmla="*/ 0 h 2074589"/>
              <a:gd name="connsiteX0" fmla="*/ 202028 w 698758"/>
              <a:gd name="connsiteY0" fmla="*/ 2074589 h 2074589"/>
              <a:gd name="connsiteX1" fmla="*/ 501 w 698758"/>
              <a:gd name="connsiteY1" fmla="*/ 0 h 2074589"/>
              <a:gd name="connsiteX0" fmla="*/ 207784 w 689146"/>
              <a:gd name="connsiteY0" fmla="*/ 2074589 h 2074589"/>
              <a:gd name="connsiteX1" fmla="*/ 6257 w 689146"/>
              <a:gd name="connsiteY1" fmla="*/ 0 h 2074589"/>
              <a:gd name="connsiteX0" fmla="*/ 229063 w 686030"/>
              <a:gd name="connsiteY0" fmla="*/ 2074589 h 2074589"/>
              <a:gd name="connsiteX1" fmla="*/ 27536 w 686030"/>
              <a:gd name="connsiteY1" fmla="*/ 0 h 2074589"/>
              <a:gd name="connsiteX0" fmla="*/ 224445 w 685565"/>
              <a:gd name="connsiteY0" fmla="*/ 2074589 h 2074589"/>
              <a:gd name="connsiteX1" fmla="*/ 22918 w 685565"/>
              <a:gd name="connsiteY1" fmla="*/ 0 h 2074589"/>
              <a:gd name="connsiteX0" fmla="*/ 211635 w 687066"/>
              <a:gd name="connsiteY0" fmla="*/ 2074589 h 2074589"/>
              <a:gd name="connsiteX1" fmla="*/ 10108 w 687066"/>
              <a:gd name="connsiteY1" fmla="*/ 0 h 2074589"/>
              <a:gd name="connsiteX0" fmla="*/ 214269 w 538943"/>
              <a:gd name="connsiteY0" fmla="*/ 2074589 h 2074589"/>
              <a:gd name="connsiteX1" fmla="*/ 12742 w 538943"/>
              <a:gd name="connsiteY1" fmla="*/ 0 h 2074589"/>
              <a:gd name="connsiteX0" fmla="*/ 213161 w 592748"/>
              <a:gd name="connsiteY0" fmla="*/ 2074589 h 2074589"/>
              <a:gd name="connsiteX1" fmla="*/ 11634 w 592748"/>
              <a:gd name="connsiteY1" fmla="*/ 0 h 2074589"/>
              <a:gd name="connsiteX0" fmla="*/ 212523 w 628891"/>
              <a:gd name="connsiteY0" fmla="*/ 2074589 h 2074589"/>
              <a:gd name="connsiteX1" fmla="*/ 10996 w 628891"/>
              <a:gd name="connsiteY1" fmla="*/ 0 h 2074589"/>
            </a:gdLst>
            <a:ahLst/>
            <a:cxnLst>
              <a:cxn ang="0">
                <a:pos x="connsiteX0" y="connsiteY0"/>
              </a:cxn>
              <a:cxn ang="0">
                <a:pos x="connsiteX1" y="connsiteY1"/>
              </a:cxn>
            </a:cxnLst>
            <a:rect l="l" t="t" r="r" b="b"/>
            <a:pathLst>
              <a:path w="628891" h="2074589">
                <a:moveTo>
                  <a:pt x="212523" y="2074589"/>
                </a:moveTo>
                <a:cubicBezTo>
                  <a:pt x="1315571" y="1032216"/>
                  <a:pt x="-139075" y="1436329"/>
                  <a:pt x="10996" y="0"/>
                </a:cubicBezTo>
              </a:path>
            </a:pathLst>
          </a:custGeom>
          <a:noFill/>
          <a:ln w="7620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9" name="任意多边形 48"/>
          <p:cNvSpPr/>
          <p:nvPr/>
        </p:nvSpPr>
        <p:spPr bwMode="gray">
          <a:xfrm flipH="1">
            <a:off x="8990187" y="3247106"/>
            <a:ext cx="628891" cy="2074589"/>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468786 w 1452561"/>
              <a:gd name="connsiteY0" fmla="*/ 3855720 h 3855720"/>
              <a:gd name="connsiteX1" fmla="*/ 1439066 w 1452561"/>
              <a:gd name="connsiteY1" fmla="*/ 2428241 h 3855720"/>
              <a:gd name="connsiteX2" fmla="*/ 1433986 w 1452561"/>
              <a:gd name="connsiteY2" fmla="*/ 0 h 3855720"/>
              <a:gd name="connsiteX0" fmla="*/ 547411 w 1513076"/>
              <a:gd name="connsiteY0" fmla="*/ 3855720 h 3855720"/>
              <a:gd name="connsiteX1" fmla="*/ 1024931 w 1513076"/>
              <a:gd name="connsiteY1" fmla="*/ 2336801 h 3855720"/>
              <a:gd name="connsiteX2" fmla="*/ 1512611 w 1513076"/>
              <a:gd name="connsiteY2"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2817 w 1348017"/>
              <a:gd name="connsiteY0" fmla="*/ 3855720 h 3855720"/>
              <a:gd name="connsiteX1" fmla="*/ 860337 w 1348017"/>
              <a:gd name="connsiteY1" fmla="*/ 2336801 h 3855720"/>
              <a:gd name="connsiteX2" fmla="*/ 332081 w 1348017"/>
              <a:gd name="connsiteY2" fmla="*/ 1391920 h 3855720"/>
              <a:gd name="connsiteX3" fmla="*/ 1348017 w 1348017"/>
              <a:gd name="connsiteY3" fmla="*/ 0 h 3855720"/>
              <a:gd name="connsiteX0" fmla="*/ 382817 w 1348218"/>
              <a:gd name="connsiteY0" fmla="*/ 3855720 h 3855720"/>
              <a:gd name="connsiteX1" fmla="*/ 860337 w 1348218"/>
              <a:gd name="connsiteY1" fmla="*/ 2336801 h 3855720"/>
              <a:gd name="connsiteX2" fmla="*/ 332081 w 1348218"/>
              <a:gd name="connsiteY2" fmla="*/ 1391920 h 3855720"/>
              <a:gd name="connsiteX3" fmla="*/ 1348017 w 1348218"/>
              <a:gd name="connsiteY3" fmla="*/ 0 h 3855720"/>
              <a:gd name="connsiteX0" fmla="*/ 388878 w 1354279"/>
              <a:gd name="connsiteY0" fmla="*/ 3855720 h 3855720"/>
              <a:gd name="connsiteX1" fmla="*/ 866398 w 1354279"/>
              <a:gd name="connsiteY1" fmla="*/ 2336801 h 3855720"/>
              <a:gd name="connsiteX2" fmla="*/ 338142 w 1354279"/>
              <a:gd name="connsiteY2" fmla="*/ 1391920 h 3855720"/>
              <a:gd name="connsiteX3" fmla="*/ 1354078 w 1354279"/>
              <a:gd name="connsiteY3" fmla="*/ 0 h 3855720"/>
              <a:gd name="connsiteX0" fmla="*/ 391192 w 1356593"/>
              <a:gd name="connsiteY0" fmla="*/ 3855720 h 3855720"/>
              <a:gd name="connsiteX1" fmla="*/ 868712 w 1356593"/>
              <a:gd name="connsiteY1" fmla="*/ 2336801 h 3855720"/>
              <a:gd name="connsiteX2" fmla="*/ 340456 w 1356593"/>
              <a:gd name="connsiteY2" fmla="*/ 1391920 h 3855720"/>
              <a:gd name="connsiteX3" fmla="*/ 1356392 w 1356593"/>
              <a:gd name="connsiteY3" fmla="*/ 0 h 3855720"/>
              <a:gd name="connsiteX0" fmla="*/ 391192 w 1356571"/>
              <a:gd name="connsiteY0" fmla="*/ 3855720 h 3855720"/>
              <a:gd name="connsiteX1" fmla="*/ 868712 w 1356571"/>
              <a:gd name="connsiteY1" fmla="*/ 2336801 h 3855720"/>
              <a:gd name="connsiteX2" fmla="*/ 340456 w 1356571"/>
              <a:gd name="connsiteY2" fmla="*/ 1391920 h 3855720"/>
              <a:gd name="connsiteX3" fmla="*/ 1356392 w 1356571"/>
              <a:gd name="connsiteY3" fmla="*/ 0 h 3855720"/>
              <a:gd name="connsiteX0" fmla="*/ 391192 w 1356562"/>
              <a:gd name="connsiteY0" fmla="*/ 3855720 h 3855720"/>
              <a:gd name="connsiteX1" fmla="*/ 868712 w 1356562"/>
              <a:gd name="connsiteY1" fmla="*/ 2336801 h 3855720"/>
              <a:gd name="connsiteX2" fmla="*/ 340456 w 1356562"/>
              <a:gd name="connsiteY2" fmla="*/ 1391920 h 3855720"/>
              <a:gd name="connsiteX3" fmla="*/ 1356392 w 1356562"/>
              <a:gd name="connsiteY3" fmla="*/ 0 h 3855720"/>
              <a:gd name="connsiteX0" fmla="*/ 391192 w 1356588"/>
              <a:gd name="connsiteY0" fmla="*/ 3855720 h 3855720"/>
              <a:gd name="connsiteX1" fmla="*/ 868712 w 1356588"/>
              <a:gd name="connsiteY1" fmla="*/ 2336801 h 3855720"/>
              <a:gd name="connsiteX2" fmla="*/ 340456 w 1356588"/>
              <a:gd name="connsiteY2" fmla="*/ 1391920 h 3855720"/>
              <a:gd name="connsiteX3" fmla="*/ 1356392 w 1356588"/>
              <a:gd name="connsiteY3" fmla="*/ 0 h 3855720"/>
              <a:gd name="connsiteX0" fmla="*/ 408622 w 1374018"/>
              <a:gd name="connsiteY0" fmla="*/ 3855720 h 3855720"/>
              <a:gd name="connsiteX1" fmla="*/ 886142 w 1374018"/>
              <a:gd name="connsiteY1" fmla="*/ 2336801 h 3855720"/>
              <a:gd name="connsiteX2" fmla="*/ 357886 w 1374018"/>
              <a:gd name="connsiteY2" fmla="*/ 1391920 h 3855720"/>
              <a:gd name="connsiteX3" fmla="*/ 1373822 w 1374018"/>
              <a:gd name="connsiteY3" fmla="*/ 0 h 3855720"/>
              <a:gd name="connsiteX0" fmla="*/ 408622 w 887574"/>
              <a:gd name="connsiteY0" fmla="*/ 2463800 h 2463800"/>
              <a:gd name="connsiteX1" fmla="*/ 886142 w 887574"/>
              <a:gd name="connsiteY1" fmla="*/ 944881 h 2463800"/>
              <a:gd name="connsiteX2" fmla="*/ 357886 w 887574"/>
              <a:gd name="connsiteY2" fmla="*/ 0 h 2463800"/>
              <a:gd name="connsiteX0" fmla="*/ 408622 w 891748"/>
              <a:gd name="connsiteY0" fmla="*/ 2463800 h 2463800"/>
              <a:gd name="connsiteX1" fmla="*/ 886142 w 891748"/>
              <a:gd name="connsiteY1" fmla="*/ 944881 h 2463800"/>
              <a:gd name="connsiteX2" fmla="*/ 357886 w 891748"/>
              <a:gd name="connsiteY2" fmla="*/ 0 h 2463800"/>
              <a:gd name="connsiteX0" fmla="*/ 395865 w 874014"/>
              <a:gd name="connsiteY0" fmla="*/ 2299970 h 2299970"/>
              <a:gd name="connsiteX1" fmla="*/ 873385 w 874014"/>
              <a:gd name="connsiteY1" fmla="*/ 781051 h 2299970"/>
              <a:gd name="connsiteX2" fmla="*/ 171774 w 874014"/>
              <a:gd name="connsiteY2" fmla="*/ 0 h 2299970"/>
              <a:gd name="connsiteX0" fmla="*/ 395865 w 874014"/>
              <a:gd name="connsiteY0" fmla="*/ 2299970 h 2299970"/>
              <a:gd name="connsiteX1" fmla="*/ 873385 w 874014"/>
              <a:gd name="connsiteY1" fmla="*/ 781051 h 2299970"/>
              <a:gd name="connsiteX2" fmla="*/ 171774 w 874014"/>
              <a:gd name="connsiteY2" fmla="*/ 0 h 2299970"/>
              <a:gd name="connsiteX0" fmla="*/ 406521 w 885956"/>
              <a:gd name="connsiteY0" fmla="*/ 2299970 h 2299970"/>
              <a:gd name="connsiteX1" fmla="*/ 884041 w 885956"/>
              <a:gd name="connsiteY1" fmla="*/ 781051 h 2299970"/>
              <a:gd name="connsiteX2" fmla="*/ 182430 w 885956"/>
              <a:gd name="connsiteY2" fmla="*/ 0 h 2299970"/>
              <a:gd name="connsiteX0" fmla="*/ 362011 w 841446"/>
              <a:gd name="connsiteY0" fmla="*/ 2299970 h 2299970"/>
              <a:gd name="connsiteX1" fmla="*/ 839531 w 841446"/>
              <a:gd name="connsiteY1" fmla="*/ 781051 h 2299970"/>
              <a:gd name="connsiteX2" fmla="*/ 137920 w 841446"/>
              <a:gd name="connsiteY2" fmla="*/ 0 h 2299970"/>
              <a:gd name="connsiteX0" fmla="*/ 366252 w 820402"/>
              <a:gd name="connsiteY0" fmla="*/ 2299970 h 2299970"/>
              <a:gd name="connsiteX1" fmla="*/ 818372 w 820402"/>
              <a:gd name="connsiteY1" fmla="*/ 806451 h 2299970"/>
              <a:gd name="connsiteX2" fmla="*/ 142161 w 820402"/>
              <a:gd name="connsiteY2" fmla="*/ 0 h 2299970"/>
              <a:gd name="connsiteX0" fmla="*/ 352903 w 806599"/>
              <a:gd name="connsiteY0" fmla="*/ 2383790 h 2383790"/>
              <a:gd name="connsiteX1" fmla="*/ 805023 w 806599"/>
              <a:gd name="connsiteY1" fmla="*/ 890271 h 2383790"/>
              <a:gd name="connsiteX2" fmla="*/ 8797 w 806599"/>
              <a:gd name="connsiteY2" fmla="*/ 0 h 2383790"/>
              <a:gd name="connsiteX0" fmla="*/ 366300 w 820031"/>
              <a:gd name="connsiteY0" fmla="*/ 2383790 h 2383790"/>
              <a:gd name="connsiteX1" fmla="*/ 818420 w 820031"/>
              <a:gd name="connsiteY1" fmla="*/ 890271 h 2383790"/>
              <a:gd name="connsiteX2" fmla="*/ 22194 w 820031"/>
              <a:gd name="connsiteY2" fmla="*/ 0 h 2383790"/>
              <a:gd name="connsiteX0" fmla="*/ 366013 w 819578"/>
              <a:gd name="connsiteY0" fmla="*/ 2383790 h 2383790"/>
              <a:gd name="connsiteX1" fmla="*/ 818133 w 819578"/>
              <a:gd name="connsiteY1" fmla="*/ 890271 h 2383790"/>
              <a:gd name="connsiteX2" fmla="*/ 21907 w 819578"/>
              <a:gd name="connsiteY2" fmla="*/ 0 h 2383790"/>
              <a:gd name="connsiteX0" fmla="*/ 796226 w 797671"/>
              <a:gd name="connsiteY0" fmla="*/ 890271 h 890271"/>
              <a:gd name="connsiteX1" fmla="*/ 0 w 797671"/>
              <a:gd name="connsiteY1" fmla="*/ 0 h 890271"/>
              <a:gd name="connsiteX0" fmla="*/ 0 w 1479565"/>
              <a:gd name="connsiteY0" fmla="*/ 157637 h 235841"/>
              <a:gd name="connsiteX1" fmla="*/ 1441006 w 1479565"/>
              <a:gd name="connsiteY1" fmla="*/ 200054 h 235841"/>
              <a:gd name="connsiteX0" fmla="*/ 0 w 1501674"/>
              <a:gd name="connsiteY0" fmla="*/ 5126 h 117156"/>
              <a:gd name="connsiteX1" fmla="*/ 1441006 w 1501674"/>
              <a:gd name="connsiteY1" fmla="*/ 47543 h 117156"/>
              <a:gd name="connsiteX0" fmla="*/ 0 w 1055450"/>
              <a:gd name="connsiteY0" fmla="*/ 1134111 h 1134111"/>
              <a:gd name="connsiteX1" fmla="*/ 959422 w 1055450"/>
              <a:gd name="connsiteY1" fmla="*/ 0 h 1134111"/>
              <a:gd name="connsiteX0" fmla="*/ 0 w 959422"/>
              <a:gd name="connsiteY0" fmla="*/ 1134111 h 1134111"/>
              <a:gd name="connsiteX1" fmla="*/ 959422 w 959422"/>
              <a:gd name="connsiteY1" fmla="*/ 0 h 1134111"/>
              <a:gd name="connsiteX0" fmla="*/ 0 w 966476"/>
              <a:gd name="connsiteY0" fmla="*/ 1134111 h 1134111"/>
              <a:gd name="connsiteX1" fmla="*/ 959422 w 966476"/>
              <a:gd name="connsiteY1" fmla="*/ 0 h 1134111"/>
              <a:gd name="connsiteX0" fmla="*/ 0 w 953065"/>
              <a:gd name="connsiteY0" fmla="*/ 1542543 h 1542543"/>
              <a:gd name="connsiteX1" fmla="*/ 941134 w 953065"/>
              <a:gd name="connsiteY1" fmla="*/ 0 h 1542543"/>
              <a:gd name="connsiteX0" fmla="*/ 0 w 985548"/>
              <a:gd name="connsiteY0" fmla="*/ 1542543 h 1542543"/>
              <a:gd name="connsiteX1" fmla="*/ 941134 w 985548"/>
              <a:gd name="connsiteY1" fmla="*/ 0 h 1542543"/>
              <a:gd name="connsiteX0" fmla="*/ 0 w 1017376"/>
              <a:gd name="connsiteY0" fmla="*/ 1524255 h 1524255"/>
              <a:gd name="connsiteX1" fmla="*/ 983806 w 1017376"/>
              <a:gd name="connsiteY1" fmla="*/ 0 h 1524255"/>
              <a:gd name="connsiteX0" fmla="*/ 0 w 997043"/>
              <a:gd name="connsiteY0" fmla="*/ 1524255 h 1524255"/>
              <a:gd name="connsiteX1" fmla="*/ 983806 w 997043"/>
              <a:gd name="connsiteY1" fmla="*/ 0 h 1524255"/>
              <a:gd name="connsiteX0" fmla="*/ 0 w 522400"/>
              <a:gd name="connsiteY0" fmla="*/ 1922189 h 1922189"/>
              <a:gd name="connsiteX1" fmla="*/ 27073 w 522400"/>
              <a:gd name="connsiteY1" fmla="*/ 0 h 1922189"/>
              <a:gd name="connsiteX0" fmla="*/ 66060 w 564572"/>
              <a:gd name="connsiteY0" fmla="*/ 2006856 h 2006856"/>
              <a:gd name="connsiteX1" fmla="*/ 0 w 564572"/>
              <a:gd name="connsiteY1" fmla="*/ 0 h 2006856"/>
              <a:gd name="connsiteX0" fmla="*/ 66060 w 575491"/>
              <a:gd name="connsiteY0" fmla="*/ 2006856 h 2006856"/>
              <a:gd name="connsiteX1" fmla="*/ 0 w 575491"/>
              <a:gd name="connsiteY1" fmla="*/ 0 h 2006856"/>
              <a:gd name="connsiteX0" fmla="*/ 226927 w 698417"/>
              <a:gd name="connsiteY0" fmla="*/ 2023789 h 2023789"/>
              <a:gd name="connsiteX1" fmla="*/ 0 w 698417"/>
              <a:gd name="connsiteY1" fmla="*/ 0 h 2023789"/>
              <a:gd name="connsiteX0" fmla="*/ 226927 w 821906"/>
              <a:gd name="connsiteY0" fmla="*/ 2023789 h 2023789"/>
              <a:gd name="connsiteX1" fmla="*/ 0 w 821906"/>
              <a:gd name="connsiteY1" fmla="*/ 0 h 2023789"/>
              <a:gd name="connsiteX0" fmla="*/ 125327 w 744143"/>
              <a:gd name="connsiteY0" fmla="*/ 2032256 h 2032256"/>
              <a:gd name="connsiteX1" fmla="*/ 0 w 744143"/>
              <a:gd name="connsiteY1" fmla="*/ 0 h 2032256"/>
              <a:gd name="connsiteX0" fmla="*/ 130379 w 715075"/>
              <a:gd name="connsiteY0" fmla="*/ 2032256 h 2032256"/>
              <a:gd name="connsiteX1" fmla="*/ 5052 w 715075"/>
              <a:gd name="connsiteY1" fmla="*/ 0 h 2032256"/>
              <a:gd name="connsiteX0" fmla="*/ 125327 w 735329"/>
              <a:gd name="connsiteY0" fmla="*/ 2032256 h 2032256"/>
              <a:gd name="connsiteX1" fmla="*/ 0 w 735329"/>
              <a:gd name="connsiteY1" fmla="*/ 0 h 2032256"/>
              <a:gd name="connsiteX0" fmla="*/ 125345 w 730150"/>
              <a:gd name="connsiteY0" fmla="*/ 2032256 h 2032256"/>
              <a:gd name="connsiteX1" fmla="*/ 18 w 730150"/>
              <a:gd name="connsiteY1" fmla="*/ 0 h 2032256"/>
              <a:gd name="connsiteX0" fmla="*/ 125345 w 730150"/>
              <a:gd name="connsiteY0" fmla="*/ 2032256 h 2032256"/>
              <a:gd name="connsiteX1" fmla="*/ 18 w 730150"/>
              <a:gd name="connsiteY1" fmla="*/ 0 h 2032256"/>
              <a:gd name="connsiteX0" fmla="*/ 125344 w 793974"/>
              <a:gd name="connsiteY0" fmla="*/ 2032256 h 2032256"/>
              <a:gd name="connsiteX1" fmla="*/ 17 w 793974"/>
              <a:gd name="connsiteY1" fmla="*/ 0 h 2032256"/>
              <a:gd name="connsiteX0" fmla="*/ 125347 w 647602"/>
              <a:gd name="connsiteY0" fmla="*/ 2032256 h 2032256"/>
              <a:gd name="connsiteX1" fmla="*/ 20 w 647602"/>
              <a:gd name="connsiteY1" fmla="*/ 0 h 2032256"/>
              <a:gd name="connsiteX0" fmla="*/ 125350 w 568879"/>
              <a:gd name="connsiteY0" fmla="*/ 2032256 h 2032256"/>
              <a:gd name="connsiteX1" fmla="*/ 23 w 568879"/>
              <a:gd name="connsiteY1" fmla="*/ 0 h 2032256"/>
              <a:gd name="connsiteX0" fmla="*/ 201549 w 628450"/>
              <a:gd name="connsiteY0" fmla="*/ 2032256 h 2032256"/>
              <a:gd name="connsiteX1" fmla="*/ 22 w 628450"/>
              <a:gd name="connsiteY1" fmla="*/ 0 h 2032256"/>
              <a:gd name="connsiteX0" fmla="*/ 208512 w 615873"/>
              <a:gd name="connsiteY0" fmla="*/ 2032256 h 2032256"/>
              <a:gd name="connsiteX1" fmla="*/ 6985 w 615873"/>
              <a:gd name="connsiteY1" fmla="*/ 0 h 2032256"/>
              <a:gd name="connsiteX0" fmla="*/ 207785 w 689147"/>
              <a:gd name="connsiteY0" fmla="*/ 2032256 h 2032256"/>
              <a:gd name="connsiteX1" fmla="*/ 6258 w 689147"/>
              <a:gd name="connsiteY1" fmla="*/ 0 h 2032256"/>
              <a:gd name="connsiteX0" fmla="*/ 207785 w 689147"/>
              <a:gd name="connsiteY0" fmla="*/ 2074589 h 2074589"/>
              <a:gd name="connsiteX1" fmla="*/ 6258 w 689147"/>
              <a:gd name="connsiteY1" fmla="*/ 0 h 2074589"/>
              <a:gd name="connsiteX0" fmla="*/ 201527 w 727958"/>
              <a:gd name="connsiteY0" fmla="*/ 2074589 h 2074589"/>
              <a:gd name="connsiteX1" fmla="*/ 0 w 727958"/>
              <a:gd name="connsiteY1" fmla="*/ 0 h 2074589"/>
              <a:gd name="connsiteX0" fmla="*/ 201527 w 717757"/>
              <a:gd name="connsiteY0" fmla="*/ 2074589 h 2074589"/>
              <a:gd name="connsiteX1" fmla="*/ 0 w 717757"/>
              <a:gd name="connsiteY1" fmla="*/ 0 h 2074589"/>
              <a:gd name="connsiteX0" fmla="*/ 202028 w 698758"/>
              <a:gd name="connsiteY0" fmla="*/ 2074589 h 2074589"/>
              <a:gd name="connsiteX1" fmla="*/ 501 w 698758"/>
              <a:gd name="connsiteY1" fmla="*/ 0 h 2074589"/>
              <a:gd name="connsiteX0" fmla="*/ 207784 w 689146"/>
              <a:gd name="connsiteY0" fmla="*/ 2074589 h 2074589"/>
              <a:gd name="connsiteX1" fmla="*/ 6257 w 689146"/>
              <a:gd name="connsiteY1" fmla="*/ 0 h 2074589"/>
              <a:gd name="connsiteX0" fmla="*/ 229063 w 686030"/>
              <a:gd name="connsiteY0" fmla="*/ 2074589 h 2074589"/>
              <a:gd name="connsiteX1" fmla="*/ 27536 w 686030"/>
              <a:gd name="connsiteY1" fmla="*/ 0 h 2074589"/>
              <a:gd name="connsiteX0" fmla="*/ 224445 w 685565"/>
              <a:gd name="connsiteY0" fmla="*/ 2074589 h 2074589"/>
              <a:gd name="connsiteX1" fmla="*/ 22918 w 685565"/>
              <a:gd name="connsiteY1" fmla="*/ 0 h 2074589"/>
              <a:gd name="connsiteX0" fmla="*/ 211635 w 687066"/>
              <a:gd name="connsiteY0" fmla="*/ 2074589 h 2074589"/>
              <a:gd name="connsiteX1" fmla="*/ 10108 w 687066"/>
              <a:gd name="connsiteY1" fmla="*/ 0 h 2074589"/>
              <a:gd name="connsiteX0" fmla="*/ 214269 w 538943"/>
              <a:gd name="connsiteY0" fmla="*/ 2074589 h 2074589"/>
              <a:gd name="connsiteX1" fmla="*/ 12742 w 538943"/>
              <a:gd name="connsiteY1" fmla="*/ 0 h 2074589"/>
              <a:gd name="connsiteX0" fmla="*/ 213161 w 592748"/>
              <a:gd name="connsiteY0" fmla="*/ 2074589 h 2074589"/>
              <a:gd name="connsiteX1" fmla="*/ 11634 w 592748"/>
              <a:gd name="connsiteY1" fmla="*/ 0 h 2074589"/>
              <a:gd name="connsiteX0" fmla="*/ 212523 w 628891"/>
              <a:gd name="connsiteY0" fmla="*/ 2074589 h 2074589"/>
              <a:gd name="connsiteX1" fmla="*/ 10996 w 628891"/>
              <a:gd name="connsiteY1" fmla="*/ 0 h 2074589"/>
            </a:gdLst>
            <a:ahLst/>
            <a:cxnLst>
              <a:cxn ang="0">
                <a:pos x="connsiteX0" y="connsiteY0"/>
              </a:cxn>
              <a:cxn ang="0">
                <a:pos x="connsiteX1" y="connsiteY1"/>
              </a:cxn>
            </a:cxnLst>
            <a:rect l="l" t="t" r="r" b="b"/>
            <a:pathLst>
              <a:path w="628891" h="2074589">
                <a:moveTo>
                  <a:pt x="212523" y="2074589"/>
                </a:moveTo>
                <a:cubicBezTo>
                  <a:pt x="1315571" y="1032216"/>
                  <a:pt x="-139075" y="1436329"/>
                  <a:pt x="10996" y="0"/>
                </a:cubicBezTo>
              </a:path>
            </a:pathLst>
          </a:custGeom>
          <a:noFill/>
          <a:ln w="76200">
            <a:solidFill>
              <a:srgbClr val="62B23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atin typeface="Huawei Sans" panose="020C0503030203020204" pitchFamily="34" charset="0"/>
              <a:ea typeface="方正兰亭黑简体" panose="02000000000000000000" pitchFamily="2" charset="-122"/>
            </a:endParaRPr>
          </a:p>
        </p:txBody>
      </p:sp>
      <p:sp>
        <p:nvSpPr>
          <p:cNvPr id="50" name="文本框 49"/>
          <p:cNvSpPr txBox="1"/>
          <p:nvPr/>
        </p:nvSpPr>
        <p:spPr bwMode="gray">
          <a:xfrm>
            <a:off x="5745251" y="5580248"/>
            <a:ext cx="5532349" cy="553998"/>
          </a:xfrm>
          <a:prstGeom prst="rect">
            <a:avLst/>
          </a:prstGeom>
          <a:noFill/>
        </p:spPr>
        <p:txBody>
          <a:bodyPr wrap="square" rtlCol="0">
            <a:spAutoFit/>
          </a:bodyPr>
          <a:lstStyle/>
          <a:p>
            <a:pPr fontAlgn="ctr">
              <a:lnSpc>
                <a:spcPts val="1800"/>
              </a:lnSpc>
              <a:spcBef>
                <a:spcPts val="0"/>
              </a:spcBef>
              <a:spcAft>
                <a:spcPts val="0"/>
              </a:spcAft>
            </a:pPr>
            <a:r>
              <a:rPr lang="en-US" sz="1200" dirty="0" smtClean="0">
                <a:latin typeface="Huawei Sans" panose="020C0503030203020204" pitchFamily="34" charset="0"/>
              </a:rPr>
              <a:t>VRRP and MSTP are used together to implement gateway redundancy, load balancing, Layer 2 loop prevention, and reliability.</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6894277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Link Aggregation, iStack, and CSS</a:t>
            </a:r>
            <a:endParaRPr lang="en-US" altLang="zh-CN"/>
          </a:p>
        </p:txBody>
      </p:sp>
      <p:sp>
        <p:nvSpPr>
          <p:cNvPr id="72" name="文本占位符 71"/>
          <p:cNvSpPr>
            <a:spLocks noGrp="1"/>
          </p:cNvSpPr>
          <p:nvPr>
            <p:ph type="body" sz="quarter" idx="4294967295"/>
          </p:nvPr>
        </p:nvSpPr>
        <p:spPr>
          <a:xfrm>
            <a:off x="6096000" y="1484313"/>
            <a:ext cx="5653088" cy="4443412"/>
          </a:xfrm>
        </p:spPr>
        <p:txBody>
          <a:bodyPr/>
          <a:lstStyle/>
          <a:p>
            <a:pPr algn="l"/>
            <a:r>
              <a:rPr lang="en-US" sz="1400" dirty="0" smtClean="0"/>
              <a:t>Ethernet link aggregation, also known as Eth-Trunk, bundles multiple physical links into a logical link to increase link bandwidth, without having to upgrade hardware. </a:t>
            </a:r>
          </a:p>
          <a:p>
            <a:pPr algn="l"/>
            <a:r>
              <a:rPr lang="en-US" sz="1400" dirty="0" smtClean="0"/>
              <a:t>Intelligent stack (</a:t>
            </a:r>
            <a:r>
              <a:rPr lang="en-US" sz="1400" dirty="0" err="1" smtClean="0"/>
              <a:t>iStack</a:t>
            </a:r>
            <a:r>
              <a:rPr lang="en-US" sz="1400" dirty="0" smtClean="0"/>
              <a:t>) enables multiple stacking-capable switches to function as a single logical switch. </a:t>
            </a:r>
            <a:r>
              <a:rPr lang="en-US" sz="1400" dirty="0" err="1" smtClean="0"/>
              <a:t>iStack</a:t>
            </a:r>
            <a:r>
              <a:rPr lang="en-US" sz="1400" dirty="0" smtClean="0"/>
              <a:t> is applicable to Huawei fixed switches.</a:t>
            </a:r>
          </a:p>
          <a:p>
            <a:pPr algn="l"/>
            <a:r>
              <a:rPr lang="en-US" sz="1400" dirty="0" smtClean="0"/>
              <a:t>A cluster switch system (CSS), also known as a cluster, combines two clustering-capable switches into a single logical switch. CSS is applicable to Huawei modular switches.</a:t>
            </a:r>
          </a:p>
          <a:p>
            <a:pPr algn="l"/>
            <a:r>
              <a:rPr lang="en-US" sz="1400" dirty="0" smtClean="0"/>
              <a:t>Link aggregation can be used with </a:t>
            </a:r>
            <a:r>
              <a:rPr lang="en-US" sz="1400" dirty="0" err="1" smtClean="0"/>
              <a:t>iStack</a:t>
            </a:r>
            <a:r>
              <a:rPr lang="en-US" sz="1400" dirty="0" smtClean="0"/>
              <a:t>/CSS to implement link-level and device-level reliability and increase network bandwidth.</a:t>
            </a:r>
            <a:endParaRPr lang="en-US" altLang="zh-CN" sz="1400" dirty="0"/>
          </a:p>
        </p:txBody>
      </p:sp>
      <p:sp>
        <p:nvSpPr>
          <p:cNvPr id="3" name="圆角矩形 2"/>
          <p:cNvSpPr/>
          <p:nvPr/>
        </p:nvSpPr>
        <p:spPr bwMode="gray">
          <a:xfrm>
            <a:off x="739087" y="5167367"/>
            <a:ext cx="2406981" cy="548787"/>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a:off x="1097508" y="5547397"/>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endCxn id="6" idx="0"/>
          </p:cNvCxnSpPr>
          <p:nvPr/>
        </p:nvCxnSpPr>
        <p:spPr bwMode="gray">
          <a:xfrm>
            <a:off x="1007351"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4177" y="5869591"/>
            <a:ext cx="366348" cy="27971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79051" y="5869591"/>
            <a:ext cx="366348" cy="279710"/>
          </a:xfrm>
          <a:prstGeom prst="rect">
            <a:avLst/>
          </a:prstGeom>
        </p:spPr>
      </p:pic>
      <p:cxnSp>
        <p:nvCxnSpPr>
          <p:cNvPr id="8" name="直接连接符 7"/>
          <p:cNvCxnSpPr>
            <a:endCxn id="7" idx="0"/>
          </p:cNvCxnSpPr>
          <p:nvPr/>
        </p:nvCxnSpPr>
        <p:spPr bwMode="gray">
          <a:xfrm>
            <a:off x="2862225"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9" name="TextBox 77"/>
          <p:cNvSpPr txBox="1"/>
          <p:nvPr/>
        </p:nvSpPr>
        <p:spPr bwMode="gray">
          <a:xfrm>
            <a:off x="762810" y="5382047"/>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err="1" smtClean="0">
                <a:solidFill>
                  <a:srgbClr val="000000"/>
                </a:solidFill>
                <a:latin typeface="Huawei Sans" panose="020C0503030203020204" pitchFamily="34" charset="0"/>
              </a:rPr>
              <a:t>iStack</a:t>
            </a:r>
            <a:endParaRPr lang="en-US" altLang="zh-CN" sz="14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33250" y="5876681"/>
            <a:ext cx="366348" cy="279710"/>
          </a:xfrm>
          <a:prstGeom prst="rect">
            <a:avLst/>
          </a:prstGeom>
        </p:spPr>
      </p:pic>
      <p:cxnSp>
        <p:nvCxnSpPr>
          <p:cNvPr id="11" name="直接连接符 10"/>
          <p:cNvCxnSpPr>
            <a:endCxn id="10" idx="0"/>
          </p:cNvCxnSpPr>
          <p:nvPr/>
        </p:nvCxnSpPr>
        <p:spPr bwMode="gray">
          <a:xfrm>
            <a:off x="1916424" y="5398102"/>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1192354" y="5396030"/>
            <a:ext cx="539067"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3" name="圆角矩形 12"/>
          <p:cNvSpPr/>
          <p:nvPr/>
        </p:nvSpPr>
        <p:spPr bwMode="gray">
          <a:xfrm>
            <a:off x="2530303" y="2623120"/>
            <a:ext cx="1595397" cy="483351"/>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a:stCxn id="68" idx="3"/>
          </p:cNvCxnSpPr>
          <p:nvPr/>
        </p:nvCxnSpPr>
        <p:spPr bwMode="gray">
          <a:xfrm>
            <a:off x="3025825" y="2923166"/>
            <a:ext cx="607764"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5" name="TextBox 77"/>
          <p:cNvSpPr txBox="1"/>
          <p:nvPr/>
        </p:nvSpPr>
        <p:spPr bwMode="gray">
          <a:xfrm>
            <a:off x="2619265" y="2602644"/>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smtClean="0">
                <a:solidFill>
                  <a:srgbClr val="000000"/>
                </a:solidFill>
                <a:latin typeface="Huawei Sans" panose="020C0503030203020204" pitchFamily="34" charset="0"/>
              </a:rPr>
              <a:t>CSS</a:t>
            </a:r>
            <a:endParaRPr lang="en-US" sz="1400" b="1">
              <a:solidFill>
                <a:srgbClr val="000000"/>
              </a:solidFill>
              <a:latin typeface="Huawei Sans" panose="020C0503030203020204" pitchFamily="34" charset="0"/>
            </a:endParaRPr>
          </a:p>
        </p:txBody>
      </p:sp>
      <p:sp>
        <p:nvSpPr>
          <p:cNvPr id="16" name="圆角矩形 15"/>
          <p:cNvSpPr/>
          <p:nvPr/>
        </p:nvSpPr>
        <p:spPr bwMode="gray">
          <a:xfrm>
            <a:off x="2633198" y="3806342"/>
            <a:ext cx="1407273" cy="420785"/>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stCxn id="67" idx="3"/>
            <a:endCxn id="66" idx="1"/>
          </p:cNvCxnSpPr>
          <p:nvPr/>
        </p:nvCxnSpPr>
        <p:spPr bwMode="gray">
          <a:xfrm>
            <a:off x="3146068" y="4044519"/>
            <a:ext cx="337141"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18" name="直接连接符 17"/>
          <p:cNvCxnSpPr/>
          <p:nvPr/>
        </p:nvCxnSpPr>
        <p:spPr bwMode="gray">
          <a:xfrm>
            <a:off x="2101427" y="5396030"/>
            <a:ext cx="575795"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9" name="圆角矩形 18"/>
          <p:cNvSpPr/>
          <p:nvPr/>
        </p:nvSpPr>
        <p:spPr bwMode="gray">
          <a:xfrm>
            <a:off x="3437658" y="5167367"/>
            <a:ext cx="2406981" cy="548787"/>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19"/>
          <p:cNvSpPr/>
          <p:nvPr/>
        </p:nvSpPr>
        <p:spPr bwMode="gray">
          <a:xfrm>
            <a:off x="3796079" y="5547397"/>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endCxn id="22" idx="0"/>
          </p:cNvCxnSpPr>
          <p:nvPr/>
        </p:nvCxnSpPr>
        <p:spPr bwMode="gray">
          <a:xfrm>
            <a:off x="3705922"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22748" y="5869591"/>
            <a:ext cx="366348" cy="27971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77622" y="5869591"/>
            <a:ext cx="366348" cy="279710"/>
          </a:xfrm>
          <a:prstGeom prst="rect">
            <a:avLst/>
          </a:prstGeom>
        </p:spPr>
      </p:pic>
      <p:cxnSp>
        <p:nvCxnSpPr>
          <p:cNvPr id="24" name="直接连接符 23"/>
          <p:cNvCxnSpPr>
            <a:endCxn id="23" idx="0"/>
          </p:cNvCxnSpPr>
          <p:nvPr/>
        </p:nvCxnSpPr>
        <p:spPr bwMode="gray">
          <a:xfrm>
            <a:off x="5560796"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35479" y="5876681"/>
            <a:ext cx="366348" cy="279710"/>
          </a:xfrm>
          <a:prstGeom prst="rect">
            <a:avLst/>
          </a:prstGeom>
        </p:spPr>
      </p:pic>
      <p:cxnSp>
        <p:nvCxnSpPr>
          <p:cNvPr id="26" name="直接连接符 25"/>
          <p:cNvCxnSpPr>
            <a:endCxn id="25" idx="0"/>
          </p:cNvCxnSpPr>
          <p:nvPr/>
        </p:nvCxnSpPr>
        <p:spPr bwMode="gray">
          <a:xfrm>
            <a:off x="4618653" y="5398102"/>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3890925" y="5396030"/>
            <a:ext cx="539066"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28" name="直接连接符 27"/>
          <p:cNvCxnSpPr/>
          <p:nvPr/>
        </p:nvCxnSpPr>
        <p:spPr bwMode="gray">
          <a:xfrm>
            <a:off x="4799997" y="5396030"/>
            <a:ext cx="575795"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29" name="TextBox 77"/>
          <p:cNvSpPr txBox="1"/>
          <p:nvPr/>
        </p:nvSpPr>
        <p:spPr bwMode="gray">
          <a:xfrm>
            <a:off x="1620901" y="3861602"/>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err="1" smtClean="0">
                <a:solidFill>
                  <a:srgbClr val="000000"/>
                </a:solidFill>
                <a:latin typeface="Huawei Sans" panose="020C0503030203020204" pitchFamily="34" charset="0"/>
              </a:rPr>
              <a:t>iStack</a:t>
            </a:r>
            <a:endParaRPr lang="en-US" altLang="zh-CN" sz="14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30" name="直接连接符 29"/>
          <p:cNvCxnSpPr/>
          <p:nvPr/>
        </p:nvCxnSpPr>
        <p:spPr bwMode="gray">
          <a:xfrm flipH="1">
            <a:off x="1007352" y="4199856"/>
            <a:ext cx="1939934"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H="1">
            <a:off x="1916424" y="4199856"/>
            <a:ext cx="1030862"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flipH="1">
            <a:off x="2862226" y="4199856"/>
            <a:ext cx="85060"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2947286" y="4199856"/>
            <a:ext cx="758636"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2947286" y="4199856"/>
            <a:ext cx="166770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2947286" y="4199856"/>
            <a:ext cx="2613510"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H="1">
            <a:off x="1007351" y="4199856"/>
            <a:ext cx="266514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a:off x="3672494" y="4199856"/>
            <a:ext cx="1888303"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3672493" y="4199856"/>
            <a:ext cx="3342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flipH="1">
            <a:off x="2862225" y="4199856"/>
            <a:ext cx="810268"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flipH="1">
            <a:off x="1916424" y="4199856"/>
            <a:ext cx="1756069"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bwMode="gray">
          <a:xfrm>
            <a:off x="3672493" y="4199856"/>
            <a:ext cx="94250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bwMode="gray">
          <a:xfrm rot="5400000">
            <a:off x="4193070" y="4091870"/>
            <a:ext cx="259960" cy="1770784"/>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连接符 42"/>
          <p:cNvCxnSpPr/>
          <p:nvPr/>
        </p:nvCxnSpPr>
        <p:spPr bwMode="gray">
          <a:xfrm>
            <a:off x="2831019" y="3077511"/>
            <a:ext cx="116267"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flipH="1">
            <a:off x="2947286" y="3077511"/>
            <a:ext cx="878835"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2831019" y="3077511"/>
            <a:ext cx="841474"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H="1">
            <a:off x="3672493" y="3077511"/>
            <a:ext cx="153628"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bwMode="gray">
          <a:xfrm rot="5400000">
            <a:off x="3234572" y="2904999"/>
            <a:ext cx="120799" cy="1120180"/>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47"/>
          <p:cNvSpPr/>
          <p:nvPr/>
        </p:nvSpPr>
        <p:spPr bwMode="gray">
          <a:xfrm rot="5400000">
            <a:off x="2177099" y="4066294"/>
            <a:ext cx="259960" cy="1770784"/>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p:cNvSpPr/>
          <p:nvPr/>
        </p:nvSpPr>
        <p:spPr bwMode="gray">
          <a:xfrm flipH="1">
            <a:off x="2970217" y="1500604"/>
            <a:ext cx="768320" cy="3892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63940" y="1851463"/>
            <a:ext cx="380872" cy="312315"/>
          </a:xfrm>
          <a:prstGeom prst="rect">
            <a:avLst/>
          </a:prstGeom>
        </p:spPr>
      </p:pic>
      <p:cxnSp>
        <p:nvCxnSpPr>
          <p:cNvPr id="51" name="直接连接符 50"/>
          <p:cNvCxnSpPr>
            <a:endCxn id="50" idx="2"/>
          </p:cNvCxnSpPr>
          <p:nvPr/>
        </p:nvCxnSpPr>
        <p:spPr bwMode="gray">
          <a:xfrm flipV="1">
            <a:off x="2831019" y="2163778"/>
            <a:ext cx="523357" cy="595520"/>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69" idx="0"/>
            <a:endCxn id="50" idx="2"/>
          </p:cNvCxnSpPr>
          <p:nvPr/>
        </p:nvCxnSpPr>
        <p:spPr bwMode="gray">
          <a:xfrm flipH="1" flipV="1">
            <a:off x="3354376" y="2163778"/>
            <a:ext cx="470765" cy="602663"/>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53" name="TextBox 77"/>
          <p:cNvSpPr txBox="1"/>
          <p:nvPr/>
        </p:nvSpPr>
        <p:spPr bwMode="gray">
          <a:xfrm>
            <a:off x="3468395" y="5386950"/>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err="1" smtClean="0">
                <a:solidFill>
                  <a:srgbClr val="000000"/>
                </a:solidFill>
                <a:latin typeface="Huawei Sans" panose="020C0503030203020204" pitchFamily="34" charset="0"/>
              </a:rPr>
              <a:t>iStack</a:t>
            </a:r>
            <a:endParaRPr lang="en-US" altLang="zh-CN" sz="14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 name="椭圆 53"/>
          <p:cNvSpPr/>
          <p:nvPr/>
        </p:nvSpPr>
        <p:spPr bwMode="gray">
          <a:xfrm rot="5400000">
            <a:off x="3292659" y="1870608"/>
            <a:ext cx="120799" cy="1120180"/>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a:off x="631493" y="2035278"/>
            <a:ext cx="500188"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56" name="TextBox 77"/>
          <p:cNvSpPr txBox="1"/>
          <p:nvPr/>
        </p:nvSpPr>
        <p:spPr bwMode="gray">
          <a:xfrm>
            <a:off x="1093821" y="1889880"/>
            <a:ext cx="1583400" cy="316351"/>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400" dirty="0" err="1" smtClean="0">
                <a:solidFill>
                  <a:srgbClr val="000000"/>
                </a:solidFill>
                <a:latin typeface="Huawei Sans" panose="020C0503030203020204" pitchFamily="34" charset="0"/>
              </a:rPr>
              <a:t>iStack</a:t>
            </a:r>
            <a:r>
              <a:rPr lang="en-US" sz="1400" dirty="0" smtClean="0">
                <a:solidFill>
                  <a:srgbClr val="000000"/>
                </a:solidFill>
                <a:latin typeface="Huawei Sans" panose="020C0503030203020204" pitchFamily="34" charset="0"/>
              </a:rPr>
              <a:t>/CSS Link</a:t>
            </a:r>
            <a:endParaRPr lang="en-US" sz="1400" dirty="0">
              <a:solidFill>
                <a:srgbClr val="000000"/>
              </a:solidFill>
              <a:latin typeface="Huawei Sans" panose="020C0503030203020204" pitchFamily="34" charset="0"/>
            </a:endParaRPr>
          </a:p>
        </p:txBody>
      </p:sp>
      <p:sp>
        <p:nvSpPr>
          <p:cNvPr id="57" name="椭圆 56"/>
          <p:cNvSpPr/>
          <p:nvPr/>
        </p:nvSpPr>
        <p:spPr bwMode="gray">
          <a:xfrm rot="5400000">
            <a:off x="865969" y="2103367"/>
            <a:ext cx="129345" cy="598295"/>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77"/>
          <p:cNvSpPr txBox="1"/>
          <p:nvPr/>
        </p:nvSpPr>
        <p:spPr bwMode="gray">
          <a:xfrm>
            <a:off x="1200912" y="2259763"/>
            <a:ext cx="1390745" cy="316351"/>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400" dirty="0" smtClean="0">
                <a:solidFill>
                  <a:srgbClr val="000000"/>
                </a:solidFill>
                <a:latin typeface="Huawei Sans" panose="020C0503030203020204" pitchFamily="34" charset="0"/>
              </a:rPr>
              <a:t>Eth-Trunk</a:t>
            </a:r>
            <a:endParaRPr lang="en-US" sz="1400" dirty="0">
              <a:solidFill>
                <a:srgbClr val="000000"/>
              </a:solidFill>
              <a:latin typeface="Huawei Sans" panose="020C0503030203020204" pitchFamily="34" charset="0"/>
            </a:endParaRPr>
          </a:p>
        </p:txBody>
      </p:sp>
      <p:sp>
        <p:nvSpPr>
          <p:cNvPr id="59" name="矩形 58"/>
          <p:cNvSpPr/>
          <p:nvPr/>
        </p:nvSpPr>
        <p:spPr bwMode="gray">
          <a:xfrm>
            <a:off x="2970217" y="1599430"/>
            <a:ext cx="787396" cy="276999"/>
          </a:xfrm>
          <a:prstGeom prst="rect">
            <a:avLst/>
          </a:prstGeom>
        </p:spPr>
        <p:txBody>
          <a:bodyPr wrap="none">
            <a:spAutoFit/>
          </a:bodyPr>
          <a:lstStyle/>
          <a:p>
            <a:pPr lvl="0" algn="ctr" fontAlgn="ctr"/>
            <a:r>
              <a:rPr lang="en-US" sz="1200" dirty="0" smtClean="0">
                <a:solidFill>
                  <a:prstClr val="black"/>
                </a:solidFill>
                <a:latin typeface="Huawei Sans" panose="020C0503030203020204" pitchFamily="34" charset="0"/>
              </a:rPr>
              <a:t>Network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20519" y="5244664"/>
            <a:ext cx="370006" cy="302732"/>
          </a:xfrm>
          <a:prstGeom prst="rect">
            <a:avLst/>
          </a:prstGeom>
        </p:spPr>
      </p:pic>
      <p:pic>
        <p:nvPicPr>
          <p:cNvPr id="61" name="图片 6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29592" y="5244664"/>
            <a:ext cx="370006" cy="302732"/>
          </a:xfrm>
          <a:prstGeom prst="rect">
            <a:avLst/>
          </a:prstGeom>
        </p:spPr>
      </p:pic>
      <p:pic>
        <p:nvPicPr>
          <p:cNvPr id="62" name="图片 6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75393" y="5244664"/>
            <a:ext cx="370006" cy="302732"/>
          </a:xfrm>
          <a:prstGeom prst="rect">
            <a:avLst/>
          </a:prstGeom>
        </p:spPr>
      </p:pic>
      <p:pic>
        <p:nvPicPr>
          <p:cNvPr id="63" name="图片 6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2748" y="5244664"/>
            <a:ext cx="370006" cy="302732"/>
          </a:xfrm>
          <a:prstGeom prst="rect">
            <a:avLst/>
          </a:prstGeom>
        </p:spPr>
      </p:pic>
      <p:pic>
        <p:nvPicPr>
          <p:cNvPr id="64" name="图片 6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31821" y="5244664"/>
            <a:ext cx="370006" cy="302732"/>
          </a:xfrm>
          <a:prstGeom prst="rect">
            <a:avLst/>
          </a:prstGeom>
        </p:spPr>
      </p:pic>
      <p:pic>
        <p:nvPicPr>
          <p:cNvPr id="65" name="图片 6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73964" y="5244664"/>
            <a:ext cx="370006" cy="302732"/>
          </a:xfrm>
          <a:prstGeom prst="rect">
            <a:avLst/>
          </a:prstGeom>
        </p:spPr>
      </p:pic>
      <p:pic>
        <p:nvPicPr>
          <p:cNvPr id="66" name="图片 6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483209" y="3887794"/>
            <a:ext cx="383103" cy="313449"/>
          </a:xfrm>
          <a:prstGeom prst="rect">
            <a:avLst/>
          </a:prstGeom>
        </p:spPr>
      </p:pic>
      <p:pic>
        <p:nvPicPr>
          <p:cNvPr id="67" name="图片 6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762965" y="3887794"/>
            <a:ext cx="383103" cy="313449"/>
          </a:xfrm>
          <a:prstGeom prst="rect">
            <a:avLst/>
          </a:prstGeom>
        </p:spPr>
      </p:pic>
      <p:pic>
        <p:nvPicPr>
          <p:cNvPr id="68" name="图片 67"/>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642722" y="2766441"/>
            <a:ext cx="383103" cy="313449"/>
          </a:xfrm>
          <a:prstGeom prst="rect">
            <a:avLst/>
          </a:prstGeom>
        </p:spPr>
      </p:pic>
      <p:pic>
        <p:nvPicPr>
          <p:cNvPr id="69" name="图片 68"/>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633589" y="2766441"/>
            <a:ext cx="383103" cy="313449"/>
          </a:xfrm>
          <a:prstGeom prst="rect">
            <a:avLst/>
          </a:prstGeom>
        </p:spPr>
      </p:pic>
    </p:spTree>
    <p:extLst>
      <p:ext uri="{BB962C8B-B14F-4D97-AF65-F5344CB8AC3E}">
        <p14:creationId xmlns:p14="http://schemas.microsoft.com/office/powerpoint/2010/main" val="31754299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E1927F-2BD6-419D-B062-C6ACF31B77FC}"/>
              </a:ext>
            </a:extLst>
          </p:cNvPr>
          <p:cNvSpPr>
            <a:spLocks noGrp="1"/>
          </p:cNvSpPr>
          <p:nvPr>
            <p:ph type="title"/>
          </p:nvPr>
        </p:nvSpPr>
        <p:spPr/>
        <p:txBody>
          <a:bodyPr>
            <a:normAutofit/>
          </a:bodyPr>
          <a:lstStyle/>
          <a:p>
            <a:r>
              <a:rPr lang="en-US" smtClean="0"/>
              <a:t>Network Quality Analysis (NQA)</a:t>
            </a:r>
            <a:endParaRPr lang="en-US"/>
          </a:p>
        </p:txBody>
      </p:sp>
      <p:sp>
        <p:nvSpPr>
          <p:cNvPr id="3" name="Text Placeholder 2">
            <a:extLst>
              <a:ext uri="{FF2B5EF4-FFF2-40B4-BE49-F238E27FC236}">
                <a16:creationId xmlns:a16="http://schemas.microsoft.com/office/drawing/2014/main" xmlns="" id="{41ED5D3C-7D88-4129-A713-93F3ECF6806F}"/>
              </a:ext>
            </a:extLst>
          </p:cNvPr>
          <p:cNvSpPr>
            <a:spLocks noGrp="1"/>
          </p:cNvSpPr>
          <p:nvPr>
            <p:ph type="body" sz="quarter" idx="4294967295"/>
          </p:nvPr>
        </p:nvSpPr>
        <p:spPr>
          <a:xfrm>
            <a:off x="6096001" y="1052513"/>
            <a:ext cx="5653087" cy="4875212"/>
          </a:xfrm>
        </p:spPr>
        <p:txBody>
          <a:bodyPr/>
          <a:lstStyle/>
          <a:p>
            <a:pPr algn="l"/>
            <a:r>
              <a:rPr lang="en-US" sz="1400" dirty="0" smtClean="0"/>
              <a:t>To visualize the quality of network services and allow users to check whether the quality of network services meets requirements, the following measures must be taken:</a:t>
            </a:r>
          </a:p>
          <a:p>
            <a:pPr marL="536575" lvl="1" indent="-228600"/>
            <a:r>
              <a:rPr lang="en-US" sz="1200" dirty="0" smtClean="0"/>
              <a:t>Enable the device to provide network service quality information.</a:t>
            </a:r>
          </a:p>
          <a:p>
            <a:pPr marL="536575" lvl="1" indent="-228600"/>
            <a:r>
              <a:rPr lang="en-US" sz="1200" dirty="0" smtClean="0"/>
              <a:t>Deploy probe devices to monitor network service quality.</a:t>
            </a:r>
          </a:p>
          <a:p>
            <a:pPr algn="l"/>
            <a:r>
              <a:rPr lang="en-US" sz="1400" dirty="0" smtClean="0"/>
              <a:t>The preceding measures require devices to provide statistical parameters such as the delay, jitter, and packet loss ratio and require dedicated probe devices. These requirements increase investments on devices.</a:t>
            </a:r>
          </a:p>
          <a:p>
            <a:pPr algn="l"/>
            <a:r>
              <a:rPr lang="en-US" sz="1400" dirty="0" smtClean="0"/>
              <a:t>NQA can precisely test the network operating status and output statistics without using dedicated probe devices, effectively reducing costs. </a:t>
            </a:r>
            <a:endParaRPr lang="en-US" altLang="zh-CN" sz="1400" dirty="0" smtClean="0"/>
          </a:p>
          <a:p>
            <a:pPr algn="l"/>
            <a:r>
              <a:rPr lang="en-US" sz="1400" dirty="0" smtClean="0"/>
              <a:t>NQA measures network performance and collects statistics on the delay, jitter, and packet loss ratio in real time.</a:t>
            </a:r>
            <a:endParaRPr lang="en-US" altLang="zh-CN" sz="1400" dirty="0"/>
          </a:p>
        </p:txBody>
      </p:sp>
      <p:pic>
        <p:nvPicPr>
          <p:cNvPr id="4" name="Picture 12" descr="E:\2016.01\1.12 扁平化图标\蓝色\AR-蓝色最新-40.png">
            <a:extLst>
              <a:ext uri="{FF2B5EF4-FFF2-40B4-BE49-F238E27FC236}">
                <a16:creationId xmlns:a16="http://schemas.microsoft.com/office/drawing/2014/main" xmlns="" id="{AFEBAB38-3C14-44F2-93EA-7A117F2B73D0}"/>
              </a:ext>
            </a:extLst>
          </p:cNvPr>
          <p:cNvPicPr>
            <a:picLocks noChangeAspect="1" noChangeArrowheads="1"/>
          </p:cNvPicPr>
          <p:nvPr/>
        </p:nvPicPr>
        <p:blipFill>
          <a:blip r:embed="rId3" cstate="print"/>
          <a:srcRect/>
          <a:stretch>
            <a:fillRect/>
          </a:stretch>
        </p:blipFill>
        <p:spPr bwMode="gray">
          <a:xfrm>
            <a:off x="729036" y="3938861"/>
            <a:ext cx="440049" cy="360040"/>
          </a:xfrm>
          <a:prstGeom prst="rect">
            <a:avLst/>
          </a:prstGeom>
          <a:noFill/>
        </p:spPr>
      </p:pic>
      <p:pic>
        <p:nvPicPr>
          <p:cNvPr id="5" name="Picture 12" descr="E:\2016.01\1.12 扁平化图标\蓝色\AR-蓝色最新-40.png">
            <a:extLst>
              <a:ext uri="{FF2B5EF4-FFF2-40B4-BE49-F238E27FC236}">
                <a16:creationId xmlns:a16="http://schemas.microsoft.com/office/drawing/2014/main" xmlns="" id="{592835B9-C526-4DEE-959B-34A8E7847D71}"/>
              </a:ext>
            </a:extLst>
          </p:cNvPr>
          <p:cNvPicPr>
            <a:picLocks noChangeAspect="1" noChangeArrowheads="1"/>
          </p:cNvPicPr>
          <p:nvPr/>
        </p:nvPicPr>
        <p:blipFill>
          <a:blip r:embed="rId3" cstate="print"/>
          <a:srcRect/>
          <a:stretch>
            <a:fillRect/>
          </a:stretch>
        </p:blipFill>
        <p:spPr bwMode="gray">
          <a:xfrm>
            <a:off x="5042083" y="3938861"/>
            <a:ext cx="440049" cy="360040"/>
          </a:xfrm>
          <a:prstGeom prst="rect">
            <a:avLst/>
          </a:prstGeom>
          <a:noFill/>
        </p:spPr>
      </p:pic>
      <p:sp>
        <p:nvSpPr>
          <p:cNvPr id="6" name="Freeform 159">
            <a:extLst>
              <a:ext uri="{FF2B5EF4-FFF2-40B4-BE49-F238E27FC236}">
                <a16:creationId xmlns:a16="http://schemas.microsoft.com/office/drawing/2014/main" xmlns="" id="{DBA60D68-C68C-4D31-8BEC-6641CD6250EA}"/>
              </a:ext>
            </a:extLst>
          </p:cNvPr>
          <p:cNvSpPr/>
          <p:nvPr/>
        </p:nvSpPr>
        <p:spPr bwMode="gray">
          <a:xfrm flipH="1">
            <a:off x="2668000" y="377857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Network</a:t>
            </a:r>
            <a:endParaRPr lang="en-US" sz="1200" dirty="0">
              <a:solidFill>
                <a:schemeClr val="bg1">
                  <a:lumMod val="50000"/>
                </a:schemeClr>
              </a:solidFill>
              <a:latin typeface="Huawei Sans" panose="020C0503030203020204" pitchFamily="34" charset="0"/>
            </a:endParaRPr>
          </a:p>
        </p:txBody>
      </p:sp>
      <p:cxnSp>
        <p:nvCxnSpPr>
          <p:cNvPr id="7" name="Straight Connector 6">
            <a:extLst>
              <a:ext uri="{FF2B5EF4-FFF2-40B4-BE49-F238E27FC236}">
                <a16:creationId xmlns:a16="http://schemas.microsoft.com/office/drawing/2014/main" xmlns="" id="{416077FA-C3C0-4CF0-AF90-1058695EBF4E}"/>
              </a:ext>
            </a:extLst>
          </p:cNvPr>
          <p:cNvCxnSpPr>
            <a:cxnSpLocks/>
            <a:stCxn id="4" idx="3"/>
            <a:endCxn id="6" idx="21"/>
          </p:cNvCxnSpPr>
          <p:nvPr/>
        </p:nvCxnSpPr>
        <p:spPr bwMode="gray">
          <a:xfrm flipV="1">
            <a:off x="1169085" y="4111886"/>
            <a:ext cx="1498915" cy="69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B8BB05DB-D6A8-44D7-A1B9-B6D564D7C6A5}"/>
              </a:ext>
            </a:extLst>
          </p:cNvPr>
          <p:cNvCxnSpPr>
            <a:cxnSpLocks/>
            <a:stCxn id="5" idx="1"/>
            <a:endCxn id="6" idx="8"/>
          </p:cNvCxnSpPr>
          <p:nvPr/>
        </p:nvCxnSpPr>
        <p:spPr bwMode="gray">
          <a:xfrm flipH="1" flipV="1">
            <a:off x="3577482" y="4103233"/>
            <a:ext cx="1464601" cy="156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ED2EA4A4-62A2-486B-8DF2-B2AFDDF9E198}"/>
              </a:ext>
            </a:extLst>
          </p:cNvPr>
          <p:cNvSpPr txBox="1"/>
          <p:nvPr/>
        </p:nvSpPr>
        <p:spPr bwMode="gray">
          <a:xfrm>
            <a:off x="1207785" y="2499201"/>
            <a:ext cx="1296425" cy="276999"/>
          </a:xfrm>
          <a:prstGeom prst="rect">
            <a:avLst/>
          </a:prstGeom>
          <a:solidFill>
            <a:srgbClr val="00B050"/>
          </a:solidFill>
          <a:ln>
            <a:noFill/>
          </a:ln>
        </p:spPr>
        <p:txBody>
          <a:bodyPr wrap="square" rtlCol="0" anchor="ctr">
            <a:noAutofit/>
          </a:bodyPr>
          <a:lstStyle>
            <a:defPPr>
              <a:defRPr lang="en-US"/>
            </a:defPPr>
            <a:lvl1pPr algn="ctr">
              <a:defRPr sz="1200">
                <a:solidFill>
                  <a:schemeClr val="bg1"/>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TCP test</a:t>
            </a:r>
            <a:endParaRPr lang="en-US">
              <a:latin typeface="Huawei Sans" panose="020C0503030203020204" pitchFamily="34" charset="0"/>
            </a:endParaRPr>
          </a:p>
        </p:txBody>
      </p:sp>
      <p:sp>
        <p:nvSpPr>
          <p:cNvPr id="12" name="TextBox 11">
            <a:extLst>
              <a:ext uri="{FF2B5EF4-FFF2-40B4-BE49-F238E27FC236}">
                <a16:creationId xmlns:a16="http://schemas.microsoft.com/office/drawing/2014/main" xmlns="" id="{09B9583D-DE55-4AB3-888C-E98C9DAD19DC}"/>
              </a:ext>
            </a:extLst>
          </p:cNvPr>
          <p:cNvSpPr txBox="1"/>
          <p:nvPr/>
        </p:nvSpPr>
        <p:spPr bwMode="gray">
          <a:xfrm>
            <a:off x="1207785" y="2886189"/>
            <a:ext cx="1296425" cy="276999"/>
          </a:xfrm>
          <a:prstGeom prst="rect">
            <a:avLst/>
          </a:prstGeom>
          <a:solidFill>
            <a:srgbClr val="92D050"/>
          </a:solidFill>
          <a:ln>
            <a:noFill/>
          </a:ln>
        </p:spPr>
        <p:txBody>
          <a:bodyPr wrap="square" rtlCol="0" anchor="ctr">
            <a:noAutofit/>
          </a:bodyPr>
          <a:lstStyle>
            <a:defPPr>
              <a:defRPr lang="en-US"/>
            </a:defPPr>
            <a:lvl1pPr algn="ctr">
              <a:defRPr sz="1200">
                <a:solidFill>
                  <a:schemeClr val="bg1"/>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DNS test</a:t>
            </a:r>
            <a:endParaRPr lang="en-US">
              <a:latin typeface="Huawei Sans" panose="020C0503030203020204" pitchFamily="34" charset="0"/>
            </a:endParaRPr>
          </a:p>
        </p:txBody>
      </p:sp>
      <p:sp>
        <p:nvSpPr>
          <p:cNvPr id="13" name="TextBox 12">
            <a:extLst>
              <a:ext uri="{FF2B5EF4-FFF2-40B4-BE49-F238E27FC236}">
                <a16:creationId xmlns:a16="http://schemas.microsoft.com/office/drawing/2014/main" xmlns="" id="{07D6A27B-C9A1-417B-B5D9-17D0C8A17868}"/>
              </a:ext>
            </a:extLst>
          </p:cNvPr>
          <p:cNvSpPr txBox="1"/>
          <p:nvPr/>
        </p:nvSpPr>
        <p:spPr bwMode="gray">
          <a:xfrm>
            <a:off x="1207785" y="3660165"/>
            <a:ext cx="1303373" cy="276999"/>
          </a:xfrm>
          <a:prstGeom prst="rect">
            <a:avLst/>
          </a:prstGeom>
          <a:solidFill>
            <a:srgbClr val="56C4D2"/>
          </a:solidFill>
          <a:ln>
            <a:noFill/>
          </a:ln>
        </p:spPr>
        <p:txBody>
          <a:bodyPr wrap="square" rtlCol="0" anchor="ctr">
            <a:noAutofit/>
          </a:bodyPr>
          <a:lstStyle>
            <a:defPPr>
              <a:defRPr lang="en-US"/>
            </a:defPPr>
            <a:lvl1pPr algn="ctr">
              <a:defRPr sz="1200">
                <a:solidFill>
                  <a:schemeClr val="bg1"/>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HTTP test</a:t>
            </a:r>
            <a:endParaRPr lang="en-US" dirty="0">
              <a:latin typeface="Huawei Sans" panose="020C0503030203020204" pitchFamily="34" charset="0"/>
            </a:endParaRPr>
          </a:p>
        </p:txBody>
      </p:sp>
      <p:sp>
        <p:nvSpPr>
          <p:cNvPr id="14" name="Arrow: Right 13">
            <a:extLst>
              <a:ext uri="{FF2B5EF4-FFF2-40B4-BE49-F238E27FC236}">
                <a16:creationId xmlns:a16="http://schemas.microsoft.com/office/drawing/2014/main" xmlns="" id="{235B9ACD-CC1B-470C-9597-CF475582EF0E}"/>
              </a:ext>
            </a:extLst>
          </p:cNvPr>
          <p:cNvSpPr/>
          <p:nvPr/>
        </p:nvSpPr>
        <p:spPr bwMode="gray">
          <a:xfrm>
            <a:off x="3168024" y="2983709"/>
            <a:ext cx="152165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NQA test instance</a:t>
            </a:r>
            <a:endParaRPr lang="en-US" sz="1200" dirty="0">
              <a:solidFill>
                <a:schemeClr val="tx1"/>
              </a:solidFill>
              <a:latin typeface="Huawei Sans" panose="020C0503030203020204" pitchFamily="34" charset="0"/>
            </a:endParaRPr>
          </a:p>
        </p:txBody>
      </p:sp>
      <p:sp>
        <p:nvSpPr>
          <p:cNvPr id="19" name="Trapezoid 18">
            <a:extLst>
              <a:ext uri="{FF2B5EF4-FFF2-40B4-BE49-F238E27FC236}">
                <a16:creationId xmlns:a16="http://schemas.microsoft.com/office/drawing/2014/main" xmlns="" id="{38BC3546-84E6-471E-8953-B8883D64CB0F}"/>
              </a:ext>
            </a:extLst>
          </p:cNvPr>
          <p:cNvSpPr/>
          <p:nvPr/>
        </p:nvSpPr>
        <p:spPr bwMode="gray">
          <a:xfrm rot="5400000">
            <a:off x="2189492" y="2893900"/>
            <a:ext cx="1373229" cy="583831"/>
          </a:xfrm>
          <a:prstGeom prst="trapezoid">
            <a:avLst>
              <a:gd name="adj" fmla="val 89816"/>
            </a:avLst>
          </a:prstGeom>
          <a:gradFill>
            <a:gsLst>
              <a:gs pos="0">
                <a:schemeClr val="accent1">
                  <a:lumMod val="5000"/>
                  <a:lumOff val="95000"/>
                </a:schemeClr>
              </a:gs>
              <a:gs pos="100000">
                <a:srgbClr val="56C4D2">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a:latin typeface="Huawei Sans" panose="020C0503030203020204" pitchFamily="34" charset="0"/>
            </a:endParaRPr>
          </a:p>
        </p:txBody>
      </p:sp>
      <p:sp>
        <p:nvSpPr>
          <p:cNvPr id="20" name="文本框 34">
            <a:extLst>
              <a:ext uri="{FF2B5EF4-FFF2-40B4-BE49-F238E27FC236}">
                <a16:creationId xmlns:a16="http://schemas.microsoft.com/office/drawing/2014/main" xmlns="" id="{2B950A9F-4929-4BC2-B749-7605FCFF8388}"/>
              </a:ext>
            </a:extLst>
          </p:cNvPr>
          <p:cNvSpPr txBox="1"/>
          <p:nvPr/>
        </p:nvSpPr>
        <p:spPr bwMode="gray">
          <a:xfrm>
            <a:off x="474410" y="4279674"/>
            <a:ext cx="949299" cy="276999"/>
          </a:xfrm>
          <a:prstGeom prst="rect">
            <a:avLst/>
          </a:prstGeom>
          <a:noFill/>
        </p:spPr>
        <p:txBody>
          <a:bodyPr wrap="none" rtlCol="0">
            <a:spAutoFit/>
          </a:bodyPr>
          <a:lstStyle/>
          <a:p>
            <a:pPr fontAlgn="ctr"/>
            <a:r>
              <a:rPr lang="en-US" sz="1200" dirty="0" smtClean="0">
                <a:latin typeface="Huawei Sans" panose="020C0503030203020204" pitchFamily="34" charset="0"/>
              </a:rPr>
              <a:t>NQA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34">
            <a:extLst>
              <a:ext uri="{FF2B5EF4-FFF2-40B4-BE49-F238E27FC236}">
                <a16:creationId xmlns:a16="http://schemas.microsoft.com/office/drawing/2014/main" xmlns="" id="{9E232339-5D44-4F04-8456-0B91F9C045BB}"/>
              </a:ext>
            </a:extLst>
          </p:cNvPr>
          <p:cNvSpPr txBox="1"/>
          <p:nvPr/>
        </p:nvSpPr>
        <p:spPr bwMode="gray">
          <a:xfrm>
            <a:off x="4746519" y="4279674"/>
            <a:ext cx="990977" cy="276999"/>
          </a:xfrm>
          <a:prstGeom prst="rect">
            <a:avLst/>
          </a:prstGeom>
          <a:noFill/>
        </p:spPr>
        <p:txBody>
          <a:bodyPr wrap="none" rtlCol="0">
            <a:spAutoFit/>
          </a:bodyPr>
          <a:lstStyle/>
          <a:p>
            <a:pPr fontAlgn="ctr"/>
            <a:r>
              <a:rPr lang="en-US" sz="1200" dirty="0" smtClean="0">
                <a:latin typeface="Huawei Sans" panose="020C0503030203020204" pitchFamily="34" charset="0"/>
              </a:rPr>
              <a:t>NQA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0">
            <a:extLst>
              <a:ext uri="{FF2B5EF4-FFF2-40B4-BE49-F238E27FC236}">
                <a16:creationId xmlns:a16="http://schemas.microsoft.com/office/drawing/2014/main" xmlns="" id="{ED2EA4A4-62A2-486B-8DF2-B2AFDDF9E198}"/>
              </a:ext>
            </a:extLst>
          </p:cNvPr>
          <p:cNvSpPr txBox="1"/>
          <p:nvPr/>
        </p:nvSpPr>
        <p:spPr bwMode="gray">
          <a:xfrm>
            <a:off x="1215234" y="3273177"/>
            <a:ext cx="1288976" cy="276999"/>
          </a:xfrm>
          <a:prstGeom prst="rect">
            <a:avLst/>
          </a:prstGeom>
          <a:solidFill>
            <a:srgbClr val="30B5C5"/>
          </a:solidFill>
          <a:ln>
            <a:noFill/>
          </a:ln>
        </p:spPr>
        <p:txBody>
          <a:bodyPr wrap="square" rtlCol="0" anchor="ctr">
            <a:noAutofit/>
          </a:bodyPr>
          <a:lstStyle>
            <a:defPPr>
              <a:defRPr lang="en-US"/>
            </a:defPPr>
            <a:lvl1pPr algn="ctr">
              <a:defRPr sz="1200">
                <a:solidFill>
                  <a:schemeClr val="bg1"/>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ICMP test</a:t>
            </a:r>
            <a:endParaRPr lang="en-US">
              <a:latin typeface="Huawei Sans" panose="020C0503030203020204" pitchFamily="34" charset="0"/>
            </a:endParaRPr>
          </a:p>
        </p:txBody>
      </p:sp>
    </p:spTree>
    <p:extLst>
      <p:ext uri="{BB962C8B-B14F-4D97-AF65-F5344CB8AC3E}">
        <p14:creationId xmlns:p14="http://schemas.microsoft.com/office/powerpoint/2010/main" val="36000031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Port Isolation</a:t>
            </a:r>
            <a:endParaRPr lang="en-US" altLang="zh-CN"/>
          </a:p>
        </p:txBody>
      </p:sp>
      <p:sp>
        <p:nvSpPr>
          <p:cNvPr id="3" name="文本框 2"/>
          <p:cNvSpPr txBox="1"/>
          <p:nvPr/>
        </p:nvSpPr>
        <p:spPr bwMode="gray">
          <a:xfrm>
            <a:off x="1615811" y="5355357"/>
            <a:ext cx="1806905" cy="276999"/>
          </a:xfrm>
          <a:prstGeom prst="rect">
            <a:avLst/>
          </a:prstGeom>
          <a:noFill/>
        </p:spPr>
        <p:txBody>
          <a:bodyPr wrap="none" rtlCol="0">
            <a:spAutoFit/>
          </a:bodyPr>
          <a:lstStyle/>
          <a:p>
            <a:pPr fontAlgn="ctr"/>
            <a:r>
              <a:rPr lang="en-US" sz="1200" dirty="0" smtClean="0">
                <a:solidFill>
                  <a:srgbClr val="C7000B"/>
                </a:solidFill>
                <a:latin typeface="Huawei Sans" panose="020C0503030203020204" pitchFamily="34" charset="0"/>
              </a:rPr>
              <a:t>VLAN 10 (office VLAN)</a:t>
            </a:r>
            <a:endParaRPr lang="en-US" altLang="zh-CN" sz="1200" dirty="0">
              <a:solidFill>
                <a:srgbClr val="C7000B"/>
              </a:solidFill>
              <a:latin typeface="Huawei Sans" panose="020C0503030203020204" pitchFamily="34" charset="0"/>
            </a:endParaRPr>
          </a:p>
        </p:txBody>
      </p:sp>
      <p:grpSp>
        <p:nvGrpSpPr>
          <p:cNvPr id="4" name="Group 165"/>
          <p:cNvGrpSpPr/>
          <p:nvPr/>
        </p:nvGrpSpPr>
        <p:grpSpPr bwMode="gray">
          <a:xfrm rot="10800000">
            <a:off x="1105023" y="3052364"/>
            <a:ext cx="2766308" cy="1332366"/>
            <a:chOff x="-1233037" y="914446"/>
            <a:chExt cx="1573823" cy="778776"/>
          </a:xfrm>
        </p:grpSpPr>
        <p:cxnSp>
          <p:nvCxnSpPr>
            <p:cNvPr id="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7" name="Straight Connector 167"/>
          <p:cNvCxnSpPr/>
          <p:nvPr/>
        </p:nvCxnSpPr>
        <p:spPr bwMode="gray">
          <a:xfrm>
            <a:off x="2478941" y="1740847"/>
            <a:ext cx="0" cy="262824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 name="图片 87" descr="汇聚交换机.png"/>
          <p:cNvPicPr>
            <a:picLocks noChangeAspect="1"/>
          </p:cNvPicPr>
          <p:nvPr/>
        </p:nvPicPr>
        <p:blipFill>
          <a:blip r:embed="rId3" cstate="print"/>
          <a:stretch>
            <a:fillRect/>
          </a:stretch>
        </p:blipFill>
        <p:spPr bwMode="gray">
          <a:xfrm>
            <a:off x="2233487" y="1540023"/>
            <a:ext cx="490909" cy="401653"/>
          </a:xfrm>
          <a:prstGeom prst="rect">
            <a:avLst/>
          </a:prstGeom>
        </p:spPr>
      </p:pic>
      <p:pic>
        <p:nvPicPr>
          <p:cNvPr id="9" name="图片 76" descr="接入交换机.png"/>
          <p:cNvPicPr>
            <a:picLocks noChangeAspect="1"/>
          </p:cNvPicPr>
          <p:nvPr/>
        </p:nvPicPr>
        <p:blipFill>
          <a:blip r:embed="rId4" cstate="print"/>
          <a:stretch>
            <a:fillRect/>
          </a:stretch>
        </p:blipFill>
        <p:spPr bwMode="gray">
          <a:xfrm>
            <a:off x="2233487" y="2829528"/>
            <a:ext cx="490909" cy="401653"/>
          </a:xfrm>
          <a:prstGeom prst="rect">
            <a:avLst/>
          </a:prstGeom>
        </p:spPr>
      </p:pic>
      <p:pic>
        <p:nvPicPr>
          <p:cNvPr id="10" name="图片 9" descr="日志告警服务器-蓝.png"/>
          <p:cNvPicPr>
            <a:picLocks noChangeAspect="1"/>
          </p:cNvPicPr>
          <p:nvPr/>
        </p:nvPicPr>
        <p:blipFill>
          <a:blip r:embed="rId5" cstate="print"/>
          <a:stretch>
            <a:fillRect/>
          </a:stretch>
        </p:blipFill>
        <p:spPr bwMode="gray">
          <a:xfrm>
            <a:off x="736605" y="4369094"/>
            <a:ext cx="490552" cy="306312"/>
          </a:xfrm>
          <a:prstGeom prst="rect">
            <a:avLst/>
          </a:prstGeom>
        </p:spPr>
      </p:pic>
      <p:grpSp>
        <p:nvGrpSpPr>
          <p:cNvPr id="11" name="组合 10"/>
          <p:cNvGrpSpPr/>
          <p:nvPr/>
        </p:nvGrpSpPr>
        <p:grpSpPr bwMode="gray">
          <a:xfrm>
            <a:off x="2199851" y="4333441"/>
            <a:ext cx="445956" cy="377619"/>
            <a:chOff x="2557450" y="4936459"/>
            <a:chExt cx="445956" cy="343290"/>
          </a:xfrm>
        </p:grpSpPr>
        <p:pic>
          <p:nvPicPr>
            <p:cNvPr id="12" name="图片 11" descr="开放网络-蓝.png"/>
            <p:cNvPicPr>
              <a:picLocks noChangeAspect="1"/>
            </p:cNvPicPr>
            <p:nvPr/>
          </p:nvPicPr>
          <p:blipFill>
            <a:blip r:embed="rId6" cstate="print"/>
            <a:stretch>
              <a:fillRect/>
            </a:stretch>
          </p:blipFill>
          <p:spPr bwMode="gray">
            <a:xfrm>
              <a:off x="2557450" y="4936459"/>
              <a:ext cx="445956" cy="343290"/>
            </a:xfrm>
            <a:prstGeom prst="rect">
              <a:avLst/>
            </a:prstGeom>
          </p:spPr>
        </p:pic>
        <p:sp>
          <p:nvSpPr>
            <p:cNvPr id="13" name="矩形 12"/>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14" name="文本框 13"/>
          <p:cNvSpPr txBox="1"/>
          <p:nvPr/>
        </p:nvSpPr>
        <p:spPr bwMode="gray">
          <a:xfrm>
            <a:off x="2698665" y="1593803"/>
            <a:ext cx="1050288" cy="276999"/>
          </a:xfrm>
          <a:prstGeom prst="rect">
            <a:avLst/>
          </a:prstGeom>
          <a:noFill/>
        </p:spPr>
        <p:txBody>
          <a:bodyPr wrap="none" rtlCol="0">
            <a:spAutoFit/>
          </a:bodyPr>
          <a:lstStyle/>
          <a:p>
            <a:pPr fontAlgn="ctr"/>
            <a:r>
              <a:rPr lang="en-US" sz="1200" b="1" smtClean="0">
                <a:latin typeface="Huawei Sans" panose="020C0503030203020204" pitchFamily="34" charset="0"/>
              </a:rPr>
              <a:t>Core switch</a:t>
            </a:r>
            <a:endParaRPr lang="en-US" altLang="zh-CN" sz="1200" b="1">
              <a:latin typeface="Huawei Sans" panose="020C0503030203020204" pitchFamily="34" charset="0"/>
            </a:endParaRPr>
          </a:p>
        </p:txBody>
      </p:sp>
      <p:sp>
        <p:nvSpPr>
          <p:cNvPr id="15" name="文本框 14"/>
          <p:cNvSpPr txBox="1"/>
          <p:nvPr/>
        </p:nvSpPr>
        <p:spPr bwMode="gray">
          <a:xfrm>
            <a:off x="2698665" y="2892014"/>
            <a:ext cx="1327608" cy="276999"/>
          </a:xfrm>
          <a:prstGeom prst="rect">
            <a:avLst/>
          </a:prstGeom>
          <a:noFill/>
        </p:spPr>
        <p:txBody>
          <a:bodyPr wrap="none" rtlCol="0">
            <a:spAutoFit/>
          </a:bodyPr>
          <a:lstStyle/>
          <a:p>
            <a:pPr fontAlgn="ctr"/>
            <a:r>
              <a:rPr lang="en-US" sz="1200" b="1" smtClean="0">
                <a:latin typeface="Huawei Sans" panose="020C0503030203020204" pitchFamily="34" charset="0"/>
              </a:rPr>
              <a:t>Access switch 1</a:t>
            </a:r>
            <a:endParaRPr lang="en-US" altLang="zh-CN" sz="1200" b="1">
              <a:latin typeface="Huawei Sans" panose="020C0503030203020204" pitchFamily="34" charset="0"/>
            </a:endParaRPr>
          </a:p>
        </p:txBody>
      </p:sp>
      <p:sp>
        <p:nvSpPr>
          <p:cNvPr id="16" name="文本框 15"/>
          <p:cNvSpPr txBox="1"/>
          <p:nvPr/>
        </p:nvSpPr>
        <p:spPr bwMode="gray">
          <a:xfrm>
            <a:off x="512041" y="4740756"/>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1</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1.1.1.1/24</a:t>
            </a:r>
            <a:endParaRPr lang="en-US" sz="1200">
              <a:latin typeface="Huawei Sans" panose="020C0503030203020204" pitchFamily="34" charset="0"/>
            </a:endParaRPr>
          </a:p>
        </p:txBody>
      </p:sp>
      <p:sp>
        <p:nvSpPr>
          <p:cNvPr id="17" name="文本框 16"/>
          <p:cNvSpPr txBox="1"/>
          <p:nvPr/>
        </p:nvSpPr>
        <p:spPr bwMode="gray">
          <a:xfrm>
            <a:off x="1994225" y="4740756"/>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2</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1.1.1.2/24</a:t>
            </a:r>
            <a:endParaRPr lang="en-US" sz="1200">
              <a:latin typeface="Huawei Sans" panose="020C0503030203020204" pitchFamily="34" charset="0"/>
            </a:endParaRPr>
          </a:p>
        </p:txBody>
      </p:sp>
      <p:sp>
        <p:nvSpPr>
          <p:cNvPr id="18" name="任意多边形 17"/>
          <p:cNvSpPr/>
          <p:nvPr/>
        </p:nvSpPr>
        <p:spPr bwMode="gray">
          <a:xfrm>
            <a:off x="1306758" y="3647648"/>
            <a:ext cx="1071896" cy="715259"/>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000"/>
              <a:gd name="connsiteY0" fmla="*/ 10030 h 10030"/>
              <a:gd name="connsiteX1" fmla="*/ 10000 w 10000"/>
              <a:gd name="connsiteY1" fmla="*/ 8700 h 10030"/>
              <a:gd name="connsiteX0" fmla="*/ 0 w 10004"/>
              <a:gd name="connsiteY0" fmla="*/ 9948 h 9948"/>
              <a:gd name="connsiteX1" fmla="*/ 10000 w 10004"/>
              <a:gd name="connsiteY1" fmla="*/ 8618 h 9948"/>
              <a:gd name="connsiteX0" fmla="*/ 0 w 9996"/>
              <a:gd name="connsiteY0" fmla="*/ 9275 h 9275"/>
              <a:gd name="connsiteX1" fmla="*/ 9996 w 9996"/>
              <a:gd name="connsiteY1" fmla="*/ 7938 h 9275"/>
              <a:gd name="connsiteX0" fmla="*/ 0 w 10000"/>
              <a:gd name="connsiteY0" fmla="*/ 10515 h 10515"/>
              <a:gd name="connsiteX1" fmla="*/ 10000 w 10000"/>
              <a:gd name="connsiteY1" fmla="*/ 9073 h 10515"/>
              <a:gd name="connsiteX0" fmla="*/ 0 w 10000"/>
              <a:gd name="connsiteY0" fmla="*/ 10472 h 10472"/>
              <a:gd name="connsiteX1" fmla="*/ 10000 w 10000"/>
              <a:gd name="connsiteY1" fmla="*/ 9030 h 10472"/>
              <a:gd name="connsiteX0" fmla="*/ 0 w 10000"/>
              <a:gd name="connsiteY0" fmla="*/ 10151 h 10151"/>
              <a:gd name="connsiteX1" fmla="*/ 10000 w 10000"/>
              <a:gd name="connsiteY1" fmla="*/ 8709 h 10151"/>
              <a:gd name="connsiteX0" fmla="*/ 0 w 10000"/>
              <a:gd name="connsiteY0" fmla="*/ 9670 h 9670"/>
              <a:gd name="connsiteX1" fmla="*/ 10000 w 10000"/>
              <a:gd name="connsiteY1" fmla="*/ 8228 h 9670"/>
              <a:gd name="connsiteX0" fmla="*/ 0 w 10000"/>
              <a:gd name="connsiteY0" fmla="*/ 10000 h 10000"/>
              <a:gd name="connsiteX1" fmla="*/ 10000 w 10000"/>
              <a:gd name="connsiteY1" fmla="*/ 8509 h 10000"/>
            </a:gdLst>
            <a:ahLst/>
            <a:cxnLst>
              <a:cxn ang="0">
                <a:pos x="connsiteX0" y="connsiteY0"/>
              </a:cxn>
              <a:cxn ang="0">
                <a:pos x="connsiteX1" y="connsiteY1"/>
              </a:cxn>
            </a:cxnLst>
            <a:rect l="l" t="t" r="r" b="b"/>
            <a:pathLst>
              <a:path w="10000" h="10000">
                <a:moveTo>
                  <a:pt x="0" y="10000"/>
                </a:moveTo>
                <a:cubicBezTo>
                  <a:pt x="7851" y="-2768"/>
                  <a:pt x="9551" y="-3356"/>
                  <a:pt x="10000" y="8509"/>
                </a:cubicBezTo>
              </a:path>
            </a:pathLst>
          </a:custGeom>
          <a:noFill/>
          <a:ln w="38100" algn="ctr">
            <a:solidFill>
              <a:srgbClr val="C7000B">
                <a:alpha val="63922"/>
              </a:srgbClr>
            </a:solidFill>
            <a:prstDash val="solid"/>
            <a:round/>
            <a:headEnd type="triangle" w="sm" len="med"/>
            <a:tailEnd type="triangle" w="sm" len="med"/>
          </a:ln>
        </p:spPr>
        <p:txBody>
          <a:bodyPr rtlCol="0" anchor="ctr"/>
          <a:lstStyle/>
          <a:p>
            <a:pPr algn="ctr" fontAlgn="ctr"/>
            <a:endParaRPr lang="en-US" altLang="zh-CN">
              <a:latin typeface="Huawei Sans" panose="020C0503030203020204" pitchFamily="34" charset="0"/>
            </a:endParaRPr>
          </a:p>
        </p:txBody>
      </p:sp>
      <p:sp>
        <p:nvSpPr>
          <p:cNvPr id="19" name="圆角矩形 18"/>
          <p:cNvSpPr/>
          <p:nvPr/>
        </p:nvSpPr>
        <p:spPr bwMode="gray">
          <a:xfrm>
            <a:off x="4409899" y="1630600"/>
            <a:ext cx="7302676" cy="119578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Users in the same VLAN are isolated to enhance user communication security and prevent invalid broadcast packets from affecting services.</a:t>
            </a:r>
          </a:p>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Data exchanged between different users in the same VLAN can be forwarded by the upper-layer device in a centralized manner.</a:t>
            </a:r>
            <a:endParaRPr lang="en-US" altLang="zh-CN" sz="1200" dirty="0">
              <a:solidFill>
                <a:schemeClr val="tx1"/>
              </a:solidFill>
              <a:latin typeface="Huawei Sans" panose="020C0503030203020204" pitchFamily="34" charset="0"/>
            </a:endParaRPr>
          </a:p>
        </p:txBody>
      </p:sp>
      <p:sp>
        <p:nvSpPr>
          <p:cNvPr id="20" name="文本框 19"/>
          <p:cNvSpPr txBox="1"/>
          <p:nvPr/>
        </p:nvSpPr>
        <p:spPr bwMode="gray">
          <a:xfrm>
            <a:off x="4409899" y="1207987"/>
            <a:ext cx="730267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Requirements</a:t>
            </a:r>
            <a:endParaRPr lang="en-US" altLang="zh-CN">
              <a:latin typeface="Huawei Sans" panose="020C0503030203020204" pitchFamily="34" charset="0"/>
            </a:endParaRPr>
          </a:p>
        </p:txBody>
      </p:sp>
      <p:sp>
        <p:nvSpPr>
          <p:cNvPr id="21" name="圆角矩形 20"/>
          <p:cNvSpPr/>
          <p:nvPr/>
        </p:nvSpPr>
        <p:spPr bwMode="gray">
          <a:xfrm>
            <a:off x="4409899" y="3298039"/>
            <a:ext cx="7302676" cy="2787625"/>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268288" fontAlgn="ctr">
              <a:lnSpc>
                <a:spcPts val="2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Port isolation can isolate ports in the same VLAN.</a:t>
            </a:r>
          </a:p>
          <a:p>
            <a:pPr marL="268288" indent="-268288" fontAlgn="ctr">
              <a:lnSpc>
                <a:spcPts val="2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To implement Layer 2 isolation between ports, simply add these ports to a port isolation group.</a:t>
            </a:r>
          </a:p>
          <a:p>
            <a:pPr marL="268288" indent="-268288" fontAlgn="ctr">
              <a:lnSpc>
                <a:spcPts val="2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There are two port isolation modes: Layer 2 isolation and Layer 3 interworking, and Layer 2 and Layer 3 isolation.</a:t>
            </a:r>
          </a:p>
          <a:p>
            <a:pPr marL="534988" lvl="1" indent="-266700" fontAlgn="ctr">
              <a:lnSpc>
                <a:spcPts val="2000"/>
              </a:lnSpc>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To isolate broadcast packets in the same VLAN but allow users connected to different interfaces to communicate at Layer 3, you can set the port isolation mode to Layer 2 isolation and Layer 3 interworking.</a:t>
            </a:r>
          </a:p>
          <a:p>
            <a:pPr marL="534988" lvl="1" indent="-266700" fontAlgn="ctr">
              <a:lnSpc>
                <a:spcPts val="2000"/>
              </a:lnSpc>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To prevent interfaces in the same VLAN from communicating at both Layer 2 and Layer 3, you can set the port isolation mode to Layer 2 and Layer 3 isolation.</a:t>
            </a:r>
            <a:endParaRPr lang="en-US" altLang="zh-CN" sz="1200" dirty="0">
              <a:solidFill>
                <a:schemeClr val="tx1"/>
              </a:solidFill>
              <a:latin typeface="Huawei Sans" panose="020C0503030203020204" pitchFamily="34" charset="0"/>
            </a:endParaRPr>
          </a:p>
        </p:txBody>
      </p:sp>
      <p:sp>
        <p:nvSpPr>
          <p:cNvPr id="22" name="文本框 21"/>
          <p:cNvSpPr txBox="1"/>
          <p:nvPr/>
        </p:nvSpPr>
        <p:spPr bwMode="gray">
          <a:xfrm>
            <a:off x="4409900" y="2875425"/>
            <a:ext cx="730267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Solution</a:t>
            </a:r>
            <a:endParaRPr lang="en-US" altLang="zh-CN">
              <a:latin typeface="Huawei Sans" panose="020C0503030203020204" pitchFamily="34" charset="0"/>
            </a:endParaRPr>
          </a:p>
        </p:txBody>
      </p:sp>
      <p:pic>
        <p:nvPicPr>
          <p:cNvPr id="23" name="图片 22" descr="打印机.png"/>
          <p:cNvPicPr>
            <a:picLocks noChangeAspect="1"/>
          </p:cNvPicPr>
          <p:nvPr/>
        </p:nvPicPr>
        <p:blipFill>
          <a:blip r:embed="rId7" cstate="print"/>
          <a:stretch>
            <a:fillRect/>
          </a:stretch>
        </p:blipFill>
        <p:spPr bwMode="gray">
          <a:xfrm>
            <a:off x="3618501" y="4268782"/>
            <a:ext cx="489266" cy="389455"/>
          </a:xfrm>
          <a:prstGeom prst="rect">
            <a:avLst/>
          </a:prstGeom>
        </p:spPr>
      </p:pic>
      <p:sp>
        <p:nvSpPr>
          <p:cNvPr id="24" name="文本框 23"/>
          <p:cNvSpPr txBox="1"/>
          <p:nvPr/>
        </p:nvSpPr>
        <p:spPr bwMode="gray">
          <a:xfrm>
            <a:off x="3371050" y="4740756"/>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3</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1.1.1.3/24</a:t>
            </a:r>
            <a:endParaRPr lang="en-US" sz="1200">
              <a:latin typeface="Huawei Sans" panose="020C0503030203020204" pitchFamily="34" charset="0"/>
            </a:endParaRPr>
          </a:p>
        </p:txBody>
      </p:sp>
      <p:sp>
        <p:nvSpPr>
          <p:cNvPr id="28" name="任意多边形 27"/>
          <p:cNvSpPr/>
          <p:nvPr/>
        </p:nvSpPr>
        <p:spPr bwMode="gray">
          <a:xfrm flipH="1">
            <a:off x="1004528" y="3346125"/>
            <a:ext cx="2849370" cy="93595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175"/>
              <a:gd name="connsiteY0" fmla="*/ 10245 h 10245"/>
              <a:gd name="connsiteX1" fmla="*/ 10175 w 10175"/>
              <a:gd name="connsiteY1" fmla="*/ 8574 h 10245"/>
              <a:gd name="connsiteX0" fmla="*/ 0 w 10175"/>
              <a:gd name="connsiteY0" fmla="*/ 13923 h 13923"/>
              <a:gd name="connsiteX1" fmla="*/ 10175 w 10175"/>
              <a:gd name="connsiteY1" fmla="*/ 12252 h 13923"/>
              <a:gd name="connsiteX0" fmla="*/ 0 w 10175"/>
              <a:gd name="connsiteY0" fmla="*/ 15081 h 15081"/>
              <a:gd name="connsiteX1" fmla="*/ 10175 w 10175"/>
              <a:gd name="connsiteY1" fmla="*/ 13410 h 15081"/>
              <a:gd name="connsiteX0" fmla="*/ 0 w 9453"/>
              <a:gd name="connsiteY0" fmla="*/ 13157 h 15125"/>
              <a:gd name="connsiteX1" fmla="*/ 9453 w 9453"/>
              <a:gd name="connsiteY1" fmla="*/ 15125 h 15125"/>
              <a:gd name="connsiteX0" fmla="*/ 0 w 10000"/>
              <a:gd name="connsiteY0" fmla="*/ 7362 h 8663"/>
              <a:gd name="connsiteX1" fmla="*/ 10000 w 10000"/>
              <a:gd name="connsiteY1" fmla="*/ 8663 h 8663"/>
              <a:gd name="connsiteX0" fmla="*/ 0 w 10000"/>
              <a:gd name="connsiteY0" fmla="*/ 8319 h 9821"/>
              <a:gd name="connsiteX1" fmla="*/ 10000 w 10000"/>
              <a:gd name="connsiteY1" fmla="*/ 9821 h 9821"/>
              <a:gd name="connsiteX0" fmla="*/ 0 w 10000"/>
              <a:gd name="connsiteY0" fmla="*/ 8937 h 10466"/>
              <a:gd name="connsiteX1" fmla="*/ 10000 w 10000"/>
              <a:gd name="connsiteY1" fmla="*/ 10466 h 10466"/>
              <a:gd name="connsiteX0" fmla="*/ 0 w 10208"/>
              <a:gd name="connsiteY0" fmla="*/ 9247 h 10246"/>
              <a:gd name="connsiteX1" fmla="*/ 10208 w 10208"/>
              <a:gd name="connsiteY1" fmla="*/ 10246 h 10246"/>
              <a:gd name="connsiteX0" fmla="*/ 0 w 10347"/>
              <a:gd name="connsiteY0" fmla="*/ 9247 h 10246"/>
              <a:gd name="connsiteX1" fmla="*/ 10347 w 10347"/>
              <a:gd name="connsiteY1" fmla="*/ 10246 h 10246"/>
              <a:gd name="connsiteX0" fmla="*/ 0 w 10381"/>
              <a:gd name="connsiteY0" fmla="*/ 7173 h 12033"/>
              <a:gd name="connsiteX1" fmla="*/ 10381 w 10381"/>
              <a:gd name="connsiteY1" fmla="*/ 12033 h 12033"/>
              <a:gd name="connsiteX0" fmla="*/ 0 w 10448"/>
              <a:gd name="connsiteY0" fmla="*/ 9324 h 10194"/>
              <a:gd name="connsiteX1" fmla="*/ 10448 w 10448"/>
              <a:gd name="connsiteY1" fmla="*/ 10194 h 10194"/>
              <a:gd name="connsiteX0" fmla="*/ 0 w 10819"/>
              <a:gd name="connsiteY0" fmla="*/ 9247 h 10246"/>
              <a:gd name="connsiteX1" fmla="*/ 10819 w 10819"/>
              <a:gd name="connsiteY1" fmla="*/ 10246 h 10246"/>
              <a:gd name="connsiteX0" fmla="*/ 0 w 10819"/>
              <a:gd name="connsiteY0" fmla="*/ 12571 h 13570"/>
              <a:gd name="connsiteX1" fmla="*/ 10819 w 10819"/>
              <a:gd name="connsiteY1" fmla="*/ 13570 h 13570"/>
            </a:gdLst>
            <a:ahLst/>
            <a:cxnLst>
              <a:cxn ang="0">
                <a:pos x="connsiteX0" y="connsiteY0"/>
              </a:cxn>
              <a:cxn ang="0">
                <a:pos x="connsiteX1" y="connsiteY1"/>
              </a:cxn>
            </a:cxnLst>
            <a:rect l="l" t="t" r="r" b="b"/>
            <a:pathLst>
              <a:path w="10819" h="13570">
                <a:moveTo>
                  <a:pt x="0" y="12571"/>
                </a:moveTo>
                <a:cubicBezTo>
                  <a:pt x="1752" y="4030"/>
                  <a:pt x="5784" y="-11332"/>
                  <a:pt x="10819" y="13570"/>
                </a:cubicBezTo>
              </a:path>
            </a:pathLst>
          </a:custGeom>
          <a:noFill/>
          <a:ln w="38100" algn="ctr">
            <a:solidFill>
              <a:srgbClr val="C7000B">
                <a:alpha val="63922"/>
              </a:srgbClr>
            </a:solidFill>
            <a:prstDash val="solid"/>
            <a:round/>
            <a:headEnd type="triangle" w="sm" len="med"/>
            <a:tailEnd type="triangle" w="sm" len="med"/>
          </a:ln>
        </p:spPr>
        <p:txBody>
          <a:bodyPr rtlCol="0" anchor="ctr"/>
          <a:lstStyle/>
          <a:p>
            <a:pPr algn="ctr" fontAlgn="ctr"/>
            <a:endParaRPr lang="en-US" altLang="zh-CN">
              <a:latin typeface="Huawei Sans" panose="020C0503030203020204" pitchFamily="34" charset="0"/>
            </a:endParaRPr>
          </a:p>
        </p:txBody>
      </p:sp>
      <p:sp>
        <p:nvSpPr>
          <p:cNvPr id="29" name="任意多边形 28"/>
          <p:cNvSpPr/>
          <p:nvPr/>
        </p:nvSpPr>
        <p:spPr bwMode="gray">
          <a:xfrm flipH="1">
            <a:off x="2566960" y="3647648"/>
            <a:ext cx="1071896" cy="715259"/>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000"/>
              <a:gd name="connsiteY0" fmla="*/ 10030 h 10030"/>
              <a:gd name="connsiteX1" fmla="*/ 10000 w 10000"/>
              <a:gd name="connsiteY1" fmla="*/ 8700 h 10030"/>
              <a:gd name="connsiteX0" fmla="*/ 0 w 10004"/>
              <a:gd name="connsiteY0" fmla="*/ 9948 h 9948"/>
              <a:gd name="connsiteX1" fmla="*/ 10000 w 10004"/>
              <a:gd name="connsiteY1" fmla="*/ 8618 h 9948"/>
              <a:gd name="connsiteX0" fmla="*/ 0 w 9996"/>
              <a:gd name="connsiteY0" fmla="*/ 9275 h 9275"/>
              <a:gd name="connsiteX1" fmla="*/ 9996 w 9996"/>
              <a:gd name="connsiteY1" fmla="*/ 7938 h 9275"/>
              <a:gd name="connsiteX0" fmla="*/ 0 w 10000"/>
              <a:gd name="connsiteY0" fmla="*/ 10515 h 10515"/>
              <a:gd name="connsiteX1" fmla="*/ 10000 w 10000"/>
              <a:gd name="connsiteY1" fmla="*/ 9073 h 10515"/>
              <a:gd name="connsiteX0" fmla="*/ 0 w 10000"/>
              <a:gd name="connsiteY0" fmla="*/ 10472 h 10472"/>
              <a:gd name="connsiteX1" fmla="*/ 10000 w 10000"/>
              <a:gd name="connsiteY1" fmla="*/ 9030 h 10472"/>
              <a:gd name="connsiteX0" fmla="*/ 0 w 10000"/>
              <a:gd name="connsiteY0" fmla="*/ 10151 h 10151"/>
              <a:gd name="connsiteX1" fmla="*/ 10000 w 10000"/>
              <a:gd name="connsiteY1" fmla="*/ 8709 h 10151"/>
              <a:gd name="connsiteX0" fmla="*/ 0 w 10000"/>
              <a:gd name="connsiteY0" fmla="*/ 9670 h 9670"/>
              <a:gd name="connsiteX1" fmla="*/ 10000 w 10000"/>
              <a:gd name="connsiteY1" fmla="*/ 8228 h 9670"/>
              <a:gd name="connsiteX0" fmla="*/ 0 w 10000"/>
              <a:gd name="connsiteY0" fmla="*/ 10000 h 10000"/>
              <a:gd name="connsiteX1" fmla="*/ 10000 w 10000"/>
              <a:gd name="connsiteY1" fmla="*/ 8509 h 10000"/>
            </a:gdLst>
            <a:ahLst/>
            <a:cxnLst>
              <a:cxn ang="0">
                <a:pos x="connsiteX0" y="connsiteY0"/>
              </a:cxn>
              <a:cxn ang="0">
                <a:pos x="connsiteX1" y="connsiteY1"/>
              </a:cxn>
            </a:cxnLst>
            <a:rect l="l" t="t" r="r" b="b"/>
            <a:pathLst>
              <a:path w="10000" h="10000">
                <a:moveTo>
                  <a:pt x="0" y="10000"/>
                </a:moveTo>
                <a:cubicBezTo>
                  <a:pt x="7851" y="-2768"/>
                  <a:pt x="9551" y="-3356"/>
                  <a:pt x="10000" y="8509"/>
                </a:cubicBezTo>
              </a:path>
            </a:pathLst>
          </a:custGeom>
          <a:noFill/>
          <a:ln w="38100" algn="ctr">
            <a:solidFill>
              <a:srgbClr val="C7000B">
                <a:alpha val="63922"/>
              </a:srgbClr>
            </a:solidFill>
            <a:prstDash val="solid"/>
            <a:round/>
            <a:headEnd type="triangle" w="sm" len="med"/>
            <a:tailEnd type="triangle" w="sm" len="med"/>
          </a:ln>
        </p:spPr>
        <p:txBody>
          <a:bodyPr rtlCol="0" anchor="ctr"/>
          <a:lstStyle/>
          <a:p>
            <a:pPr algn="ctr" fontAlgn="ctr"/>
            <a:endParaRPr lang="en-US" altLang="zh-CN">
              <a:latin typeface="Huawei Sans" panose="020C0503030203020204" pitchFamily="34" charset="0"/>
            </a:endParaRPr>
          </a:p>
        </p:txBody>
      </p:sp>
      <p:sp>
        <p:nvSpPr>
          <p:cNvPr id="31" name="文本框 30"/>
          <p:cNvSpPr txBox="1"/>
          <p:nvPr/>
        </p:nvSpPr>
        <p:spPr bwMode="gray">
          <a:xfrm>
            <a:off x="682495" y="5766438"/>
            <a:ext cx="3171403" cy="461665"/>
          </a:xfrm>
          <a:prstGeom prst="rect">
            <a:avLst/>
          </a:prstGeom>
          <a:noFill/>
        </p:spPr>
        <p:txBody>
          <a:bodyPr wrap="square" rtlCol="0">
            <a:spAutoFit/>
          </a:bodyPr>
          <a:lstStyle/>
          <a:p>
            <a:pPr fontAlgn="ctr"/>
            <a:r>
              <a:rPr lang="en-US" sz="1200" dirty="0" smtClean="0">
                <a:latin typeface="Huawei Sans" panose="020C0503030203020204" pitchFamily="34" charset="0"/>
              </a:rPr>
              <a:t>Enable port isolation and add the ports to the same port isolation group</a:t>
            </a:r>
            <a:endParaRPr lang="en-US" altLang="zh-CN" sz="1200" dirty="0">
              <a:latin typeface="Huawei Sans" panose="020C0503030203020204" pitchFamily="34" charset="0"/>
            </a:endParaRPr>
          </a:p>
        </p:txBody>
      </p:sp>
      <p:sp>
        <p:nvSpPr>
          <p:cNvPr id="32" name="椭圆 31"/>
          <p:cNvSpPr/>
          <p:nvPr/>
        </p:nvSpPr>
        <p:spPr bwMode="black">
          <a:xfrm>
            <a:off x="2222832" y="3109762"/>
            <a:ext cx="161831" cy="161831"/>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3" name="椭圆 32"/>
          <p:cNvSpPr/>
          <p:nvPr/>
        </p:nvSpPr>
        <p:spPr bwMode="black">
          <a:xfrm>
            <a:off x="2415906" y="3109762"/>
            <a:ext cx="161831" cy="161831"/>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5" name="椭圆 34"/>
          <p:cNvSpPr/>
          <p:nvPr/>
        </p:nvSpPr>
        <p:spPr bwMode="black">
          <a:xfrm>
            <a:off x="529652" y="5856138"/>
            <a:ext cx="161831" cy="161831"/>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nvGrpSpPr>
          <p:cNvPr id="36" name="组合 35"/>
          <p:cNvGrpSpPr/>
          <p:nvPr/>
        </p:nvGrpSpPr>
        <p:grpSpPr>
          <a:xfrm>
            <a:off x="2075764" y="3535561"/>
            <a:ext cx="197369" cy="214511"/>
            <a:chOff x="2092178" y="3542555"/>
            <a:chExt cx="197369" cy="214511"/>
          </a:xfrm>
        </p:grpSpPr>
        <p:sp>
          <p:nvSpPr>
            <p:cNvPr id="37" name="椭圆 27"/>
            <p:cNvSpPr/>
            <p:nvPr/>
          </p:nvSpPr>
          <p:spPr bwMode="gray">
            <a:xfrm rot="16200000">
              <a:off x="2092184" y="3542549"/>
              <a:ext cx="195450" cy="195462"/>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禁止符 23"/>
            <p:cNvSpPr/>
            <p:nvPr/>
          </p:nvSpPr>
          <p:spPr bwMode="gray">
            <a:xfrm rot="16200000">
              <a:off x="2092184" y="3559703"/>
              <a:ext cx="197359" cy="197367"/>
            </a:xfrm>
            <a:prstGeom prst="noSmoking">
              <a:avLst>
                <a:gd name="adj" fmla="val 15475"/>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463214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Ethernet Port Security</a:t>
            </a:r>
            <a:endParaRPr lang="en-US" altLang="zh-CN"/>
          </a:p>
        </p:txBody>
      </p:sp>
      <p:sp>
        <p:nvSpPr>
          <p:cNvPr id="3" name="椭圆 2"/>
          <p:cNvSpPr/>
          <p:nvPr/>
        </p:nvSpPr>
        <p:spPr bwMode="gray">
          <a:xfrm>
            <a:off x="1050940" y="5561599"/>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4" name="文本框 3"/>
          <p:cNvSpPr txBox="1"/>
          <p:nvPr/>
        </p:nvSpPr>
        <p:spPr bwMode="gray">
          <a:xfrm>
            <a:off x="1189410" y="5504015"/>
            <a:ext cx="3252814" cy="276999"/>
          </a:xfrm>
          <a:prstGeom prst="rect">
            <a:avLst/>
          </a:prstGeom>
          <a:noFill/>
        </p:spPr>
        <p:txBody>
          <a:bodyPr wrap="none" rtlCol="0">
            <a:spAutoFit/>
          </a:bodyPr>
          <a:lstStyle/>
          <a:p>
            <a:pPr fontAlgn="ctr"/>
            <a:r>
              <a:rPr lang="en-US" sz="1200" smtClean="0">
                <a:latin typeface="Huawei Sans" panose="020C0503030203020204" pitchFamily="34" charset="0"/>
              </a:rPr>
              <a:t>Point where port security can be configured</a:t>
            </a:r>
            <a:endParaRPr lang="en-US" altLang="zh-CN" sz="1200">
              <a:latin typeface="Huawei Sans" panose="020C0503030203020204" pitchFamily="34" charset="0"/>
            </a:endParaRPr>
          </a:p>
        </p:txBody>
      </p:sp>
      <p:grpSp>
        <p:nvGrpSpPr>
          <p:cNvPr id="5" name="Group 165"/>
          <p:cNvGrpSpPr/>
          <p:nvPr/>
        </p:nvGrpSpPr>
        <p:grpSpPr bwMode="gray">
          <a:xfrm rot="10800000">
            <a:off x="1893855" y="2176613"/>
            <a:ext cx="2803836" cy="1205915"/>
            <a:chOff x="-1233037" y="914446"/>
            <a:chExt cx="1573823" cy="778776"/>
          </a:xfrm>
        </p:grpSpPr>
        <p:cxnSp>
          <p:nvCxnSpPr>
            <p:cNvPr id="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8" name="Group 165"/>
          <p:cNvGrpSpPr/>
          <p:nvPr/>
        </p:nvGrpSpPr>
        <p:grpSpPr bwMode="gray">
          <a:xfrm rot="10800000">
            <a:off x="1001528" y="3481070"/>
            <a:ext cx="1689846" cy="867073"/>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1" name="Group 165"/>
          <p:cNvGrpSpPr/>
          <p:nvPr/>
        </p:nvGrpSpPr>
        <p:grpSpPr bwMode="gray">
          <a:xfrm rot="10800000">
            <a:off x="3876526" y="3481070"/>
            <a:ext cx="1689846" cy="867073"/>
            <a:chOff x="-1233037" y="914446"/>
            <a:chExt cx="1573823" cy="778776"/>
          </a:xfrm>
        </p:grpSpPr>
        <p:cxnSp>
          <p:nvCxnSpPr>
            <p:cNvPr id="12"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4" name="图片 87" descr="汇聚交换机.png"/>
          <p:cNvPicPr>
            <a:picLocks noChangeAspect="1"/>
          </p:cNvPicPr>
          <p:nvPr/>
        </p:nvPicPr>
        <p:blipFill>
          <a:blip r:embed="rId3" cstate="print"/>
          <a:stretch>
            <a:fillRect/>
          </a:stretch>
        </p:blipFill>
        <p:spPr bwMode="gray">
          <a:xfrm>
            <a:off x="3063623" y="1975789"/>
            <a:ext cx="490909" cy="401653"/>
          </a:xfrm>
          <a:prstGeom prst="rect">
            <a:avLst/>
          </a:prstGeom>
        </p:spPr>
      </p:pic>
      <p:pic>
        <p:nvPicPr>
          <p:cNvPr id="15" name="图片 76" descr="接入交换机.png"/>
          <p:cNvPicPr>
            <a:picLocks noChangeAspect="1"/>
          </p:cNvPicPr>
          <p:nvPr/>
        </p:nvPicPr>
        <p:blipFill>
          <a:blip r:embed="rId4" cstate="print"/>
          <a:stretch>
            <a:fillRect/>
          </a:stretch>
        </p:blipFill>
        <p:spPr bwMode="gray">
          <a:xfrm>
            <a:off x="1600997" y="3236431"/>
            <a:ext cx="490909" cy="401653"/>
          </a:xfrm>
          <a:prstGeom prst="rect">
            <a:avLst/>
          </a:prstGeom>
        </p:spPr>
      </p:pic>
      <p:pic>
        <p:nvPicPr>
          <p:cNvPr id="16" name="图片 76" descr="接入交换机.png"/>
          <p:cNvPicPr>
            <a:picLocks noChangeAspect="1"/>
          </p:cNvPicPr>
          <p:nvPr/>
        </p:nvPicPr>
        <p:blipFill>
          <a:blip r:embed="rId4" cstate="print"/>
          <a:stretch>
            <a:fillRect/>
          </a:stretch>
        </p:blipFill>
        <p:spPr bwMode="gray">
          <a:xfrm>
            <a:off x="4499645" y="3236431"/>
            <a:ext cx="490909" cy="401653"/>
          </a:xfrm>
          <a:prstGeom prst="rect">
            <a:avLst/>
          </a:prstGeom>
        </p:spPr>
      </p:pic>
      <p:pic>
        <p:nvPicPr>
          <p:cNvPr id="17" name="图片 14" descr="日志告警服务器-蓝.png"/>
          <p:cNvPicPr>
            <a:picLocks noChangeAspect="1"/>
          </p:cNvPicPr>
          <p:nvPr/>
        </p:nvPicPr>
        <p:blipFill>
          <a:blip r:embed="rId5" cstate="print"/>
          <a:stretch>
            <a:fillRect/>
          </a:stretch>
        </p:blipFill>
        <p:spPr bwMode="gray">
          <a:xfrm>
            <a:off x="810253" y="4277542"/>
            <a:ext cx="490552" cy="306312"/>
          </a:xfrm>
          <a:prstGeom prst="rect">
            <a:avLst/>
          </a:prstGeom>
        </p:spPr>
      </p:pic>
      <p:pic>
        <p:nvPicPr>
          <p:cNvPr id="18" name="图片 47" descr="打印机.png"/>
          <p:cNvPicPr>
            <a:picLocks noChangeAspect="1"/>
          </p:cNvPicPr>
          <p:nvPr/>
        </p:nvPicPr>
        <p:blipFill>
          <a:blip r:embed="rId6" cstate="print"/>
          <a:stretch>
            <a:fillRect/>
          </a:stretch>
        </p:blipFill>
        <p:spPr bwMode="gray">
          <a:xfrm>
            <a:off x="3744764" y="4253136"/>
            <a:ext cx="444786" cy="365835"/>
          </a:xfrm>
          <a:prstGeom prst="rect">
            <a:avLst/>
          </a:prstGeom>
        </p:spPr>
      </p:pic>
      <p:grpSp>
        <p:nvGrpSpPr>
          <p:cNvPr id="19" name="组合 211"/>
          <p:cNvGrpSpPr/>
          <p:nvPr/>
        </p:nvGrpSpPr>
        <p:grpSpPr bwMode="gray">
          <a:xfrm>
            <a:off x="5270764" y="4348234"/>
            <a:ext cx="515863" cy="256225"/>
            <a:chOff x="5310188" y="1243013"/>
            <a:chExt cx="915988" cy="414338"/>
          </a:xfrm>
          <a:solidFill>
            <a:srgbClr val="7A7B7C"/>
          </a:solidFill>
        </p:grpSpPr>
        <p:sp>
          <p:nvSpPr>
            <p:cNvPr id="20"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1"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2"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3"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4"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5"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6"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7"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grpSp>
      <p:grpSp>
        <p:nvGrpSpPr>
          <p:cNvPr id="28" name="组合 27"/>
          <p:cNvGrpSpPr/>
          <p:nvPr/>
        </p:nvGrpSpPr>
        <p:grpSpPr bwMode="gray">
          <a:xfrm>
            <a:off x="2438414" y="4241889"/>
            <a:ext cx="445956" cy="377619"/>
            <a:chOff x="2557450" y="4936459"/>
            <a:chExt cx="445956" cy="343290"/>
          </a:xfrm>
        </p:grpSpPr>
        <p:pic>
          <p:nvPicPr>
            <p:cNvPr id="29"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30" name="矩形 29"/>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31" name="文本框 30"/>
          <p:cNvSpPr txBox="1"/>
          <p:nvPr/>
        </p:nvSpPr>
        <p:spPr bwMode="gray">
          <a:xfrm>
            <a:off x="2783933" y="2502572"/>
            <a:ext cx="1050288" cy="276999"/>
          </a:xfrm>
          <a:prstGeom prst="rect">
            <a:avLst/>
          </a:prstGeom>
          <a:noFill/>
        </p:spPr>
        <p:txBody>
          <a:bodyPr wrap="none" rtlCol="0">
            <a:spAutoFit/>
          </a:bodyPr>
          <a:lstStyle/>
          <a:p>
            <a:pPr fontAlgn="ctr"/>
            <a:r>
              <a:rPr lang="en-US" sz="1200" b="1" dirty="0" smtClean="0">
                <a:latin typeface="Huawei Sans" panose="020C0503030203020204" pitchFamily="34" charset="0"/>
              </a:rPr>
              <a:t>Core switch</a:t>
            </a:r>
            <a:endParaRPr lang="en-US" altLang="zh-CN" sz="1200" b="1" dirty="0">
              <a:latin typeface="Huawei Sans" panose="020C0503030203020204" pitchFamily="34" charset="0"/>
            </a:endParaRPr>
          </a:p>
        </p:txBody>
      </p:sp>
      <p:sp>
        <p:nvSpPr>
          <p:cNvPr id="32" name="文本框 31"/>
          <p:cNvSpPr txBox="1"/>
          <p:nvPr/>
        </p:nvSpPr>
        <p:spPr bwMode="gray">
          <a:xfrm>
            <a:off x="640948" y="3219245"/>
            <a:ext cx="1153496" cy="461665"/>
          </a:xfrm>
          <a:prstGeom prst="rect">
            <a:avLst/>
          </a:prstGeom>
          <a:noFill/>
        </p:spPr>
        <p:txBody>
          <a:bodyPr wrap="square" rtlCol="0">
            <a:spAutoFit/>
          </a:bodyPr>
          <a:lstStyle/>
          <a:p>
            <a:pPr algn="ctr" fontAlgn="ctr"/>
            <a:r>
              <a:rPr lang="en-US" sz="1200" b="1" smtClean="0">
                <a:latin typeface="Huawei Sans" panose="020C0503030203020204" pitchFamily="34" charset="0"/>
              </a:rPr>
              <a:t>Access switch 1</a:t>
            </a:r>
            <a:endParaRPr lang="en-US" altLang="zh-CN" sz="1200" b="1">
              <a:latin typeface="Huawei Sans" panose="020C0503030203020204" pitchFamily="34" charset="0"/>
            </a:endParaRPr>
          </a:p>
        </p:txBody>
      </p:sp>
      <p:sp>
        <p:nvSpPr>
          <p:cNvPr id="33" name="文本框 32"/>
          <p:cNvSpPr txBox="1"/>
          <p:nvPr/>
        </p:nvSpPr>
        <p:spPr bwMode="gray">
          <a:xfrm>
            <a:off x="4808799" y="3219245"/>
            <a:ext cx="1153496" cy="461665"/>
          </a:xfrm>
          <a:prstGeom prst="rect">
            <a:avLst/>
          </a:prstGeom>
          <a:noFill/>
        </p:spPr>
        <p:txBody>
          <a:bodyPr wrap="square" rtlCol="0">
            <a:spAutoFit/>
          </a:bodyPr>
          <a:lstStyle/>
          <a:p>
            <a:pPr algn="ctr" fontAlgn="ctr"/>
            <a:r>
              <a:rPr lang="en-US" sz="1200" b="1" smtClean="0">
                <a:latin typeface="Huawei Sans" panose="020C0503030203020204" pitchFamily="34" charset="0"/>
              </a:rPr>
              <a:t>Access switch 2</a:t>
            </a:r>
            <a:endParaRPr lang="en-US" altLang="zh-CN" sz="1200" b="1">
              <a:latin typeface="Huawei Sans" panose="020C0503030203020204" pitchFamily="34" charset="0"/>
            </a:endParaRPr>
          </a:p>
        </p:txBody>
      </p:sp>
      <p:sp>
        <p:nvSpPr>
          <p:cNvPr id="34" name="文本框 33"/>
          <p:cNvSpPr txBox="1"/>
          <p:nvPr/>
        </p:nvSpPr>
        <p:spPr bwMode="gray">
          <a:xfrm>
            <a:off x="588291" y="4649204"/>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1</a:t>
            </a:r>
            <a:endParaRPr lang="en-US" altLang="zh-CN" sz="1200" dirty="0" smtClean="0">
              <a:latin typeface="Huawei Sans" panose="020C0503030203020204" pitchFamily="34" charset="0"/>
            </a:endParaRPr>
          </a:p>
        </p:txBody>
      </p:sp>
      <p:sp>
        <p:nvSpPr>
          <p:cNvPr id="35" name="文本框 34"/>
          <p:cNvSpPr txBox="1"/>
          <p:nvPr/>
        </p:nvSpPr>
        <p:spPr bwMode="gray">
          <a:xfrm>
            <a:off x="2160237" y="4649204"/>
            <a:ext cx="939681" cy="276999"/>
          </a:xfrm>
          <a:prstGeom prst="rect">
            <a:avLst/>
          </a:prstGeom>
          <a:noFill/>
        </p:spPr>
        <p:txBody>
          <a:bodyPr wrap="none" rtlCol="0">
            <a:spAutoFit/>
          </a:bodyPr>
          <a:lstStyle/>
          <a:p>
            <a:pPr algn="ctr" fontAlgn="ctr"/>
            <a:r>
              <a:rPr lang="en-US" sz="1200" smtClean="0">
                <a:latin typeface="Huawei Sans" panose="020C0503030203020204" pitchFamily="34" charset="0"/>
              </a:rPr>
              <a:t>Terminal 2</a:t>
            </a:r>
            <a:endParaRPr lang="en-US" altLang="zh-CN" sz="1200" smtClean="0">
              <a:latin typeface="Huawei Sans" panose="020C0503030203020204" pitchFamily="34" charset="0"/>
            </a:endParaRPr>
          </a:p>
        </p:txBody>
      </p:sp>
      <p:sp>
        <p:nvSpPr>
          <p:cNvPr id="36" name="文本框 35"/>
          <p:cNvSpPr txBox="1"/>
          <p:nvPr/>
        </p:nvSpPr>
        <p:spPr bwMode="gray">
          <a:xfrm>
            <a:off x="3497316" y="4649204"/>
            <a:ext cx="939681" cy="276999"/>
          </a:xfrm>
          <a:prstGeom prst="rect">
            <a:avLst/>
          </a:prstGeom>
          <a:noFill/>
        </p:spPr>
        <p:txBody>
          <a:bodyPr wrap="none" rtlCol="0">
            <a:spAutoFit/>
          </a:bodyPr>
          <a:lstStyle/>
          <a:p>
            <a:pPr algn="ctr" fontAlgn="ctr"/>
            <a:r>
              <a:rPr lang="en-US" sz="1200" smtClean="0">
                <a:latin typeface="Huawei Sans" panose="020C0503030203020204" pitchFamily="34" charset="0"/>
              </a:rPr>
              <a:t>Terminal 3</a:t>
            </a:r>
            <a:endParaRPr lang="en-US" altLang="zh-CN" sz="1200" smtClean="0">
              <a:latin typeface="Huawei Sans" panose="020C0503030203020204" pitchFamily="34" charset="0"/>
            </a:endParaRPr>
          </a:p>
        </p:txBody>
      </p:sp>
      <p:sp>
        <p:nvSpPr>
          <p:cNvPr id="37" name="文本框 36"/>
          <p:cNvSpPr txBox="1"/>
          <p:nvPr/>
        </p:nvSpPr>
        <p:spPr bwMode="gray">
          <a:xfrm>
            <a:off x="5055090" y="4649204"/>
            <a:ext cx="939681" cy="276999"/>
          </a:xfrm>
          <a:prstGeom prst="rect">
            <a:avLst/>
          </a:prstGeom>
          <a:noFill/>
        </p:spPr>
        <p:txBody>
          <a:bodyPr wrap="none" rtlCol="0">
            <a:spAutoFit/>
          </a:bodyPr>
          <a:lstStyle/>
          <a:p>
            <a:pPr algn="ctr" fontAlgn="ctr"/>
            <a:r>
              <a:rPr lang="en-US" sz="1200" smtClean="0">
                <a:latin typeface="Huawei Sans" panose="020C0503030203020204" pitchFamily="34" charset="0"/>
              </a:rPr>
              <a:t>Terminal 4</a:t>
            </a:r>
            <a:endParaRPr lang="en-US" altLang="zh-CN" sz="1200" smtClean="0">
              <a:latin typeface="Huawei Sans" panose="020C0503030203020204" pitchFamily="34" charset="0"/>
            </a:endParaRPr>
          </a:p>
        </p:txBody>
      </p:sp>
      <p:sp>
        <p:nvSpPr>
          <p:cNvPr id="38" name="椭圆 37"/>
          <p:cNvSpPr/>
          <p:nvPr/>
        </p:nvSpPr>
        <p:spPr bwMode="gray">
          <a:xfrm>
            <a:off x="1572537" y="357401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39" name="椭圆 38"/>
          <p:cNvSpPr/>
          <p:nvPr/>
        </p:nvSpPr>
        <p:spPr bwMode="gray">
          <a:xfrm>
            <a:off x="1945657" y="357401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40" name="椭圆 39"/>
          <p:cNvSpPr/>
          <p:nvPr/>
        </p:nvSpPr>
        <p:spPr bwMode="gray">
          <a:xfrm>
            <a:off x="4456723" y="357401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41" name="椭圆 40"/>
          <p:cNvSpPr/>
          <p:nvPr/>
        </p:nvSpPr>
        <p:spPr bwMode="gray">
          <a:xfrm>
            <a:off x="4829843" y="357401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6195635" y="1472887"/>
            <a:ext cx="5515442" cy="2793970"/>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An enterprise requires that each access switch interface connected to terminals allow only one PC to access the network so as to limit the number of MAC addresses.</a:t>
            </a:r>
          </a:p>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If an employee attempts to connect a small switch or hub to an interface to increase the number of Internet access interfaces, this behavior should be detected and prohibited.</a:t>
            </a:r>
          </a:p>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Some enterprises may require that a switch forward only data frames sent by terminals with trusted MAC addresses to the upper-layer network. Employees are not allowed to change their locations, that is, change access interfaces of the switch.</a:t>
            </a:r>
            <a:endParaRPr lang="en-US" altLang="zh-CN" sz="1200" dirty="0">
              <a:solidFill>
                <a:schemeClr val="tx1"/>
              </a:solidFill>
              <a:latin typeface="Huawei Sans" panose="020C0503030203020204" pitchFamily="34" charset="0"/>
            </a:endParaRPr>
          </a:p>
        </p:txBody>
      </p:sp>
      <p:sp>
        <p:nvSpPr>
          <p:cNvPr id="43" name="文本框 42"/>
          <p:cNvSpPr txBox="1"/>
          <p:nvPr/>
        </p:nvSpPr>
        <p:spPr bwMode="gray">
          <a:xfrm>
            <a:off x="6195636" y="1050274"/>
            <a:ext cx="551544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Requirements</a:t>
            </a:r>
            <a:endParaRPr lang="en-US" altLang="zh-CN">
              <a:latin typeface="Huawei Sans" panose="020C0503030203020204" pitchFamily="34" charset="0"/>
            </a:endParaRPr>
          </a:p>
        </p:txBody>
      </p:sp>
      <p:sp>
        <p:nvSpPr>
          <p:cNvPr id="44" name="圆角矩形 43"/>
          <p:cNvSpPr/>
          <p:nvPr/>
        </p:nvSpPr>
        <p:spPr bwMode="gray">
          <a:xfrm>
            <a:off x="6195635" y="4797089"/>
            <a:ext cx="5515442" cy="139489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40000"/>
              </a:lnSpc>
              <a:spcBef>
                <a:spcPts val="0"/>
              </a:spcBef>
              <a:spcAft>
                <a:spcPts val="600"/>
              </a:spcAft>
            </a:pPr>
            <a:r>
              <a:rPr lang="en-US" sz="1200" dirty="0" smtClean="0">
                <a:solidFill>
                  <a:schemeClr val="tx1"/>
                </a:solidFill>
                <a:latin typeface="Huawei Sans" panose="020C0503030203020204" pitchFamily="34" charset="0"/>
              </a:rPr>
              <a:t>Port security converts the dynamic MAC addresses learned on an interface into secure MAC addresses (including dynamic and static secure MAC addresses, and sticky MAC addresses). This function prevents unauthorized users from using this interface to communicate with the switch, thereby enhancing device security.</a:t>
            </a:r>
            <a:endParaRPr lang="en-US" altLang="zh-CN" sz="1200" dirty="0">
              <a:solidFill>
                <a:schemeClr val="tx1"/>
              </a:solidFill>
              <a:latin typeface="Huawei Sans" panose="020C0503030203020204" pitchFamily="34" charset="0"/>
            </a:endParaRPr>
          </a:p>
        </p:txBody>
      </p:sp>
      <p:sp>
        <p:nvSpPr>
          <p:cNvPr id="45" name="文本框 44"/>
          <p:cNvSpPr txBox="1"/>
          <p:nvPr/>
        </p:nvSpPr>
        <p:spPr bwMode="gray">
          <a:xfrm>
            <a:off x="6195636" y="4374475"/>
            <a:ext cx="551544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Solution</a:t>
            </a:r>
            <a:endParaRPr lang="en-US" altLang="zh-CN">
              <a:latin typeface="Huawei Sans" panose="020C0503030203020204" pitchFamily="34" charset="0"/>
            </a:endParaRPr>
          </a:p>
        </p:txBody>
      </p:sp>
    </p:spTree>
    <p:extLst>
      <p:ext uri="{BB962C8B-B14F-4D97-AF65-F5344CB8AC3E}">
        <p14:creationId xmlns:p14="http://schemas.microsoft.com/office/powerpoint/2010/main" val="4166058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mtClean="0"/>
              <a:t>Media Access Control Security (</a:t>
            </a:r>
            <a:r>
              <a:rPr lang="en-US" smtClean="0"/>
              <a:t>MACsec)</a:t>
            </a:r>
            <a:endParaRPr lang="en-US" altLang="zh-CN" dirty="0"/>
          </a:p>
        </p:txBody>
      </p:sp>
      <p:cxnSp>
        <p:nvCxnSpPr>
          <p:cNvPr id="3" name="Straight Connector 166"/>
          <p:cNvCxnSpPr/>
          <p:nvPr/>
        </p:nvCxnSpPr>
        <p:spPr bwMode="gray">
          <a:xfrm>
            <a:off x="2724053" y="1565470"/>
            <a:ext cx="0" cy="6447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a:off x="2724052" y="3394539"/>
            <a:ext cx="1" cy="7380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1228852" y="5199971"/>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4214188" y="5199971"/>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1306340" y="4248434"/>
            <a:ext cx="2835430" cy="773558"/>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00915" y="3278651"/>
            <a:ext cx="446281" cy="365139"/>
          </a:xfrm>
          <a:prstGeom prst="rect">
            <a:avLst/>
          </a:prstGeom>
        </p:spPr>
      </p:pic>
      <p:pic>
        <p:nvPicPr>
          <p:cNvPr id="11" name="图片 86" descr="核心交换机.png"/>
          <p:cNvPicPr>
            <a:picLocks noChangeAspect="1"/>
          </p:cNvPicPr>
          <p:nvPr/>
        </p:nvPicPr>
        <p:blipFill>
          <a:blip r:embed="rId4" cstate="print"/>
          <a:stretch>
            <a:fillRect/>
          </a:stretch>
        </p:blipFill>
        <p:spPr bwMode="gray">
          <a:xfrm>
            <a:off x="2500915" y="4039748"/>
            <a:ext cx="446281" cy="365139"/>
          </a:xfrm>
          <a:prstGeom prst="rect">
            <a:avLst/>
          </a:prstGeom>
        </p:spPr>
      </p:pic>
      <p:pic>
        <p:nvPicPr>
          <p:cNvPr id="12" name="图片 76" descr="接入交换机.png"/>
          <p:cNvPicPr>
            <a:picLocks noChangeAspect="1"/>
          </p:cNvPicPr>
          <p:nvPr/>
        </p:nvPicPr>
        <p:blipFill>
          <a:blip r:embed="rId5" cstate="print"/>
          <a:stretch>
            <a:fillRect/>
          </a:stretch>
        </p:blipFill>
        <p:spPr bwMode="gray">
          <a:xfrm>
            <a:off x="1010782" y="4896922"/>
            <a:ext cx="446281" cy="365139"/>
          </a:xfrm>
          <a:prstGeom prst="rect">
            <a:avLst/>
          </a:prstGeom>
        </p:spPr>
      </p:pic>
      <p:pic>
        <p:nvPicPr>
          <p:cNvPr id="13" name="图片 14" descr="日志告警服务器-蓝.png"/>
          <p:cNvPicPr>
            <a:picLocks noChangeAspect="1"/>
          </p:cNvPicPr>
          <p:nvPr/>
        </p:nvPicPr>
        <p:blipFill>
          <a:blip r:embed="rId6" cstate="print"/>
          <a:stretch>
            <a:fillRect/>
          </a:stretch>
        </p:blipFill>
        <p:spPr bwMode="gray">
          <a:xfrm>
            <a:off x="988646" y="5693153"/>
            <a:ext cx="490552" cy="306312"/>
          </a:xfrm>
          <a:prstGeom prst="rect">
            <a:avLst/>
          </a:prstGeom>
        </p:spPr>
      </p:pic>
      <p:pic>
        <p:nvPicPr>
          <p:cNvPr id="14" name="图片 76" descr="接入交换机.png"/>
          <p:cNvPicPr>
            <a:picLocks noChangeAspect="1"/>
          </p:cNvPicPr>
          <p:nvPr/>
        </p:nvPicPr>
        <p:blipFill>
          <a:blip r:embed="rId5" cstate="print"/>
          <a:stretch>
            <a:fillRect/>
          </a:stretch>
        </p:blipFill>
        <p:spPr bwMode="gray">
          <a:xfrm>
            <a:off x="3991048" y="4896922"/>
            <a:ext cx="446281" cy="365139"/>
          </a:xfrm>
          <a:prstGeom prst="rect">
            <a:avLst/>
          </a:prstGeom>
        </p:spPr>
      </p:pic>
      <p:pic>
        <p:nvPicPr>
          <p:cNvPr id="15" name="图片 14" descr="日志告警服务器-蓝.png"/>
          <p:cNvPicPr>
            <a:picLocks noChangeAspect="1"/>
          </p:cNvPicPr>
          <p:nvPr/>
        </p:nvPicPr>
        <p:blipFill>
          <a:blip r:embed="rId6" cstate="print"/>
          <a:stretch>
            <a:fillRect/>
          </a:stretch>
        </p:blipFill>
        <p:spPr bwMode="gray">
          <a:xfrm>
            <a:off x="3968912" y="5693153"/>
            <a:ext cx="490552" cy="306312"/>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00915" y="2089323"/>
            <a:ext cx="446281" cy="365139"/>
          </a:xfrm>
          <a:prstGeom prst="rect">
            <a:avLst/>
          </a:prstGeom>
        </p:spPr>
      </p:pic>
      <p:pic>
        <p:nvPicPr>
          <p:cNvPr id="17" name="图片 14" descr="日志告警服务器-蓝.png"/>
          <p:cNvPicPr>
            <a:picLocks noChangeAspect="1"/>
          </p:cNvPicPr>
          <p:nvPr/>
        </p:nvPicPr>
        <p:blipFill>
          <a:blip r:embed="rId6" cstate="print"/>
          <a:stretch>
            <a:fillRect/>
          </a:stretch>
        </p:blipFill>
        <p:spPr bwMode="gray">
          <a:xfrm>
            <a:off x="2478777" y="1263585"/>
            <a:ext cx="490552" cy="306312"/>
          </a:xfrm>
          <a:prstGeom prst="rect">
            <a:avLst/>
          </a:prstGeom>
        </p:spPr>
      </p:pic>
      <p:sp>
        <p:nvSpPr>
          <p:cNvPr id="18" name="圆角矩形 17"/>
          <p:cNvSpPr/>
          <p:nvPr/>
        </p:nvSpPr>
        <p:spPr bwMode="gray">
          <a:xfrm>
            <a:off x="547674" y="3193196"/>
            <a:ext cx="4352762" cy="2935817"/>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19" name="圆角矩形 18"/>
          <p:cNvSpPr/>
          <p:nvPr/>
        </p:nvSpPr>
        <p:spPr bwMode="gray">
          <a:xfrm>
            <a:off x="547674" y="1101513"/>
            <a:ext cx="4352762" cy="1474578"/>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20" name="文本框 19"/>
          <p:cNvSpPr txBox="1"/>
          <p:nvPr/>
        </p:nvSpPr>
        <p:spPr bwMode="gray">
          <a:xfrm>
            <a:off x="547674" y="2232535"/>
            <a:ext cx="644728" cy="307777"/>
          </a:xfrm>
          <a:prstGeom prst="rect">
            <a:avLst/>
          </a:prstGeom>
          <a:noFill/>
        </p:spPr>
        <p:txBody>
          <a:bodyPr wrap="none" rtlCol="0">
            <a:spAutoFit/>
          </a:bodyPr>
          <a:lstStyle/>
          <a:p>
            <a:pPr fontAlgn="ctr"/>
            <a:r>
              <a:rPr lang="en-US" sz="1400" smtClean="0">
                <a:solidFill>
                  <a:schemeClr val="bg1">
                    <a:lumMod val="50000"/>
                  </a:schemeClr>
                </a:solidFill>
                <a:latin typeface="Huawei Sans" panose="020C0503030203020204" pitchFamily="34" charset="0"/>
              </a:rPr>
              <a:t>Site 1</a:t>
            </a:r>
            <a:endParaRPr lang="en-US" altLang="zh-CN" sz="1400">
              <a:solidFill>
                <a:schemeClr val="bg1">
                  <a:lumMod val="50000"/>
                </a:schemeClr>
              </a:solidFill>
              <a:latin typeface="Huawei Sans" panose="020C0503030203020204" pitchFamily="34" charset="0"/>
            </a:endParaRPr>
          </a:p>
        </p:txBody>
      </p:sp>
      <p:sp>
        <p:nvSpPr>
          <p:cNvPr id="21" name="文本框 20"/>
          <p:cNvSpPr txBox="1"/>
          <p:nvPr/>
        </p:nvSpPr>
        <p:spPr bwMode="gray">
          <a:xfrm>
            <a:off x="547674" y="3211473"/>
            <a:ext cx="644728" cy="307777"/>
          </a:xfrm>
          <a:prstGeom prst="rect">
            <a:avLst/>
          </a:prstGeom>
          <a:noFill/>
        </p:spPr>
        <p:txBody>
          <a:bodyPr wrap="none" rtlCol="0">
            <a:spAutoFit/>
          </a:bodyPr>
          <a:lstStyle/>
          <a:p>
            <a:pPr fontAlgn="ctr"/>
            <a:r>
              <a:rPr lang="en-US" sz="1400" smtClean="0">
                <a:solidFill>
                  <a:schemeClr val="bg1">
                    <a:lumMod val="50000"/>
                  </a:schemeClr>
                </a:solidFill>
                <a:latin typeface="Huawei Sans" panose="020C0503030203020204" pitchFamily="34" charset="0"/>
              </a:rPr>
              <a:t>Site 2</a:t>
            </a:r>
            <a:endParaRPr lang="en-US" altLang="zh-CN" sz="1400">
              <a:solidFill>
                <a:schemeClr val="bg1">
                  <a:lumMod val="50000"/>
                </a:schemeClr>
              </a:solidFill>
              <a:latin typeface="Huawei Sans" panose="020C0503030203020204" pitchFamily="34" charset="0"/>
            </a:endParaRPr>
          </a:p>
        </p:txBody>
      </p:sp>
      <p:grpSp>
        <p:nvGrpSpPr>
          <p:cNvPr id="22" name="Group 6"/>
          <p:cNvGrpSpPr/>
          <p:nvPr/>
        </p:nvGrpSpPr>
        <p:grpSpPr bwMode="gray">
          <a:xfrm>
            <a:off x="2359535" y="2629151"/>
            <a:ext cx="729034" cy="436655"/>
            <a:chOff x="7877711" y="3990014"/>
            <a:chExt cx="998434" cy="598013"/>
          </a:xfrm>
        </p:grpSpPr>
        <p:sp>
          <p:nvSpPr>
            <p:cNvPr id="23"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24" name="TextBox 2"/>
            <p:cNvSpPr txBox="1"/>
            <p:nvPr/>
          </p:nvSpPr>
          <p:spPr bwMode="gray">
            <a:xfrm>
              <a:off x="8254692" y="4208668"/>
              <a:ext cx="252995" cy="379359"/>
            </a:xfrm>
            <a:prstGeom prst="rect">
              <a:avLst/>
            </a:prstGeom>
            <a:noFill/>
          </p:spPr>
          <p:txBody>
            <a:bodyPr wrap="none" rtlCol="0">
              <a:spAutoFit/>
            </a:bodyPr>
            <a:lstStyle/>
            <a:p>
              <a:pPr algn="ctr" fontAlgn="ctr"/>
              <a:endParaRPr lang="en-US" altLang="zh-CN" sz="1200" b="1">
                <a:solidFill>
                  <a:schemeClr val="bg1"/>
                </a:solidFill>
                <a:latin typeface="Huawei Sans" panose="020C0503030203020204" pitchFamily="34" charset="0"/>
              </a:endParaRPr>
            </a:p>
          </p:txBody>
        </p:sp>
      </p:grpSp>
      <p:sp>
        <p:nvSpPr>
          <p:cNvPr id="25" name="Can 9"/>
          <p:cNvSpPr/>
          <p:nvPr/>
        </p:nvSpPr>
        <p:spPr bwMode="gray">
          <a:xfrm>
            <a:off x="2609316" y="2360966"/>
            <a:ext cx="229472" cy="980398"/>
          </a:xfrm>
          <a:prstGeom prst="can">
            <a:avLst>
              <a:gd name="adj" fmla="val 40000"/>
            </a:avLst>
          </a:prstGeom>
          <a:solidFill>
            <a:srgbClr val="FEEEC1"/>
          </a:solidFill>
          <a:ln w="12700" cap="flat" cmpd="sng" algn="ctr">
            <a:solidFill>
              <a:srgbClr val="FFD17D"/>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26" name="Can 9"/>
          <p:cNvSpPr/>
          <p:nvPr/>
        </p:nvSpPr>
        <p:spPr bwMode="gray">
          <a:xfrm rot="3683218">
            <a:off x="1879120" y="3903887"/>
            <a:ext cx="172405" cy="1485219"/>
          </a:xfrm>
          <a:prstGeom prst="can">
            <a:avLst>
              <a:gd name="adj" fmla="val 40000"/>
            </a:avLst>
          </a:prstGeom>
          <a:solidFill>
            <a:srgbClr val="DEF4F6"/>
          </a:solidFill>
          <a:ln w="12700" cap="flat" cmpd="sng" algn="ctr">
            <a:solidFill>
              <a:srgbClr val="94DAE2"/>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1568278" y="2721188"/>
            <a:ext cx="832279" cy="307777"/>
          </a:xfrm>
          <a:prstGeom prst="rect">
            <a:avLst/>
          </a:prstGeom>
          <a:noFill/>
        </p:spPr>
        <p:txBody>
          <a:bodyPr wrap="none" rtlCol="0">
            <a:spAutoFit/>
          </a:bodyPr>
          <a:lstStyle/>
          <a:p>
            <a:pPr fontAlgn="ctr"/>
            <a:r>
              <a:rPr lang="en-US" sz="1400" smtClean="0">
                <a:solidFill>
                  <a:schemeClr val="bg1">
                    <a:lumMod val="50000"/>
                  </a:schemeClr>
                </a:solidFill>
                <a:latin typeface="Huawei Sans" panose="020C0503030203020204" pitchFamily="34" charset="0"/>
              </a:rPr>
              <a:t>Internet</a:t>
            </a:r>
            <a:endParaRPr lang="en-US" altLang="zh-CN" sz="1400">
              <a:solidFill>
                <a:schemeClr val="bg1">
                  <a:lumMod val="50000"/>
                </a:schemeClr>
              </a:solidFill>
              <a:latin typeface="Huawei Sans" panose="020C0503030203020204" pitchFamily="34" charset="0"/>
            </a:endParaRPr>
          </a:p>
        </p:txBody>
      </p:sp>
      <p:sp>
        <p:nvSpPr>
          <p:cNvPr id="28" name="Can 9"/>
          <p:cNvSpPr/>
          <p:nvPr/>
        </p:nvSpPr>
        <p:spPr bwMode="gray">
          <a:xfrm rot="17905139">
            <a:off x="3420263" y="3900280"/>
            <a:ext cx="172405" cy="1485219"/>
          </a:xfrm>
          <a:prstGeom prst="can">
            <a:avLst>
              <a:gd name="adj" fmla="val 40000"/>
            </a:avLst>
          </a:prstGeom>
          <a:solidFill>
            <a:srgbClr val="DEF4F6"/>
          </a:solidFill>
          <a:ln w="12700" cap="flat" cmpd="sng" algn="ctr">
            <a:solidFill>
              <a:srgbClr val="94DAE2"/>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rot="19880899">
            <a:off x="1413009" y="4298424"/>
            <a:ext cx="829073" cy="307777"/>
          </a:xfrm>
          <a:prstGeom prst="rect">
            <a:avLst/>
          </a:prstGeom>
          <a:noFill/>
        </p:spPr>
        <p:txBody>
          <a:bodyPr wrap="none" rtlCol="0">
            <a:spAutoFit/>
          </a:bodyPr>
          <a:lstStyle/>
          <a:p>
            <a:pPr fontAlgn="ctr"/>
            <a:r>
              <a:rPr lang="en-US" sz="1400" err="1" smtClean="0">
                <a:solidFill>
                  <a:srgbClr val="30B5C5"/>
                </a:solidFill>
                <a:latin typeface="Huawei Sans" panose="020C0503030203020204" pitchFamily="34" charset="0"/>
              </a:rPr>
              <a:t>MACsec</a:t>
            </a:r>
            <a:endParaRPr lang="en-US" altLang="zh-CN" sz="1400">
              <a:solidFill>
                <a:srgbClr val="30B5C5"/>
              </a:solidFill>
              <a:latin typeface="Huawei Sans" panose="020C0503030203020204" pitchFamily="34" charset="0"/>
            </a:endParaRPr>
          </a:p>
        </p:txBody>
      </p:sp>
      <p:sp>
        <p:nvSpPr>
          <p:cNvPr id="30" name="文本框 29"/>
          <p:cNvSpPr txBox="1"/>
          <p:nvPr/>
        </p:nvSpPr>
        <p:spPr bwMode="gray">
          <a:xfrm rot="1500659">
            <a:off x="3208848" y="4298424"/>
            <a:ext cx="829073" cy="307777"/>
          </a:xfrm>
          <a:prstGeom prst="rect">
            <a:avLst/>
          </a:prstGeom>
          <a:noFill/>
        </p:spPr>
        <p:txBody>
          <a:bodyPr wrap="none" rtlCol="0">
            <a:spAutoFit/>
          </a:bodyPr>
          <a:lstStyle/>
          <a:p>
            <a:pPr fontAlgn="ctr"/>
            <a:r>
              <a:rPr lang="en-US" sz="1400" err="1" smtClean="0">
                <a:solidFill>
                  <a:srgbClr val="30B5C5"/>
                </a:solidFill>
                <a:latin typeface="Huawei Sans" panose="020C0503030203020204" pitchFamily="34" charset="0"/>
              </a:rPr>
              <a:t>MACsec</a:t>
            </a:r>
            <a:endParaRPr lang="en-US" altLang="zh-CN" sz="1400">
              <a:solidFill>
                <a:srgbClr val="30B5C5"/>
              </a:solidFill>
              <a:latin typeface="Huawei Sans" panose="020C0503030203020204" pitchFamily="34" charset="0"/>
            </a:endParaRPr>
          </a:p>
        </p:txBody>
      </p:sp>
      <p:sp>
        <p:nvSpPr>
          <p:cNvPr id="31" name="文本框 30"/>
          <p:cNvSpPr txBox="1"/>
          <p:nvPr/>
        </p:nvSpPr>
        <p:spPr bwMode="gray">
          <a:xfrm rot="16200000">
            <a:off x="2418521" y="2712643"/>
            <a:ext cx="611065" cy="307777"/>
          </a:xfrm>
          <a:prstGeom prst="rect">
            <a:avLst/>
          </a:prstGeom>
          <a:noFill/>
        </p:spPr>
        <p:txBody>
          <a:bodyPr wrap="none" rtlCol="0">
            <a:spAutoFit/>
          </a:bodyPr>
          <a:lstStyle/>
          <a:p>
            <a:pPr fontAlgn="ctr"/>
            <a:r>
              <a:rPr lang="en-US" sz="1400" smtClean="0">
                <a:solidFill>
                  <a:srgbClr val="ED6D00"/>
                </a:solidFill>
                <a:latin typeface="Huawei Sans" panose="020C0503030203020204" pitchFamily="34" charset="0"/>
              </a:rPr>
              <a:t>IPsec</a:t>
            </a:r>
            <a:endParaRPr lang="en-US" altLang="zh-CN" sz="1400">
              <a:solidFill>
                <a:srgbClr val="ED6D00"/>
              </a:solidFill>
              <a:latin typeface="Huawei Sans" panose="020C0503030203020204" pitchFamily="34" charset="0"/>
            </a:endParaRPr>
          </a:p>
        </p:txBody>
      </p:sp>
      <p:sp>
        <p:nvSpPr>
          <p:cNvPr id="32" name="圆角矩形 75"/>
          <p:cNvSpPr/>
          <p:nvPr/>
        </p:nvSpPr>
        <p:spPr bwMode="gray">
          <a:xfrm>
            <a:off x="5161777" y="1101513"/>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Background</a:t>
            </a:r>
            <a:endParaRPr lang="en-US" sz="1600">
              <a:solidFill>
                <a:srgbClr val="30B5C5"/>
              </a:solidFill>
              <a:latin typeface="Huawei Sans" panose="020C0503030203020204" pitchFamily="34" charset="0"/>
            </a:endParaRPr>
          </a:p>
        </p:txBody>
      </p:sp>
      <p:sp>
        <p:nvSpPr>
          <p:cNvPr id="33" name="圆角矩形 75"/>
          <p:cNvSpPr/>
          <p:nvPr/>
        </p:nvSpPr>
        <p:spPr bwMode="gray">
          <a:xfrm>
            <a:off x="5161777" y="1544514"/>
            <a:ext cx="6550798" cy="755552"/>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fontAlgn="ctr">
              <a:lnSpc>
                <a:spcPts val="2000"/>
              </a:lnSpc>
            </a:pPr>
            <a:r>
              <a:rPr lang="en-US" sz="1200" dirty="0" smtClean="0">
                <a:solidFill>
                  <a:schemeClr val="tx1"/>
                </a:solidFill>
                <a:latin typeface="Huawei Sans" panose="020C0503030203020204" pitchFamily="34" charset="0"/>
              </a:rPr>
              <a:t>Most data is transmitted in plaintext on LAN links, failing to meet security requirements in scenarios demanding high security.</a:t>
            </a:r>
            <a:endParaRPr lang="en-US" altLang="zh-CN" sz="12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grpSp>
        <p:nvGrpSpPr>
          <p:cNvPr id="44" name="组合 43"/>
          <p:cNvGrpSpPr/>
          <p:nvPr/>
        </p:nvGrpSpPr>
        <p:grpSpPr>
          <a:xfrm>
            <a:off x="5161777" y="2383067"/>
            <a:ext cx="6550798" cy="1960053"/>
            <a:chOff x="5161777" y="2288382"/>
            <a:chExt cx="6550798" cy="1960053"/>
          </a:xfrm>
        </p:grpSpPr>
        <p:sp>
          <p:nvSpPr>
            <p:cNvPr id="34" name="圆角矩形 75"/>
            <p:cNvSpPr/>
            <p:nvPr/>
          </p:nvSpPr>
          <p:spPr bwMode="gray">
            <a:xfrm>
              <a:off x="5161777" y="2288382"/>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err="1" smtClean="0">
                  <a:solidFill>
                    <a:srgbClr val="30B5C5"/>
                  </a:solidFill>
                  <a:latin typeface="Huawei Sans" panose="020C0503030203020204" pitchFamily="34" charset="0"/>
                </a:rPr>
                <a:t>MACsec</a:t>
              </a:r>
              <a:r>
                <a:rPr lang="en-US" sz="1600" smtClean="0">
                  <a:solidFill>
                    <a:srgbClr val="30B5C5"/>
                  </a:solidFill>
                  <a:latin typeface="Huawei Sans" panose="020C0503030203020204" pitchFamily="34" charset="0"/>
                </a:rPr>
                <a:t> overview</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35" name="圆角矩形 75"/>
            <p:cNvSpPr/>
            <p:nvPr/>
          </p:nvSpPr>
          <p:spPr bwMode="gray">
            <a:xfrm>
              <a:off x="5161777" y="2692341"/>
              <a:ext cx="6550798" cy="1556094"/>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000"/>
                </a:lnSpc>
              </a:pPr>
              <a:r>
                <a:rPr lang="en-US" sz="1200" dirty="0" smtClean="0">
                  <a:solidFill>
                    <a:schemeClr val="tx1"/>
                  </a:solidFill>
                  <a:latin typeface="Huawei Sans" panose="020C0503030203020204" pitchFamily="34" charset="0"/>
                </a:rPr>
                <a:t>Media Access Control Security (</a:t>
              </a: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in compliance with the IEEE 802.1AE standard, defines a method for secure data communication based on the Ethernet. It provides hop-by-hop encryption to secure data transmission.</a:t>
              </a:r>
              <a:endParaRPr lang="en-US" altLang="zh-CN" sz="1200" dirty="0">
                <a:solidFill>
                  <a:schemeClr val="tx1"/>
                </a:solidFill>
                <a:latin typeface="Huawei Sans" panose="020C0503030203020204" pitchFamily="34" charset="0"/>
              </a:endParaRPr>
            </a:p>
          </p:txBody>
        </p:sp>
        <p:sp>
          <p:nvSpPr>
            <p:cNvPr id="36" name="圆角矩形 35"/>
            <p:cNvSpPr/>
            <p:nvPr/>
          </p:nvSpPr>
          <p:spPr bwMode="gray">
            <a:xfrm>
              <a:off x="5315905" y="3605933"/>
              <a:ext cx="1347330" cy="556507"/>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chemeClr val="bg1"/>
                  </a:solidFill>
                  <a:latin typeface="Huawei Sans" panose="020C0503030203020204" pitchFamily="34" charset="0"/>
                </a:rPr>
                <a:t>Data integrity check</a:t>
              </a:r>
              <a:endParaRPr lang="en-US" altLang="zh-CN" sz="1200" kern="0" dirty="0">
                <a:solidFill>
                  <a:schemeClr val="bg1"/>
                </a:solidFill>
                <a:latin typeface="Huawei Sans" panose="020C0503030203020204" pitchFamily="34" charset="0"/>
                <a:ea typeface="方正兰亭黑简体" panose="02000000000000000000" pitchFamily="2" charset="-122"/>
              </a:endParaRPr>
            </a:p>
          </p:txBody>
        </p:sp>
        <p:sp>
          <p:nvSpPr>
            <p:cNvPr id="37" name="圆角矩形 36"/>
            <p:cNvSpPr/>
            <p:nvPr/>
          </p:nvSpPr>
          <p:spPr bwMode="gray">
            <a:xfrm>
              <a:off x="6851818" y="3605933"/>
              <a:ext cx="1347330" cy="556507"/>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smtClean="0">
                  <a:solidFill>
                    <a:schemeClr val="bg1"/>
                  </a:solidFill>
                  <a:latin typeface="Huawei Sans" panose="020C0503030203020204" pitchFamily="34" charset="0"/>
                </a:rPr>
                <a:t>User data encryption</a:t>
              </a:r>
              <a:endParaRPr lang="en-US" altLang="zh-CN" sz="1200" kern="0">
                <a:solidFill>
                  <a:schemeClr val="bg1"/>
                </a:solidFill>
                <a:latin typeface="Huawei Sans" panose="020C0503030203020204" pitchFamily="34" charset="0"/>
                <a:ea typeface="方正兰亭黑简体" panose="02000000000000000000" pitchFamily="2" charset="-122"/>
              </a:endParaRPr>
            </a:p>
          </p:txBody>
        </p:sp>
        <p:sp>
          <p:nvSpPr>
            <p:cNvPr id="38" name="圆角矩形 37"/>
            <p:cNvSpPr/>
            <p:nvPr/>
          </p:nvSpPr>
          <p:spPr bwMode="gray">
            <a:xfrm>
              <a:off x="8387731" y="3605933"/>
              <a:ext cx="1347330" cy="556507"/>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smtClean="0">
                  <a:solidFill>
                    <a:schemeClr val="bg1"/>
                  </a:solidFill>
                  <a:latin typeface="Huawei Sans" panose="020C0503030203020204" pitchFamily="34" charset="0"/>
                </a:rPr>
                <a:t>Data source authenticity verification</a:t>
              </a:r>
              <a:endParaRPr lang="en-US" altLang="zh-CN" sz="1200" kern="0">
                <a:solidFill>
                  <a:schemeClr val="bg1"/>
                </a:solidFill>
                <a:latin typeface="Huawei Sans" panose="020C0503030203020204" pitchFamily="34" charset="0"/>
                <a:ea typeface="方正兰亭黑简体" panose="02000000000000000000" pitchFamily="2" charset="-122"/>
              </a:endParaRPr>
            </a:p>
          </p:txBody>
        </p:sp>
        <p:sp>
          <p:nvSpPr>
            <p:cNvPr id="39" name="圆角矩形 38"/>
            <p:cNvSpPr/>
            <p:nvPr/>
          </p:nvSpPr>
          <p:spPr bwMode="gray">
            <a:xfrm>
              <a:off x="9923645" y="3605933"/>
              <a:ext cx="1347330" cy="556507"/>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smtClean="0">
                  <a:solidFill>
                    <a:schemeClr val="bg1"/>
                  </a:solidFill>
                  <a:latin typeface="Huawei Sans" panose="020C0503030203020204" pitchFamily="34" charset="0"/>
                </a:rPr>
                <a:t>Replay protection</a:t>
              </a:r>
              <a:endParaRPr lang="en-US" altLang="zh-CN" sz="1200" kern="0">
                <a:solidFill>
                  <a:schemeClr val="bg1"/>
                </a:solidFill>
                <a:latin typeface="Huawei Sans" panose="020C0503030203020204" pitchFamily="34" charset="0"/>
                <a:ea typeface="方正兰亭黑简体" panose="02000000000000000000" pitchFamily="2" charset="-122"/>
              </a:endParaRPr>
            </a:p>
          </p:txBody>
        </p:sp>
      </p:grpSp>
      <p:grpSp>
        <p:nvGrpSpPr>
          <p:cNvPr id="45" name="组合 44"/>
          <p:cNvGrpSpPr/>
          <p:nvPr/>
        </p:nvGrpSpPr>
        <p:grpSpPr>
          <a:xfrm>
            <a:off x="5161777" y="4426121"/>
            <a:ext cx="6550798" cy="1705763"/>
            <a:chOff x="5161777" y="4426121"/>
            <a:chExt cx="6550798" cy="1705763"/>
          </a:xfrm>
        </p:grpSpPr>
        <p:sp>
          <p:nvSpPr>
            <p:cNvPr id="40" name="圆角矩形 75"/>
            <p:cNvSpPr/>
            <p:nvPr/>
          </p:nvSpPr>
          <p:spPr bwMode="gray">
            <a:xfrm>
              <a:off x="5161777" y="4426121"/>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Typical application scenarios</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41" name="圆角矩形 75"/>
            <p:cNvSpPr/>
            <p:nvPr/>
          </p:nvSpPr>
          <p:spPr bwMode="gray">
            <a:xfrm>
              <a:off x="5161777" y="4830079"/>
              <a:ext cx="6550798" cy="1301805"/>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68288" indent="-268288" fontAlgn="ctr">
                <a:lnSpc>
                  <a:spcPts val="2000"/>
                </a:lnSpc>
                <a:spcAft>
                  <a:spcPts val="600"/>
                </a:spcAft>
                <a:buSzPct val="50000"/>
                <a:buFont typeface="Wingdings" panose="05000000000000000000" pitchFamily="2" charset="2"/>
                <a:buChar char="l"/>
              </a:pPr>
              <a:r>
                <a:rPr lang="en-US" sz="1200" dirty="0" err="1">
                  <a:solidFill>
                    <a:schemeClr val="tx1"/>
                  </a:solidFill>
                  <a:latin typeface="Huawei Sans" panose="020C0503030203020204" pitchFamily="34" charset="0"/>
                </a:rPr>
                <a:t>MACsec</a:t>
              </a:r>
              <a:r>
                <a:rPr lang="en-US" sz="1200" dirty="0">
                  <a:solidFill>
                    <a:schemeClr val="tx1"/>
                  </a:solidFill>
                  <a:latin typeface="Huawei Sans" panose="020C0503030203020204" pitchFamily="34" charset="0"/>
                </a:rPr>
                <a:t> is deployed between switches to ensure data security. For example, </a:t>
              </a:r>
              <a:r>
                <a:rPr lang="en-US" sz="1200" dirty="0" err="1">
                  <a:solidFill>
                    <a:schemeClr val="tx1"/>
                  </a:solidFill>
                  <a:latin typeface="Huawei Sans" panose="020C0503030203020204" pitchFamily="34" charset="0"/>
                </a:rPr>
                <a:t>MACsec</a:t>
              </a:r>
              <a:r>
                <a:rPr lang="en-US" sz="1200" dirty="0">
                  <a:solidFill>
                    <a:schemeClr val="tx1"/>
                  </a:solidFill>
                  <a:latin typeface="Huawei Sans" panose="020C0503030203020204" pitchFamily="34" charset="0"/>
                </a:rPr>
                <a:t> is deployed between access switches and uplink aggregation or core switches.</a:t>
              </a:r>
              <a:endParaRPr lang="en-US" altLang="zh-CN" sz="1200" dirty="0">
                <a:solidFill>
                  <a:schemeClr val="tx1"/>
                </a:solidFill>
                <a:latin typeface="Huawei Sans" panose="020C0503030203020204" pitchFamily="34" charset="0"/>
              </a:endParaRPr>
            </a:p>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When transmission devices exist between switches, </a:t>
              </a:r>
              <a:r>
                <a:rPr lang="en-US" sz="1200" dirty="0" err="1">
                  <a:solidFill>
                    <a:schemeClr val="tx1"/>
                  </a:solidFill>
                  <a:latin typeface="Huawei Sans" panose="020C0503030203020204" pitchFamily="34" charset="0"/>
                </a:rPr>
                <a:t>MACsec</a:t>
              </a:r>
              <a:r>
                <a:rPr lang="en-US" sz="1200" dirty="0">
                  <a:solidFill>
                    <a:schemeClr val="tx1"/>
                  </a:solidFill>
                  <a:latin typeface="Huawei Sans" panose="020C0503030203020204" pitchFamily="34" charset="0"/>
                </a:rPr>
                <a:t> can be deployed to ensure data security.</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14953716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a:r>
              <a:rPr lang="en-US" sz="1600" dirty="0" smtClean="0"/>
              <a:t>Campuses are everywhere in a city except roads and households. Typical campus examples include factories, government buildings and facilities, shopping malls, office buildings, school campuses, and parks. According to statistics, 90% of urban residents work and live in campuses, 80% of gross domestic product (GDP) is created in campuses, and each person stays in campuses for 18 hours every day. Campus networks, as the infrastructure for campuses to connect to the digital world, are an indispensable part of campus construction and play an increasingly important role in daily working, R&amp;D, production, and operation</a:t>
            </a:r>
            <a:r>
              <a:rPr lang="en-US" altLang="zh-CN" sz="1600" dirty="0" smtClean="0"/>
              <a:t>s</a:t>
            </a:r>
            <a:r>
              <a:rPr lang="en-US" sz="1600" dirty="0" smtClean="0"/>
              <a:t> management.</a:t>
            </a:r>
          </a:p>
          <a:p>
            <a:pPr algn="l"/>
            <a:r>
              <a:rPr lang="en-US" sz="1600" dirty="0" smtClean="0"/>
              <a:t>This course describes campus networks, common architectures and technologies of campus networks, and typical applications of these technologies. This information helps readers better understand the campus network design.</a:t>
            </a:r>
          </a:p>
          <a:p>
            <a:pPr algn="l"/>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28717551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DHCP Snooping</a:t>
            </a:r>
            <a:endParaRPr lang="en-US" altLang="zh-CN"/>
          </a:p>
        </p:txBody>
      </p:sp>
      <p:sp>
        <p:nvSpPr>
          <p:cNvPr id="5" name="文本占位符 4"/>
          <p:cNvSpPr>
            <a:spLocks noGrp="1"/>
          </p:cNvSpPr>
          <p:nvPr>
            <p:ph type="body" sz="quarter" idx="4294967295"/>
          </p:nvPr>
        </p:nvSpPr>
        <p:spPr>
          <a:xfrm>
            <a:off x="5610225" y="2251075"/>
            <a:ext cx="6138863" cy="3676650"/>
          </a:xfrm>
        </p:spPr>
        <p:txBody>
          <a:bodyPr/>
          <a:lstStyle/>
          <a:p>
            <a:pPr algn="l"/>
            <a:r>
              <a:rPr lang="en-US" sz="1800" dirty="0" smtClean="0"/>
              <a:t>Some attacks are launched against DHCP on the network, including bogus DHCP server attacks, DHCP server </a:t>
            </a:r>
            <a:r>
              <a:rPr lang="en-US" sz="1800" dirty="0" err="1" smtClean="0"/>
              <a:t>DoS</a:t>
            </a:r>
            <a:r>
              <a:rPr lang="en-US" sz="1800" dirty="0" smtClean="0"/>
              <a:t> attacks, and bogus DHCP message attacks.</a:t>
            </a:r>
            <a:endParaRPr lang="en-US" altLang="zh-CN" sz="1800" dirty="0" smtClean="0"/>
          </a:p>
          <a:p>
            <a:pPr algn="l"/>
            <a:r>
              <a:rPr lang="en-US" sz="1800" dirty="0" smtClean="0"/>
              <a:t>DHCP snooping ensures that DHCP clients obtain IP addresses from authorized DHCP servers and records mappings between IP addresses and MAC addresses of DHCP clients, preventing DHCP attacks on the network.</a:t>
            </a:r>
            <a:endParaRPr lang="en-US" altLang="zh-CN" sz="1800" dirty="0" smtClean="0"/>
          </a:p>
        </p:txBody>
      </p:sp>
      <p:cxnSp>
        <p:nvCxnSpPr>
          <p:cNvPr id="35" name="直接连接符 34"/>
          <p:cNvCxnSpPr/>
          <p:nvPr/>
        </p:nvCxnSpPr>
        <p:spPr bwMode="gray">
          <a:xfrm>
            <a:off x="2717916" y="2546420"/>
            <a:ext cx="0" cy="1350648"/>
          </a:xfrm>
          <a:prstGeom prst="line">
            <a:avLst/>
          </a:prstGeom>
          <a:noFill/>
          <a:ln w="19050" cap="flat" cmpd="sng" algn="ctr">
            <a:solidFill>
              <a:sysClr val="windowText" lastClr="000000"/>
            </a:solidFill>
            <a:prstDash val="solid"/>
            <a:miter lim="800000"/>
          </a:ln>
          <a:effectLst/>
        </p:spPr>
      </p:cxnSp>
      <p:cxnSp>
        <p:nvCxnSpPr>
          <p:cNvPr id="36" name="直接连接符 35"/>
          <p:cNvCxnSpPr/>
          <p:nvPr/>
        </p:nvCxnSpPr>
        <p:spPr bwMode="gray">
          <a:xfrm>
            <a:off x="2891668" y="3897735"/>
            <a:ext cx="1480167" cy="0"/>
          </a:xfrm>
          <a:prstGeom prst="line">
            <a:avLst/>
          </a:prstGeom>
          <a:noFill/>
          <a:ln w="19050" cap="flat" cmpd="sng" algn="ctr">
            <a:solidFill>
              <a:sysClr val="windowText" lastClr="000000"/>
            </a:solidFill>
            <a:prstDash val="solid"/>
            <a:miter lim="800000"/>
          </a:ln>
          <a:effectLst/>
        </p:spPr>
      </p:cxnSp>
      <p:grpSp>
        <p:nvGrpSpPr>
          <p:cNvPr id="37" name="Group 165"/>
          <p:cNvGrpSpPr/>
          <p:nvPr/>
        </p:nvGrpSpPr>
        <p:grpSpPr bwMode="gray">
          <a:xfrm rot="10800000">
            <a:off x="1834465" y="3827624"/>
            <a:ext cx="1766904" cy="1072123"/>
            <a:chOff x="-1233037" y="914446"/>
            <a:chExt cx="1573823" cy="778776"/>
          </a:xfrm>
        </p:grpSpPr>
        <p:cxnSp>
          <p:nvCxnSpPr>
            <p:cNvPr id="38"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39"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sp>
        <p:nvSpPr>
          <p:cNvPr id="40" name="文本框 39"/>
          <p:cNvSpPr txBox="1"/>
          <p:nvPr/>
        </p:nvSpPr>
        <p:spPr bwMode="gray">
          <a:xfrm>
            <a:off x="1112769" y="5233621"/>
            <a:ext cx="1023037"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DHCP client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1" name="文本框 40"/>
          <p:cNvSpPr txBox="1"/>
          <p:nvPr/>
        </p:nvSpPr>
        <p:spPr bwMode="gray">
          <a:xfrm>
            <a:off x="3284607" y="5233621"/>
            <a:ext cx="1050737"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DHCP client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2" name="文本框 41"/>
          <p:cNvSpPr txBox="1"/>
          <p:nvPr/>
        </p:nvSpPr>
        <p:spPr bwMode="gray">
          <a:xfrm>
            <a:off x="2934255" y="2114060"/>
            <a:ext cx="121403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Authorized DHCP server</a:t>
            </a:r>
            <a:endParaRPr lang="en-US" altLang="zh-CN" sz="1200" dirty="0">
              <a:latin typeface="Huawei Sans" panose="020C0503030203020204" pitchFamily="34" charset="0"/>
            </a:endParaRPr>
          </a:p>
        </p:txBody>
      </p:sp>
      <p:sp>
        <p:nvSpPr>
          <p:cNvPr id="43" name="文本框 42"/>
          <p:cNvSpPr txBox="1"/>
          <p:nvPr/>
        </p:nvSpPr>
        <p:spPr bwMode="gray">
          <a:xfrm>
            <a:off x="3900489" y="4131509"/>
            <a:ext cx="1483586" cy="461665"/>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Unauthorized DHCP server</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cxnSp>
        <p:nvCxnSpPr>
          <p:cNvPr id="44" name="直接箭头连接符 43"/>
          <p:cNvCxnSpPr/>
          <p:nvPr/>
        </p:nvCxnSpPr>
        <p:spPr bwMode="gray">
          <a:xfrm>
            <a:off x="2519194" y="2702618"/>
            <a:ext cx="0" cy="588992"/>
          </a:xfrm>
          <a:prstGeom prst="straightConnector1">
            <a:avLst/>
          </a:prstGeom>
          <a:noFill/>
          <a:ln w="38100" cap="flat" cmpd="sng" algn="ctr">
            <a:solidFill>
              <a:srgbClr val="8BC9A0"/>
            </a:solidFill>
            <a:prstDash val="solid"/>
            <a:miter lim="800000"/>
            <a:tailEnd type="triangle"/>
          </a:ln>
          <a:effectLst/>
        </p:spPr>
      </p:cxnSp>
      <p:cxnSp>
        <p:nvCxnSpPr>
          <p:cNvPr id="45" name="直接箭头连接符 44"/>
          <p:cNvCxnSpPr/>
          <p:nvPr/>
        </p:nvCxnSpPr>
        <p:spPr bwMode="gray">
          <a:xfrm flipH="1">
            <a:off x="3084902" y="3715348"/>
            <a:ext cx="1043916" cy="0"/>
          </a:xfrm>
          <a:prstGeom prst="straightConnector1">
            <a:avLst/>
          </a:prstGeom>
          <a:noFill/>
          <a:ln w="38100" cap="flat" cmpd="sng" algn="ctr">
            <a:solidFill>
              <a:srgbClr val="30B5C5"/>
            </a:solidFill>
            <a:prstDash val="solid"/>
            <a:miter lim="800000"/>
            <a:tailEnd type="triangle"/>
          </a:ln>
          <a:effectLst/>
        </p:spPr>
      </p:cxnSp>
      <p:sp>
        <p:nvSpPr>
          <p:cNvPr id="46" name="文本框 45"/>
          <p:cNvSpPr txBox="1"/>
          <p:nvPr/>
        </p:nvSpPr>
        <p:spPr bwMode="gray">
          <a:xfrm>
            <a:off x="2790532" y="3157254"/>
            <a:ext cx="1903680" cy="461665"/>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Invalid DHCP ACK, NAK, and Offer messages</a:t>
            </a:r>
            <a:endParaRPr lang="en-US" altLang="zh-CN" sz="1200" dirty="0">
              <a:solidFill>
                <a:srgbClr val="30B5C5"/>
              </a:solidFill>
              <a:latin typeface="Huawei Sans" panose="020C0503030203020204" pitchFamily="34" charset="0"/>
            </a:endParaRPr>
          </a:p>
        </p:txBody>
      </p:sp>
      <p:sp>
        <p:nvSpPr>
          <p:cNvPr id="47" name="Oval 4"/>
          <p:cNvSpPr>
            <a:spLocks noChangeAspect="1"/>
          </p:cNvSpPr>
          <p:nvPr/>
        </p:nvSpPr>
        <p:spPr bwMode="gray">
          <a:xfrm>
            <a:off x="4010213" y="3612594"/>
            <a:ext cx="211977" cy="211977"/>
          </a:xfrm>
          <a:prstGeom prst="ellipse">
            <a:avLst/>
          </a:prstGeom>
          <a:solidFill>
            <a:srgbClr val="30B5C5"/>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2</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sp>
        <p:nvSpPr>
          <p:cNvPr id="48" name="Oval 4"/>
          <p:cNvSpPr>
            <a:spLocks noChangeAspect="1"/>
          </p:cNvSpPr>
          <p:nvPr/>
        </p:nvSpPr>
        <p:spPr bwMode="gray">
          <a:xfrm>
            <a:off x="2092670" y="4907644"/>
            <a:ext cx="211977" cy="211977"/>
          </a:xfrm>
          <a:prstGeom prst="ellipse">
            <a:avLst/>
          </a:prstGeom>
          <a:solidFill>
            <a:srgbClr val="30B5C5"/>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3</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sp>
        <p:nvSpPr>
          <p:cNvPr id="49" name="文本框 48"/>
          <p:cNvSpPr txBox="1"/>
          <p:nvPr/>
        </p:nvSpPr>
        <p:spPr bwMode="gray">
          <a:xfrm>
            <a:off x="2274112" y="4812455"/>
            <a:ext cx="1059149" cy="646331"/>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Obtain an incorrect IP address</a:t>
            </a:r>
            <a:endParaRPr lang="en-US" altLang="zh-CN" sz="1200" dirty="0">
              <a:solidFill>
                <a:srgbClr val="30B5C5"/>
              </a:solidFill>
              <a:latin typeface="Huawei Sans" panose="020C0503030203020204" pitchFamily="34" charset="0"/>
            </a:endParaRPr>
          </a:p>
        </p:txBody>
      </p:sp>
      <p:pic>
        <p:nvPicPr>
          <p:cNvPr id="50" name="图片 11" descr="开放网络-蓝.png"/>
          <p:cNvPicPr>
            <a:picLocks noChangeAspect="1"/>
          </p:cNvPicPr>
          <p:nvPr/>
        </p:nvPicPr>
        <p:blipFill>
          <a:blip r:embed="rId3" cstate="print"/>
          <a:stretch>
            <a:fillRect/>
          </a:stretch>
        </p:blipFill>
        <p:spPr bwMode="gray">
          <a:xfrm>
            <a:off x="1368334" y="4821745"/>
            <a:ext cx="539607" cy="415381"/>
          </a:xfrm>
          <a:prstGeom prst="rect">
            <a:avLst/>
          </a:prstGeom>
        </p:spPr>
      </p:pic>
      <p:pic>
        <p:nvPicPr>
          <p:cNvPr id="51" name="图片 72" descr="交换机.png"/>
          <p:cNvPicPr>
            <a:picLocks noChangeAspect="1"/>
          </p:cNvPicPr>
          <p:nvPr/>
        </p:nvPicPr>
        <p:blipFill>
          <a:blip r:embed="rId4" cstate="print"/>
          <a:stretch>
            <a:fillRect/>
          </a:stretch>
        </p:blipFill>
        <p:spPr bwMode="gray">
          <a:xfrm>
            <a:off x="2461214" y="2133909"/>
            <a:ext cx="538214" cy="441816"/>
          </a:xfrm>
          <a:prstGeom prst="rect">
            <a:avLst/>
          </a:prstGeom>
        </p:spPr>
      </p:pic>
      <p:pic>
        <p:nvPicPr>
          <p:cNvPr id="60" name="图片 76" descr="接入交换机.png"/>
          <p:cNvPicPr>
            <a:picLocks noChangeAspect="1"/>
          </p:cNvPicPr>
          <p:nvPr/>
        </p:nvPicPr>
        <p:blipFill>
          <a:blip r:embed="rId5" cstate="print"/>
          <a:stretch>
            <a:fillRect/>
          </a:stretch>
        </p:blipFill>
        <p:spPr bwMode="gray">
          <a:xfrm>
            <a:off x="2460321" y="3656604"/>
            <a:ext cx="540000" cy="441818"/>
          </a:xfrm>
          <a:prstGeom prst="rect">
            <a:avLst/>
          </a:prstGeom>
        </p:spPr>
      </p:pic>
      <p:pic>
        <p:nvPicPr>
          <p:cNvPr id="61" name="图片 11" descr="开放网络-蓝.png"/>
          <p:cNvPicPr>
            <a:picLocks noChangeAspect="1"/>
          </p:cNvPicPr>
          <p:nvPr/>
        </p:nvPicPr>
        <p:blipFill>
          <a:blip r:embed="rId3" cstate="print"/>
          <a:stretch>
            <a:fillRect/>
          </a:stretch>
        </p:blipFill>
        <p:spPr bwMode="gray">
          <a:xfrm>
            <a:off x="3543543" y="4821745"/>
            <a:ext cx="539607" cy="415381"/>
          </a:xfrm>
          <a:prstGeom prst="rect">
            <a:avLst/>
          </a:prstGeom>
        </p:spPr>
      </p:pic>
      <p:cxnSp>
        <p:nvCxnSpPr>
          <p:cNvPr id="62" name="直接箭头连接符 61"/>
          <p:cNvCxnSpPr/>
          <p:nvPr/>
        </p:nvCxnSpPr>
        <p:spPr bwMode="gray">
          <a:xfrm flipV="1">
            <a:off x="1797853" y="4058020"/>
            <a:ext cx="525672" cy="603968"/>
          </a:xfrm>
          <a:prstGeom prst="straightConnector1">
            <a:avLst/>
          </a:prstGeom>
          <a:noFill/>
          <a:ln w="38100" cap="flat" cmpd="sng" algn="ctr">
            <a:solidFill>
              <a:srgbClr val="8BC9A0"/>
            </a:solidFill>
            <a:prstDash val="solid"/>
            <a:miter lim="800000"/>
            <a:tailEnd type="triangle"/>
          </a:ln>
          <a:effectLst/>
        </p:spPr>
      </p:cxnSp>
      <p:sp>
        <p:nvSpPr>
          <p:cNvPr id="63" name="Oval 4"/>
          <p:cNvSpPr>
            <a:spLocks noChangeAspect="1"/>
          </p:cNvSpPr>
          <p:nvPr/>
        </p:nvSpPr>
        <p:spPr bwMode="gray">
          <a:xfrm>
            <a:off x="1676610" y="4550449"/>
            <a:ext cx="211977" cy="211977"/>
          </a:xfrm>
          <a:prstGeom prst="ellipse">
            <a:avLst/>
          </a:prstGeom>
          <a:solidFill>
            <a:srgbClr val="8BC9A0"/>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1</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sp>
        <p:nvSpPr>
          <p:cNvPr id="64" name="Oval 4"/>
          <p:cNvSpPr>
            <a:spLocks noChangeAspect="1"/>
          </p:cNvSpPr>
          <p:nvPr/>
        </p:nvSpPr>
        <p:spPr bwMode="gray">
          <a:xfrm>
            <a:off x="2419097" y="2628588"/>
            <a:ext cx="211977" cy="211977"/>
          </a:xfrm>
          <a:prstGeom prst="ellipse">
            <a:avLst/>
          </a:prstGeom>
          <a:solidFill>
            <a:srgbClr val="8BC9A0"/>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2</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grpSp>
        <p:nvGrpSpPr>
          <p:cNvPr id="65" name="组合 168"/>
          <p:cNvGrpSpPr>
            <a:grpSpLocks noChangeAspect="1"/>
          </p:cNvGrpSpPr>
          <p:nvPr/>
        </p:nvGrpSpPr>
        <p:grpSpPr bwMode="gray">
          <a:xfrm>
            <a:off x="4379575" y="3612594"/>
            <a:ext cx="540000" cy="540000"/>
            <a:chOff x="5336418" y="696349"/>
            <a:chExt cx="842890" cy="844091"/>
          </a:xfrm>
        </p:grpSpPr>
        <p:sp>
          <p:nvSpPr>
            <p:cNvPr id="66" name="Freeform 38"/>
            <p:cNvSpPr>
              <a:spLocks/>
            </p:cNvSpPr>
            <p:nvPr/>
          </p:nvSpPr>
          <p:spPr bwMode="gray">
            <a:xfrm>
              <a:off x="5336418" y="696349"/>
              <a:ext cx="842890" cy="844091"/>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grpSp>
          <p:nvGrpSpPr>
            <p:cNvPr id="67" name="组合 148"/>
            <p:cNvGrpSpPr>
              <a:grpSpLocks/>
            </p:cNvGrpSpPr>
            <p:nvPr/>
          </p:nvGrpSpPr>
          <p:grpSpPr bwMode="gray">
            <a:xfrm>
              <a:off x="5491163" y="787400"/>
              <a:ext cx="533400" cy="661988"/>
              <a:chOff x="5491163" y="787400"/>
              <a:chExt cx="533400" cy="661988"/>
            </a:xfrm>
          </p:grpSpPr>
          <p:sp>
            <p:nvSpPr>
              <p:cNvPr id="68" name="Freeform 39"/>
              <p:cNvSpPr>
                <a:spLocks/>
              </p:cNvSpPr>
              <p:nvPr/>
            </p:nvSpPr>
            <p:spPr bwMode="gray">
              <a:xfrm>
                <a:off x="5664200" y="1022350"/>
                <a:ext cx="93663" cy="49213"/>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3" y="100"/>
                      <a:pt x="223" y="60"/>
                    </a:cubicBezTo>
                    <a:lnTo>
                      <a:pt x="0" y="0"/>
                    </a:lnTo>
                    <a:cubicBezTo>
                      <a:pt x="5" y="49"/>
                      <a:pt x="40" y="93"/>
                      <a:pt x="91" y="1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sp>
            <p:nvSpPr>
              <p:cNvPr id="69" name="Freeform 40"/>
              <p:cNvSpPr>
                <a:spLocks/>
              </p:cNvSpPr>
              <p:nvPr/>
            </p:nvSpPr>
            <p:spPr bwMode="gray">
              <a:xfrm>
                <a:off x="5757863" y="1022350"/>
                <a:ext cx="93663" cy="49213"/>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60"/>
                    </a:moveTo>
                    <a:lnTo>
                      <a:pt x="0" y="60"/>
                    </a:lnTo>
                    <a:cubicBezTo>
                      <a:pt x="29" y="100"/>
                      <a:pt x="81" y="120"/>
                      <a:pt x="132" y="106"/>
                    </a:cubicBezTo>
                    <a:cubicBezTo>
                      <a:pt x="182" y="93"/>
                      <a:pt x="217" y="49"/>
                      <a:pt x="223" y="0"/>
                    </a:cubicBezTo>
                    <a:lnTo>
                      <a:pt x="0" y="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sp>
            <p:nvSpPr>
              <p:cNvPr id="70" name="Freeform 41"/>
              <p:cNvSpPr>
                <a:spLocks noEditPoints="1"/>
              </p:cNvSpPr>
              <p:nvPr/>
            </p:nvSpPr>
            <p:spPr bwMode="gray">
              <a:xfrm>
                <a:off x="5491163" y="787400"/>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2" y="1257"/>
                    </a:moveTo>
                    <a:lnTo>
                      <a:pt x="122" y="1257"/>
                    </a:lnTo>
                    <a:cubicBezTo>
                      <a:pt x="149" y="1200"/>
                      <a:pt x="186" y="1149"/>
                      <a:pt x="229" y="1105"/>
                    </a:cubicBezTo>
                    <a:lnTo>
                      <a:pt x="1040" y="1105"/>
                    </a:lnTo>
                    <a:cubicBezTo>
                      <a:pt x="1084" y="1149"/>
                      <a:pt x="1120" y="1200"/>
                      <a:pt x="1147" y="1257"/>
                    </a:cubicBezTo>
                    <a:lnTo>
                      <a:pt x="122" y="1257"/>
                    </a:lnTo>
                    <a:close/>
                    <a:moveTo>
                      <a:pt x="962" y="1038"/>
                    </a:moveTo>
                    <a:lnTo>
                      <a:pt x="962" y="1038"/>
                    </a:lnTo>
                    <a:lnTo>
                      <a:pt x="307" y="1038"/>
                    </a:lnTo>
                    <a:cubicBezTo>
                      <a:pt x="400" y="972"/>
                      <a:pt x="513" y="934"/>
                      <a:pt x="635" y="934"/>
                    </a:cubicBezTo>
                    <a:cubicBezTo>
                      <a:pt x="757" y="934"/>
                      <a:pt x="870" y="972"/>
                      <a:pt x="962" y="1038"/>
                    </a:cubicBezTo>
                    <a:close/>
                    <a:moveTo>
                      <a:pt x="335" y="567"/>
                    </a:moveTo>
                    <a:lnTo>
                      <a:pt x="335" y="567"/>
                    </a:lnTo>
                    <a:cubicBezTo>
                      <a:pt x="335" y="556"/>
                      <a:pt x="335" y="545"/>
                      <a:pt x="337" y="533"/>
                    </a:cubicBezTo>
                    <a:cubicBezTo>
                      <a:pt x="423" y="543"/>
                      <a:pt x="526" y="548"/>
                      <a:pt x="635" y="548"/>
                    </a:cubicBezTo>
                    <a:cubicBezTo>
                      <a:pt x="743" y="548"/>
                      <a:pt x="847" y="543"/>
                      <a:pt x="933" y="533"/>
                    </a:cubicBezTo>
                    <a:cubicBezTo>
                      <a:pt x="934" y="545"/>
                      <a:pt x="935" y="556"/>
                      <a:pt x="935" y="567"/>
                    </a:cubicBezTo>
                    <a:cubicBezTo>
                      <a:pt x="935" y="733"/>
                      <a:pt x="800" y="867"/>
                      <a:pt x="635" y="867"/>
                    </a:cubicBezTo>
                    <a:cubicBezTo>
                      <a:pt x="469" y="867"/>
                      <a:pt x="335" y="733"/>
                      <a:pt x="335" y="567"/>
                    </a:cubicBezTo>
                    <a:close/>
                    <a:moveTo>
                      <a:pt x="316" y="418"/>
                    </a:moveTo>
                    <a:lnTo>
                      <a:pt x="316" y="418"/>
                    </a:lnTo>
                    <a:lnTo>
                      <a:pt x="315" y="417"/>
                    </a:lnTo>
                    <a:cubicBezTo>
                      <a:pt x="328" y="416"/>
                      <a:pt x="339" y="407"/>
                      <a:pt x="343" y="394"/>
                    </a:cubicBezTo>
                    <a:lnTo>
                      <a:pt x="441" y="79"/>
                    </a:lnTo>
                    <a:lnTo>
                      <a:pt x="622" y="154"/>
                    </a:lnTo>
                    <a:cubicBezTo>
                      <a:pt x="630" y="158"/>
                      <a:pt x="639" y="158"/>
                      <a:pt x="647" y="154"/>
                    </a:cubicBezTo>
                    <a:lnTo>
                      <a:pt x="828" y="79"/>
                    </a:lnTo>
                    <a:lnTo>
                      <a:pt x="926" y="394"/>
                    </a:lnTo>
                    <a:cubicBezTo>
                      <a:pt x="930" y="407"/>
                      <a:pt x="941" y="416"/>
                      <a:pt x="954" y="417"/>
                    </a:cubicBezTo>
                    <a:lnTo>
                      <a:pt x="954" y="418"/>
                    </a:lnTo>
                    <a:cubicBezTo>
                      <a:pt x="1016" y="426"/>
                      <a:pt x="1053" y="434"/>
                      <a:pt x="1075" y="441"/>
                    </a:cubicBezTo>
                    <a:cubicBezTo>
                      <a:pt x="1014" y="459"/>
                      <a:pt x="867" y="481"/>
                      <a:pt x="635" y="481"/>
                    </a:cubicBezTo>
                    <a:cubicBezTo>
                      <a:pt x="403" y="481"/>
                      <a:pt x="255" y="459"/>
                      <a:pt x="195" y="441"/>
                    </a:cubicBezTo>
                    <a:cubicBezTo>
                      <a:pt x="216" y="434"/>
                      <a:pt x="254" y="426"/>
                      <a:pt x="316" y="418"/>
                    </a:cubicBezTo>
                    <a:close/>
                    <a:moveTo>
                      <a:pt x="1270" y="1502"/>
                    </a:moveTo>
                    <a:lnTo>
                      <a:pt x="1270" y="1502"/>
                    </a:lnTo>
                    <a:cubicBezTo>
                      <a:pt x="1270" y="1212"/>
                      <a:pt x="1073" y="966"/>
                      <a:pt x="807" y="891"/>
                    </a:cubicBezTo>
                    <a:cubicBezTo>
                      <a:pt x="922" y="829"/>
                      <a:pt x="1001" y="707"/>
                      <a:pt x="1001" y="567"/>
                    </a:cubicBezTo>
                    <a:cubicBezTo>
                      <a:pt x="1001" y="553"/>
                      <a:pt x="1001" y="539"/>
                      <a:pt x="999" y="525"/>
                    </a:cubicBezTo>
                    <a:cubicBezTo>
                      <a:pt x="1119" y="506"/>
                      <a:pt x="1166" y="483"/>
                      <a:pt x="1166" y="441"/>
                    </a:cubicBezTo>
                    <a:cubicBezTo>
                      <a:pt x="1166" y="404"/>
                      <a:pt x="1134" y="376"/>
                      <a:pt x="984" y="354"/>
                    </a:cubicBezTo>
                    <a:lnTo>
                      <a:pt x="881" y="24"/>
                    </a:lnTo>
                    <a:cubicBezTo>
                      <a:pt x="878" y="16"/>
                      <a:pt x="872" y="8"/>
                      <a:pt x="863" y="4"/>
                    </a:cubicBezTo>
                    <a:cubicBezTo>
                      <a:pt x="855" y="0"/>
                      <a:pt x="845" y="0"/>
                      <a:pt x="836" y="4"/>
                    </a:cubicBezTo>
                    <a:lnTo>
                      <a:pt x="635" y="88"/>
                    </a:lnTo>
                    <a:lnTo>
                      <a:pt x="433" y="4"/>
                    </a:lnTo>
                    <a:cubicBezTo>
                      <a:pt x="424" y="0"/>
                      <a:pt x="415" y="0"/>
                      <a:pt x="406" y="4"/>
                    </a:cubicBezTo>
                    <a:cubicBezTo>
                      <a:pt x="398" y="8"/>
                      <a:pt x="391" y="16"/>
                      <a:pt x="388" y="24"/>
                    </a:cubicBezTo>
                    <a:lnTo>
                      <a:pt x="286" y="354"/>
                    </a:lnTo>
                    <a:cubicBezTo>
                      <a:pt x="135" y="376"/>
                      <a:pt x="103" y="404"/>
                      <a:pt x="103" y="441"/>
                    </a:cubicBezTo>
                    <a:cubicBezTo>
                      <a:pt x="103" y="483"/>
                      <a:pt x="150" y="506"/>
                      <a:pt x="271" y="525"/>
                    </a:cubicBezTo>
                    <a:cubicBezTo>
                      <a:pt x="269" y="539"/>
                      <a:pt x="268" y="553"/>
                      <a:pt x="268" y="567"/>
                    </a:cubicBezTo>
                    <a:cubicBezTo>
                      <a:pt x="268" y="707"/>
                      <a:pt x="347" y="829"/>
                      <a:pt x="463" y="891"/>
                    </a:cubicBezTo>
                    <a:cubicBezTo>
                      <a:pt x="196" y="966"/>
                      <a:pt x="0" y="1212"/>
                      <a:pt x="0" y="1502"/>
                    </a:cubicBezTo>
                    <a:lnTo>
                      <a:pt x="0" y="1536"/>
                    </a:lnTo>
                    <a:lnTo>
                      <a:pt x="686" y="1536"/>
                    </a:lnTo>
                    <a:cubicBezTo>
                      <a:pt x="696" y="1559"/>
                      <a:pt x="720" y="1576"/>
                      <a:pt x="749" y="1576"/>
                    </a:cubicBezTo>
                    <a:cubicBezTo>
                      <a:pt x="787" y="1576"/>
                      <a:pt x="818" y="1545"/>
                      <a:pt x="818" y="1507"/>
                    </a:cubicBezTo>
                    <a:cubicBezTo>
                      <a:pt x="818" y="1468"/>
                      <a:pt x="787" y="1437"/>
                      <a:pt x="749" y="1437"/>
                    </a:cubicBezTo>
                    <a:cubicBezTo>
                      <a:pt x="724" y="1437"/>
                      <a:pt x="703" y="1450"/>
                      <a:pt x="690" y="1469"/>
                    </a:cubicBezTo>
                    <a:lnTo>
                      <a:pt x="67" y="1469"/>
                    </a:lnTo>
                    <a:cubicBezTo>
                      <a:pt x="70" y="1418"/>
                      <a:pt x="80" y="1370"/>
                      <a:pt x="95" y="1324"/>
                    </a:cubicBezTo>
                    <a:lnTo>
                      <a:pt x="1174" y="1324"/>
                    </a:lnTo>
                    <a:cubicBezTo>
                      <a:pt x="1189" y="1370"/>
                      <a:pt x="1199" y="1418"/>
                      <a:pt x="1202" y="1469"/>
                    </a:cubicBezTo>
                    <a:lnTo>
                      <a:pt x="1020" y="1469"/>
                    </a:lnTo>
                    <a:cubicBezTo>
                      <a:pt x="1007" y="1450"/>
                      <a:pt x="986" y="1437"/>
                      <a:pt x="962" y="1437"/>
                    </a:cubicBezTo>
                    <a:cubicBezTo>
                      <a:pt x="923" y="1437"/>
                      <a:pt x="892" y="1468"/>
                      <a:pt x="892" y="1507"/>
                    </a:cubicBezTo>
                    <a:cubicBezTo>
                      <a:pt x="892" y="1545"/>
                      <a:pt x="923" y="1576"/>
                      <a:pt x="962" y="1576"/>
                    </a:cubicBezTo>
                    <a:cubicBezTo>
                      <a:pt x="989" y="1576"/>
                      <a:pt x="1013" y="1559"/>
                      <a:pt x="1024" y="1536"/>
                    </a:cubicBezTo>
                    <a:lnTo>
                      <a:pt x="1270" y="1536"/>
                    </a:lnTo>
                    <a:lnTo>
                      <a:pt x="1270" y="150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grpSp>
      </p:grpSp>
    </p:spTree>
    <p:extLst>
      <p:ext uri="{BB962C8B-B14F-4D97-AF65-F5344CB8AC3E}">
        <p14:creationId xmlns:p14="http://schemas.microsoft.com/office/powerpoint/2010/main" val="19990638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Dynamic ARP Inspection (DAI)</a:t>
            </a:r>
            <a:endParaRPr lang="en-US" altLang="zh-CN"/>
          </a:p>
        </p:txBody>
      </p:sp>
      <p:sp>
        <p:nvSpPr>
          <p:cNvPr id="26" name="文本占位符 25"/>
          <p:cNvSpPr>
            <a:spLocks noGrp="1"/>
          </p:cNvSpPr>
          <p:nvPr>
            <p:ph type="body" sz="quarter" idx="4294967295"/>
          </p:nvPr>
        </p:nvSpPr>
        <p:spPr>
          <a:xfrm>
            <a:off x="5913438" y="1052513"/>
            <a:ext cx="5835650" cy="4875212"/>
          </a:xfrm>
        </p:spPr>
        <p:txBody>
          <a:bodyPr/>
          <a:lstStyle/>
          <a:p>
            <a:pPr algn="l"/>
            <a:r>
              <a:rPr lang="en-US" sz="1400" dirty="0" smtClean="0"/>
              <a:t>ARP attacks are frequently launched on networks. A man-in-the-middle (MITM) attack is a common ARP spoofing attack.</a:t>
            </a:r>
          </a:p>
          <a:p>
            <a:pPr algn="l"/>
            <a:r>
              <a:rPr lang="en-US" sz="1400" dirty="0" smtClean="0"/>
              <a:t>To defend against MITM attacks, configure DAI on a switch.</a:t>
            </a:r>
          </a:p>
          <a:p>
            <a:pPr algn="l"/>
            <a:r>
              <a:rPr lang="en-US" sz="1400" dirty="0" smtClean="0"/>
              <a:t>DAI defends against MITM attacks using a DHCP snooping binding table. When a switch receives an ARP packet, it compares the source IP address, source MAC address, VLAN ID, and interface number of the ARP packet with those in DHCP snooping binding entries.</a:t>
            </a:r>
          </a:p>
          <a:p>
            <a:pPr marL="536575" lvl="1" indent="-220663"/>
            <a:r>
              <a:rPr lang="en-US" sz="1200" dirty="0" smtClean="0"/>
              <a:t>If the ARP packet matches a binding entry, the switch considers the ARP packet valid and allows the packet to pass through.</a:t>
            </a:r>
            <a:endParaRPr lang="en-US" altLang="zh-CN" sz="1200" dirty="0" smtClean="0"/>
          </a:p>
          <a:p>
            <a:pPr marL="536575" lvl="1" indent="-220663"/>
            <a:r>
              <a:rPr lang="en-US" sz="1200" dirty="0" smtClean="0"/>
              <a:t>If the ARP packet does not match any binding entry, the switch considers the ARP packet invalid and discards the packet.</a:t>
            </a:r>
          </a:p>
          <a:p>
            <a:pPr algn="l"/>
            <a:endParaRPr lang="en-US" altLang="zh-CN" sz="1400" dirty="0"/>
          </a:p>
        </p:txBody>
      </p:sp>
      <p:sp>
        <p:nvSpPr>
          <p:cNvPr id="5" name="文本框 4"/>
          <p:cNvSpPr txBox="1"/>
          <p:nvPr/>
        </p:nvSpPr>
        <p:spPr bwMode="gray">
          <a:xfrm>
            <a:off x="3465355" y="2503287"/>
            <a:ext cx="2069161" cy="830997"/>
          </a:xfrm>
          <a:prstGeom prst="rect">
            <a:avLst/>
          </a:prstGeom>
          <a:noFill/>
        </p:spPr>
        <p:txBody>
          <a:bodyPr wrap="square" rtlCol="0">
            <a:spAutoFit/>
          </a:bodyPr>
          <a:lstStyle/>
          <a:p>
            <a:pPr fontAlgn="ctr"/>
            <a:r>
              <a:rPr lang="en-US" sz="1200" b="1" dirty="0" smtClean="0">
                <a:solidFill>
                  <a:srgbClr val="C7000B"/>
                </a:solidFill>
                <a:latin typeface="Huawei Sans" panose="020C0503030203020204" pitchFamily="34" charset="0"/>
              </a:rPr>
              <a:t>ARP packet:</a:t>
            </a:r>
          </a:p>
          <a:p>
            <a:pPr fontAlgn="ctr"/>
            <a:r>
              <a:rPr lang="en-US" sz="1200" dirty="0" smtClean="0">
                <a:solidFill>
                  <a:srgbClr val="C7000B"/>
                </a:solidFill>
                <a:latin typeface="Huawei Sans" panose="020C0503030203020204" pitchFamily="34" charset="0"/>
              </a:rPr>
              <a:t>Sender IP address: 1.1.1.1</a:t>
            </a:r>
          </a:p>
          <a:p>
            <a:pPr fontAlgn="ctr"/>
            <a:r>
              <a:rPr lang="en-US" sz="1200" dirty="0" smtClean="0">
                <a:solidFill>
                  <a:srgbClr val="C7000B"/>
                </a:solidFill>
                <a:latin typeface="Huawei Sans" panose="020C0503030203020204" pitchFamily="34" charset="0"/>
              </a:rPr>
              <a:t>Sender MAC address: 0000-0000-2222</a:t>
            </a:r>
            <a:endParaRPr lang="en-US" altLang="zh-CN" sz="1200" dirty="0">
              <a:solidFill>
                <a:srgbClr val="C7000B"/>
              </a:solidFill>
              <a:latin typeface="Huawei Sans" panose="020C0503030203020204" pitchFamily="34" charset="0"/>
            </a:endParaRPr>
          </a:p>
        </p:txBody>
      </p:sp>
      <p:sp>
        <p:nvSpPr>
          <p:cNvPr id="6" name="文本框 5"/>
          <p:cNvSpPr txBox="1"/>
          <p:nvPr/>
        </p:nvSpPr>
        <p:spPr bwMode="gray">
          <a:xfrm>
            <a:off x="1517445" y="5879729"/>
            <a:ext cx="22509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snooping binding table</a:t>
            </a:r>
            <a:endParaRPr lang="en-US" altLang="zh-CN" sz="1200" dirty="0">
              <a:latin typeface="Huawei Sans" panose="020C0503030203020204" pitchFamily="34" charset="0"/>
            </a:endParaRPr>
          </a:p>
        </p:txBody>
      </p:sp>
      <p:cxnSp>
        <p:nvCxnSpPr>
          <p:cNvPr id="7" name="直接连接符 6"/>
          <p:cNvCxnSpPr/>
          <p:nvPr/>
        </p:nvCxnSpPr>
        <p:spPr bwMode="gray">
          <a:xfrm>
            <a:off x="2592252" y="1559401"/>
            <a:ext cx="0" cy="10936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Group 165"/>
          <p:cNvGrpSpPr/>
          <p:nvPr/>
        </p:nvGrpSpPr>
        <p:grpSpPr bwMode="gray">
          <a:xfrm rot="10800000">
            <a:off x="1698709" y="2583641"/>
            <a:ext cx="1766904" cy="1002907"/>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bwMode="gray">
          <a:xfrm>
            <a:off x="359625" y="3957801"/>
            <a:ext cx="2188420"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with MAC 0000-0000-1111</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obtains IP address 1.1.1.1/24</a:t>
            </a:r>
            <a:endParaRPr lang="en-US" altLang="zh-CN" sz="1200" dirty="0">
              <a:latin typeface="Huawei Sans" panose="020C0503030203020204" pitchFamily="34" charset="0"/>
            </a:endParaRPr>
          </a:p>
        </p:txBody>
      </p:sp>
      <p:sp>
        <p:nvSpPr>
          <p:cNvPr id="12" name="文本框 11"/>
          <p:cNvSpPr txBox="1"/>
          <p:nvPr/>
        </p:nvSpPr>
        <p:spPr bwMode="gray">
          <a:xfrm>
            <a:off x="2697896" y="3957801"/>
            <a:ext cx="2188420"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PC2</a:t>
            </a:r>
            <a:endParaRPr lang="en-US" altLang="zh-CN" sz="1200" b="1" dirty="0" smtClean="0">
              <a:latin typeface="Huawei Sans" panose="020C0503030203020204" pitchFamily="34" charset="0"/>
            </a:endParaRPr>
          </a:p>
          <a:p>
            <a:pPr algn="ctr" fontAlgn="ctr"/>
            <a:r>
              <a:rPr lang="en-US" sz="1200" dirty="0" smtClean="0">
                <a:latin typeface="Huawei Sans" panose="020C0503030203020204" pitchFamily="34" charset="0"/>
              </a:rPr>
              <a:t>with MAC 0000-0000-2222</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obtains IP address 1.1.1.2/24</a:t>
            </a:r>
            <a:endParaRPr lang="en-US" altLang="zh-CN" sz="1200" dirty="0">
              <a:latin typeface="Huawei Sans" panose="020C0503030203020204" pitchFamily="34" charset="0"/>
            </a:endParaRPr>
          </a:p>
        </p:txBody>
      </p:sp>
      <p:sp>
        <p:nvSpPr>
          <p:cNvPr id="13" name="文本框 12"/>
          <p:cNvSpPr txBox="1"/>
          <p:nvPr/>
        </p:nvSpPr>
        <p:spPr bwMode="gray">
          <a:xfrm>
            <a:off x="2780160" y="1351142"/>
            <a:ext cx="1875835" cy="276999"/>
          </a:xfrm>
          <a:prstGeom prst="rect">
            <a:avLst/>
          </a:prstGeom>
          <a:noFill/>
        </p:spPr>
        <p:txBody>
          <a:bodyPr wrap="none" rtlCol="0">
            <a:spAutoFit/>
          </a:bodyPr>
          <a:lstStyle/>
          <a:p>
            <a:pPr fontAlgn="ctr"/>
            <a:r>
              <a:rPr lang="en-US" sz="1200" smtClean="0">
                <a:latin typeface="Huawei Sans" panose="020C0503030203020204" pitchFamily="34" charset="0"/>
              </a:rPr>
              <a:t>Authorized DHCP server</a:t>
            </a:r>
            <a:endParaRPr lang="en-US" altLang="zh-CN" sz="1200">
              <a:latin typeface="Huawei Sans" panose="020C0503030203020204" pitchFamily="34" charset="0"/>
            </a:endParaRPr>
          </a:p>
        </p:txBody>
      </p:sp>
      <p:sp>
        <p:nvSpPr>
          <p:cNvPr id="15" name="文本框 14"/>
          <p:cNvSpPr txBox="1"/>
          <p:nvPr/>
        </p:nvSpPr>
        <p:spPr bwMode="gray">
          <a:xfrm rot="18719605">
            <a:off x="1876571" y="2996371"/>
            <a:ext cx="756938" cy="276999"/>
          </a:xfrm>
          <a:prstGeom prst="rect">
            <a:avLst/>
          </a:prstGeom>
          <a:noFill/>
        </p:spPr>
        <p:txBody>
          <a:bodyPr wrap="none" rtlCol="0">
            <a:spAutoFit/>
          </a:bodyPr>
          <a:lstStyle/>
          <a:p>
            <a:pPr algn="ctr" fontAlgn="ctr"/>
            <a:r>
              <a:rPr lang="en-US" sz="1200" smtClean="0">
                <a:latin typeface="Huawei Sans" panose="020C0503030203020204" pitchFamily="34" charset="0"/>
              </a:rPr>
              <a:t>GE0/0/1</a:t>
            </a:r>
            <a:endParaRPr lang="en-US" altLang="zh-CN" sz="1200">
              <a:latin typeface="Huawei Sans" panose="020C0503030203020204" pitchFamily="34" charset="0"/>
            </a:endParaRPr>
          </a:p>
        </p:txBody>
      </p:sp>
      <p:sp>
        <p:nvSpPr>
          <p:cNvPr id="16" name="文本框 15"/>
          <p:cNvSpPr txBox="1"/>
          <p:nvPr/>
        </p:nvSpPr>
        <p:spPr bwMode="gray">
          <a:xfrm rot="2959886">
            <a:off x="2492982" y="2998412"/>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17" name="图片 76" descr="接入交换机.png"/>
          <p:cNvPicPr>
            <a:picLocks noChangeAspect="1"/>
          </p:cNvPicPr>
          <p:nvPr/>
        </p:nvPicPr>
        <p:blipFill>
          <a:blip r:embed="rId3" cstate="print"/>
          <a:stretch>
            <a:fillRect/>
          </a:stretch>
        </p:blipFill>
        <p:spPr bwMode="gray">
          <a:xfrm>
            <a:off x="2322252" y="2392531"/>
            <a:ext cx="540000" cy="441818"/>
          </a:xfrm>
          <a:prstGeom prst="rect">
            <a:avLst/>
          </a:prstGeom>
        </p:spPr>
      </p:pic>
      <p:pic>
        <p:nvPicPr>
          <p:cNvPr id="18" name="图片 72" descr="交换机.png"/>
          <p:cNvPicPr>
            <a:picLocks noChangeAspect="1"/>
          </p:cNvPicPr>
          <p:nvPr/>
        </p:nvPicPr>
        <p:blipFill>
          <a:blip r:embed="rId4" cstate="print"/>
          <a:stretch>
            <a:fillRect/>
          </a:stretch>
        </p:blipFill>
        <p:spPr bwMode="gray">
          <a:xfrm>
            <a:off x="2323145" y="1198515"/>
            <a:ext cx="538214" cy="441816"/>
          </a:xfrm>
          <a:prstGeom prst="rect">
            <a:avLst/>
          </a:prstGeom>
        </p:spPr>
      </p:pic>
      <p:pic>
        <p:nvPicPr>
          <p:cNvPr id="19" name="图片 11" descr="开放网络-蓝.png"/>
          <p:cNvPicPr>
            <a:picLocks noChangeAspect="1"/>
          </p:cNvPicPr>
          <p:nvPr/>
        </p:nvPicPr>
        <p:blipFill>
          <a:blip r:embed="rId5" cstate="print"/>
          <a:stretch>
            <a:fillRect/>
          </a:stretch>
        </p:blipFill>
        <p:spPr bwMode="gray">
          <a:xfrm>
            <a:off x="1201672" y="3544758"/>
            <a:ext cx="539607" cy="415381"/>
          </a:xfrm>
          <a:prstGeom prst="rect">
            <a:avLst/>
          </a:prstGeom>
        </p:spPr>
      </p:pic>
      <p:pic>
        <p:nvPicPr>
          <p:cNvPr id="20" name="图片 11" descr="开放网络-蓝.png"/>
          <p:cNvPicPr>
            <a:picLocks noChangeAspect="1"/>
          </p:cNvPicPr>
          <p:nvPr/>
        </p:nvPicPr>
        <p:blipFill>
          <a:blip r:embed="rId5" cstate="print"/>
          <a:stretch>
            <a:fillRect/>
          </a:stretch>
        </p:blipFill>
        <p:spPr bwMode="gray">
          <a:xfrm>
            <a:off x="3434813" y="3544758"/>
            <a:ext cx="539607" cy="415381"/>
          </a:xfrm>
          <a:prstGeom prst="rect">
            <a:avLst/>
          </a:prstGeom>
        </p:spPr>
      </p:pic>
      <p:sp>
        <p:nvSpPr>
          <p:cNvPr id="21" name="Right Arrow 158"/>
          <p:cNvSpPr/>
          <p:nvPr/>
        </p:nvSpPr>
        <p:spPr bwMode="gray">
          <a:xfrm rot="5400000">
            <a:off x="1884803" y="3850729"/>
            <a:ext cx="1414898" cy="306924"/>
          </a:xfrm>
          <a:prstGeom prst="rightArrow">
            <a:avLst>
              <a:gd name="adj1" fmla="val 32989"/>
              <a:gd name="adj2" fmla="val 50000"/>
            </a:avLst>
          </a:prstGeom>
          <a:gradFill flip="none" rotWithShape="1">
            <a:gsLst>
              <a:gs pos="15000">
                <a:srgbClr val="1AABE2">
                  <a:lumMod val="5000"/>
                  <a:lumOff val="95000"/>
                  <a:alpha val="0"/>
                </a:srgbClr>
              </a:gs>
              <a:gs pos="81000">
                <a:srgbClr val="94DAE2"/>
              </a:gs>
            </a:gsLst>
            <a:lin ang="0" scaled="1"/>
            <a:tileRect/>
          </a:gradFill>
          <a:ln w="9525" cap="flat" cmpd="sng" algn="ctr">
            <a:gradFill flip="none" rotWithShape="1">
              <a:gsLst>
                <a:gs pos="0">
                  <a:srgbClr val="1AABE2">
                    <a:lumMod val="5000"/>
                    <a:lumOff val="95000"/>
                  </a:srgbClr>
                </a:gs>
                <a:gs pos="100000">
                  <a:srgbClr val="30B5C5"/>
                </a:gs>
              </a:gsLst>
              <a:lin ang="0" scaled="1"/>
              <a:tileRect/>
            </a:gradFill>
            <a:prstDash val="solid"/>
            <a:miter lim="800000"/>
          </a:ln>
          <a:effectLst/>
        </p:spPr>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graphicFrame>
        <p:nvGraphicFramePr>
          <p:cNvPr id="25" name="表格 24"/>
          <p:cNvGraphicFramePr>
            <a:graphicFrameLocks noGrp="1"/>
          </p:cNvGraphicFramePr>
          <p:nvPr>
            <p:extLst/>
          </p:nvPr>
        </p:nvGraphicFramePr>
        <p:xfrm>
          <a:off x="487519" y="4841800"/>
          <a:ext cx="4310788" cy="842887"/>
        </p:xfrm>
        <a:graphic>
          <a:graphicData uri="http://schemas.openxmlformats.org/drawingml/2006/table">
            <a:tbl>
              <a:tblPr firstRow="1" bandRow="1">
                <a:tableStyleId>{5940675A-B579-460E-94D1-54222C63F5DA}</a:tableStyleId>
              </a:tblPr>
              <a:tblGrid>
                <a:gridCol w="1030874"/>
                <a:gridCol w="1391478"/>
                <a:gridCol w="857366"/>
                <a:gridCol w="1031070"/>
              </a:tblGrid>
              <a:tr h="294247">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MAC Address</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VLAN ID</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Interface</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76548">
                <a:tc>
                  <a:txBody>
                    <a:bodyPr/>
                    <a:lstStyle/>
                    <a:p>
                      <a:pPr algn="ctr" fontAlgn="ctr"/>
                      <a:r>
                        <a:rPr lang="en-US" sz="1200" smtClean="0">
                          <a:latin typeface="Huawei Sans" panose="020C0503030203020204" pitchFamily="34" charset="0"/>
                        </a:rPr>
                        <a:t>1.1.1.1</a:t>
                      </a:r>
                      <a:endParaRPr lang="en-US" altLang="zh-CN" sz="120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0000-0000-1111</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10</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GE0/0/1</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6548">
                <a:tc>
                  <a:txBody>
                    <a:bodyPr/>
                    <a:lstStyle/>
                    <a:p>
                      <a:pPr algn="ctr" fontAlgn="ctr"/>
                      <a:r>
                        <a:rPr lang="en-US" sz="1200" smtClean="0">
                          <a:latin typeface="Huawei Sans" panose="020C0503030203020204" pitchFamily="34" charset="0"/>
                        </a:rPr>
                        <a:t>1.1.1.2</a:t>
                      </a:r>
                      <a:endParaRPr lang="en-US" altLang="zh-CN" sz="120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0000-0000-2222</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10</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GE0/0/2</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27" name="直接连接符 26"/>
          <p:cNvCxnSpPr/>
          <p:nvPr/>
        </p:nvCxnSpPr>
        <p:spPr bwMode="gray">
          <a:xfrm>
            <a:off x="2997412" y="2804048"/>
            <a:ext cx="635462" cy="683990"/>
          </a:xfrm>
          <a:prstGeom prst="line">
            <a:avLst/>
          </a:prstGeom>
          <a:ln w="28575">
            <a:solidFill>
              <a:srgbClr val="C7000B"/>
            </a:solidFill>
            <a:headEnd type="triangle"/>
          </a:ln>
        </p:spPr>
        <p:style>
          <a:lnRef idx="1">
            <a:schemeClr val="accent1"/>
          </a:lnRef>
          <a:fillRef idx="0">
            <a:schemeClr val="accent1"/>
          </a:fillRef>
          <a:effectRef idx="0">
            <a:schemeClr val="accent1"/>
          </a:effectRef>
          <a:fontRef idx="minor">
            <a:schemeClr val="tx1"/>
          </a:fontRef>
        </p:style>
      </p:cxnSp>
      <p:sp>
        <p:nvSpPr>
          <p:cNvPr id="29" name="椭圆 27"/>
          <p:cNvSpPr/>
          <p:nvPr/>
        </p:nvSpPr>
        <p:spPr bwMode="gray">
          <a:xfrm rot="6373161">
            <a:off x="3105158" y="2904643"/>
            <a:ext cx="214310" cy="214310"/>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禁止符 29"/>
          <p:cNvSpPr/>
          <p:nvPr/>
        </p:nvSpPr>
        <p:spPr bwMode="gray">
          <a:xfrm rot="6373161">
            <a:off x="3102814" y="2904309"/>
            <a:ext cx="216403" cy="216403"/>
          </a:xfrm>
          <a:prstGeom prst="noSmoking">
            <a:avLst>
              <a:gd name="adj" fmla="val 15475"/>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895997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IP Source Guard (IPSG)</a:t>
            </a:r>
            <a:endParaRPr lang="en-US" altLang="zh-CN"/>
          </a:p>
        </p:txBody>
      </p:sp>
      <p:sp>
        <p:nvSpPr>
          <p:cNvPr id="15" name="文本占位符 14"/>
          <p:cNvSpPr>
            <a:spLocks noGrp="1"/>
          </p:cNvSpPr>
          <p:nvPr>
            <p:ph type="body" sz="quarter" idx="4294967295"/>
          </p:nvPr>
        </p:nvSpPr>
        <p:spPr>
          <a:xfrm>
            <a:off x="6096000" y="1052513"/>
            <a:ext cx="5653088" cy="4875212"/>
          </a:xfrm>
        </p:spPr>
        <p:txBody>
          <a:bodyPr/>
          <a:lstStyle/>
          <a:p>
            <a:pPr algn="l"/>
            <a:r>
              <a:rPr lang="en-US" sz="1600" dirty="0" smtClean="0"/>
              <a:t>IPSG implements source IP address filtering based on Layer 2 interfaces. IPSG prevents malicious hosts from simulating authorized hosts using forged IP addresses. In addition, IPSG prevents unauthorized hosts from accessing or attacking networks using forged IP addresses.</a:t>
            </a:r>
          </a:p>
          <a:p>
            <a:pPr algn="l"/>
            <a:r>
              <a:rPr lang="en-US" sz="1600" dirty="0" smtClean="0"/>
              <a:t>IPSG checks IP packets on Layer 2 interfaces against a binding table that contains the bindings of source IP addresses, source MAC addresses, VLAN IDs, and inbound interfaces. Only packets matching the binding table are forwarded, and other packets are discarded.</a:t>
            </a:r>
            <a:endParaRPr lang="en-US" sz="1600" dirty="0"/>
          </a:p>
        </p:txBody>
      </p:sp>
      <p:cxnSp>
        <p:nvCxnSpPr>
          <p:cNvPr id="4" name="Straight Connector 167"/>
          <p:cNvCxnSpPr>
            <a:stCxn id="8" idx="2"/>
            <a:endCxn id="9" idx="0"/>
          </p:cNvCxnSpPr>
          <p:nvPr/>
        </p:nvCxnSpPr>
        <p:spPr bwMode="gray">
          <a:xfrm>
            <a:off x="1536238" y="1879075"/>
            <a:ext cx="0" cy="85898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5" name="Group 165"/>
          <p:cNvGrpSpPr/>
          <p:nvPr/>
        </p:nvGrpSpPr>
        <p:grpSpPr bwMode="gray">
          <a:xfrm rot="10800000">
            <a:off x="691314" y="2889137"/>
            <a:ext cx="1689846" cy="867073"/>
            <a:chOff x="-1233037" y="914446"/>
            <a:chExt cx="1573823" cy="778776"/>
          </a:xfrm>
        </p:grpSpPr>
        <p:cxnSp>
          <p:nvCxnSpPr>
            <p:cNvPr id="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 name="图片 87" descr="汇聚交换机.png"/>
          <p:cNvPicPr>
            <a:picLocks noChangeAspect="1"/>
          </p:cNvPicPr>
          <p:nvPr/>
        </p:nvPicPr>
        <p:blipFill>
          <a:blip r:embed="rId3" cstate="print"/>
          <a:stretch>
            <a:fillRect/>
          </a:stretch>
        </p:blipFill>
        <p:spPr bwMode="gray">
          <a:xfrm>
            <a:off x="1290783" y="1477422"/>
            <a:ext cx="490909" cy="401653"/>
          </a:xfrm>
          <a:prstGeom prst="rect">
            <a:avLst/>
          </a:prstGeom>
        </p:spPr>
      </p:pic>
      <p:pic>
        <p:nvPicPr>
          <p:cNvPr id="9" name="图片 76" descr="接入交换机.png"/>
          <p:cNvPicPr>
            <a:picLocks noChangeAspect="1"/>
          </p:cNvPicPr>
          <p:nvPr/>
        </p:nvPicPr>
        <p:blipFill>
          <a:blip r:embed="rId4" cstate="print"/>
          <a:stretch>
            <a:fillRect/>
          </a:stretch>
        </p:blipFill>
        <p:spPr bwMode="gray">
          <a:xfrm>
            <a:off x="1290783" y="2738064"/>
            <a:ext cx="490909" cy="401653"/>
          </a:xfrm>
          <a:prstGeom prst="rect">
            <a:avLst/>
          </a:prstGeom>
        </p:spPr>
      </p:pic>
      <p:pic>
        <p:nvPicPr>
          <p:cNvPr id="10" name="图片 14" descr="日志告警服务器-蓝.png"/>
          <p:cNvPicPr>
            <a:picLocks noChangeAspect="1"/>
          </p:cNvPicPr>
          <p:nvPr/>
        </p:nvPicPr>
        <p:blipFill>
          <a:blip r:embed="rId5" cstate="print"/>
          <a:stretch>
            <a:fillRect/>
          </a:stretch>
        </p:blipFill>
        <p:spPr bwMode="gray">
          <a:xfrm>
            <a:off x="500039" y="3743663"/>
            <a:ext cx="490552" cy="306312"/>
          </a:xfrm>
          <a:prstGeom prst="rect">
            <a:avLst/>
          </a:prstGeom>
        </p:spPr>
      </p:pic>
      <p:grpSp>
        <p:nvGrpSpPr>
          <p:cNvPr id="11" name="组合 10"/>
          <p:cNvGrpSpPr/>
          <p:nvPr/>
        </p:nvGrpSpPr>
        <p:grpSpPr bwMode="gray">
          <a:xfrm>
            <a:off x="2145207" y="4993432"/>
            <a:ext cx="445956" cy="377619"/>
            <a:chOff x="2557450" y="4936459"/>
            <a:chExt cx="445956" cy="343290"/>
          </a:xfrm>
        </p:grpSpPr>
        <p:pic>
          <p:nvPicPr>
            <p:cNvPr id="12" name="图片 11" descr="开放网络-蓝.png"/>
            <p:cNvPicPr>
              <a:picLocks noChangeAspect="1"/>
            </p:cNvPicPr>
            <p:nvPr/>
          </p:nvPicPr>
          <p:blipFill>
            <a:blip r:embed="rId6" cstate="print"/>
            <a:stretch>
              <a:fillRect/>
            </a:stretch>
          </p:blipFill>
          <p:spPr bwMode="gray">
            <a:xfrm>
              <a:off x="2557450" y="4936459"/>
              <a:ext cx="445956" cy="343290"/>
            </a:xfrm>
            <a:prstGeom prst="rect">
              <a:avLst/>
            </a:prstGeom>
          </p:spPr>
        </p:pic>
        <p:sp>
          <p:nvSpPr>
            <p:cNvPr id="13" name="矩形 12"/>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22" name="文本框 21"/>
          <p:cNvSpPr txBox="1"/>
          <p:nvPr/>
        </p:nvSpPr>
        <p:spPr bwMode="gray">
          <a:xfrm>
            <a:off x="1667000" y="5380484"/>
            <a:ext cx="1452696" cy="830997"/>
          </a:xfrm>
          <a:prstGeom prst="rect">
            <a:avLst/>
          </a:prstGeom>
          <a:noFill/>
        </p:spPr>
        <p:txBody>
          <a:bodyPr wrap="square" rtlCol="0">
            <a:spAutoFit/>
          </a:bodyPr>
          <a:lstStyle/>
          <a:p>
            <a:pPr algn="ctr" fontAlgn="ctr"/>
            <a:r>
              <a:rPr lang="en-US" sz="1200" smtClean="0">
                <a:latin typeface="Huawei Sans" panose="020C0503030203020204" pitchFamily="34" charset="0"/>
              </a:rPr>
              <a:t>Authorized terminal 1</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1.1.1.2/24</a:t>
            </a:r>
          </a:p>
          <a:p>
            <a:pPr algn="ctr" fontAlgn="ctr"/>
            <a:r>
              <a:rPr lang="en-US" sz="1200" smtClean="0">
                <a:latin typeface="Huawei Sans" panose="020C0503030203020204" pitchFamily="34" charset="0"/>
              </a:rPr>
              <a:t>0000-0000-2222</a:t>
            </a:r>
            <a:endParaRPr lang="en-US" altLang="zh-CN" sz="1200">
              <a:latin typeface="Huawei Sans" panose="020C0503030203020204" pitchFamily="34" charset="0"/>
            </a:endParaRPr>
          </a:p>
        </p:txBody>
      </p:sp>
      <p:sp>
        <p:nvSpPr>
          <p:cNvPr id="23" name="文本框 22"/>
          <p:cNvSpPr txBox="1"/>
          <p:nvPr/>
        </p:nvSpPr>
        <p:spPr bwMode="gray">
          <a:xfrm>
            <a:off x="1605455" y="4068851"/>
            <a:ext cx="1575787" cy="830997"/>
          </a:xfrm>
          <a:prstGeom prst="rect">
            <a:avLst/>
          </a:prstGeom>
          <a:noFill/>
        </p:spPr>
        <p:txBody>
          <a:bodyPr wrap="square" rtlCol="0">
            <a:spAutoFit/>
          </a:bodyPr>
          <a:lstStyle/>
          <a:p>
            <a:pPr algn="ctr" fontAlgn="ctr"/>
            <a:r>
              <a:rPr lang="en-US" sz="1200" smtClean="0">
                <a:latin typeface="Huawei Sans" panose="020C0503030203020204" pitchFamily="34" charset="0"/>
              </a:rPr>
              <a:t>Unauthorized terminal</a:t>
            </a:r>
          </a:p>
          <a:p>
            <a:pPr algn="ctr" fontAlgn="ctr"/>
            <a:r>
              <a:rPr lang="en-US" sz="1200" smtClean="0">
                <a:latin typeface="Huawei Sans" panose="020C0503030203020204" pitchFamily="34" charset="0"/>
              </a:rPr>
              <a:t>1.1.1.2/24</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0000-0000-FFFF</a:t>
            </a:r>
            <a:endParaRPr lang="en-US" altLang="zh-CN" sz="1200">
              <a:latin typeface="Huawei Sans" panose="020C0503030203020204" pitchFamily="34" charset="0"/>
            </a:endParaRPr>
          </a:p>
        </p:txBody>
      </p:sp>
      <p:sp>
        <p:nvSpPr>
          <p:cNvPr id="24" name="椭圆 23"/>
          <p:cNvSpPr>
            <a:spLocks noChangeAspect="1"/>
          </p:cNvSpPr>
          <p:nvPr/>
        </p:nvSpPr>
        <p:spPr bwMode="gray">
          <a:xfrm>
            <a:off x="3058152" y="5277321"/>
            <a:ext cx="252000" cy="252000"/>
          </a:xfrm>
          <a:prstGeom prst="ellipse">
            <a:avLst/>
          </a:prstGeom>
          <a:solidFill>
            <a:srgbClr val="C7000B"/>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1</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3301922" y="5261098"/>
            <a:ext cx="2962671" cy="276999"/>
          </a:xfrm>
          <a:prstGeom prst="rect">
            <a:avLst/>
          </a:prstGeom>
          <a:noFill/>
        </p:spPr>
        <p:txBody>
          <a:bodyPr wrap="none" rtlCol="0">
            <a:spAutoFit/>
          </a:bodyPr>
          <a:lstStyle/>
          <a:p>
            <a:pPr fontAlgn="ctr"/>
            <a:r>
              <a:rPr lang="en-US" sz="1200" dirty="0" smtClean="0">
                <a:solidFill>
                  <a:srgbClr val="C7000B"/>
                </a:solidFill>
                <a:latin typeface="Huawei Sans" panose="020C0503030203020204" pitchFamily="34" charset="0"/>
              </a:rPr>
              <a:t>The authorized terminal is powered off.</a:t>
            </a:r>
            <a:endParaRPr lang="en-US" sz="1200" dirty="0">
              <a:solidFill>
                <a:srgbClr val="C7000B"/>
              </a:solidFill>
              <a:latin typeface="Huawei Sans" panose="020C0503030203020204" pitchFamily="34" charset="0"/>
            </a:endParaRPr>
          </a:p>
        </p:txBody>
      </p:sp>
      <p:sp>
        <p:nvSpPr>
          <p:cNvPr id="26" name="椭圆 25"/>
          <p:cNvSpPr>
            <a:spLocks noChangeAspect="1"/>
          </p:cNvSpPr>
          <p:nvPr/>
        </p:nvSpPr>
        <p:spPr bwMode="gray">
          <a:xfrm>
            <a:off x="3058152" y="4001125"/>
            <a:ext cx="252000" cy="252000"/>
          </a:xfrm>
          <a:prstGeom prst="ellipse">
            <a:avLst/>
          </a:prstGeom>
          <a:solidFill>
            <a:srgbClr val="C7000B"/>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2</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3310714" y="3805847"/>
            <a:ext cx="2839599" cy="646331"/>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An unauthorized terminal accesses the network using authorized terminal 1's IP address.</a:t>
            </a:r>
            <a:endParaRPr lang="en-US" sz="1200" dirty="0">
              <a:solidFill>
                <a:srgbClr val="C7000B"/>
              </a:solidFill>
              <a:latin typeface="Huawei Sans" panose="020C0503030203020204" pitchFamily="34" charset="0"/>
            </a:endParaRPr>
          </a:p>
        </p:txBody>
      </p:sp>
      <p:sp>
        <p:nvSpPr>
          <p:cNvPr id="29" name="文本框 28"/>
          <p:cNvSpPr txBox="1"/>
          <p:nvPr/>
        </p:nvSpPr>
        <p:spPr bwMode="gray">
          <a:xfrm>
            <a:off x="4898674" y="1618439"/>
            <a:ext cx="1111202" cy="276999"/>
          </a:xfrm>
          <a:prstGeom prst="rect">
            <a:avLst/>
          </a:prstGeom>
          <a:noFill/>
        </p:spPr>
        <p:txBody>
          <a:bodyPr wrap="none" rtlCol="0">
            <a:spAutoFit/>
          </a:bodyPr>
          <a:lstStyle/>
          <a:p>
            <a:pPr algn="just" fontAlgn="ctr"/>
            <a:r>
              <a:rPr lang="en-US" sz="1200" smtClean="0">
                <a:latin typeface="Huawei Sans" panose="020C0503030203020204" pitchFamily="34" charset="0"/>
              </a:rPr>
              <a:t>Binding table</a:t>
            </a:r>
            <a:endParaRPr lang="en-US" sz="1200">
              <a:latin typeface="Huawei Sans" panose="020C0503030203020204" pitchFamily="34" charset="0"/>
            </a:endParaRPr>
          </a:p>
        </p:txBody>
      </p:sp>
      <p:sp>
        <p:nvSpPr>
          <p:cNvPr id="30" name="文本框 29"/>
          <p:cNvSpPr txBox="1"/>
          <p:nvPr/>
        </p:nvSpPr>
        <p:spPr bwMode="gray">
          <a:xfrm>
            <a:off x="586301" y="2961633"/>
            <a:ext cx="756938" cy="276999"/>
          </a:xfrm>
          <a:prstGeom prst="rect">
            <a:avLst/>
          </a:prstGeom>
          <a:noFill/>
        </p:spPr>
        <p:txBody>
          <a:bodyPr wrap="none" rtlCol="0">
            <a:spAutoFit/>
          </a:bodyPr>
          <a:lstStyle/>
          <a:p>
            <a:pPr algn="just" fontAlgn="ctr"/>
            <a:r>
              <a:rPr lang="en-US" sz="1200" smtClean="0">
                <a:latin typeface="Huawei Sans" panose="020C0503030203020204" pitchFamily="34" charset="0"/>
              </a:rPr>
              <a:t>GE0/0/1</a:t>
            </a:r>
            <a:endParaRPr lang="en-US" sz="1200">
              <a:latin typeface="Huawei Sans" panose="020C0503030203020204" pitchFamily="34" charset="0"/>
            </a:endParaRPr>
          </a:p>
        </p:txBody>
      </p:sp>
      <p:sp>
        <p:nvSpPr>
          <p:cNvPr id="31" name="文本框 30"/>
          <p:cNvSpPr txBox="1"/>
          <p:nvPr/>
        </p:nvSpPr>
        <p:spPr bwMode="gray">
          <a:xfrm>
            <a:off x="1749731" y="2961633"/>
            <a:ext cx="756938" cy="276999"/>
          </a:xfrm>
          <a:prstGeom prst="rect">
            <a:avLst/>
          </a:prstGeom>
          <a:noFill/>
        </p:spPr>
        <p:txBody>
          <a:bodyPr wrap="none" rtlCol="0">
            <a:spAutoFit/>
          </a:bodyPr>
          <a:lstStyle/>
          <a:p>
            <a:pPr algn="just" fontAlgn="ctr"/>
            <a:r>
              <a:rPr lang="en-US" sz="1200" smtClean="0">
                <a:latin typeface="Huawei Sans" panose="020C0503030203020204" pitchFamily="34" charset="0"/>
              </a:rPr>
              <a:t>GE0/0/2</a:t>
            </a:r>
            <a:endParaRPr lang="en-US" sz="1200">
              <a:latin typeface="Huawei Sans" panose="020C0503030203020204" pitchFamily="34" charset="0"/>
            </a:endParaRPr>
          </a:p>
        </p:txBody>
      </p:sp>
      <p:cxnSp>
        <p:nvCxnSpPr>
          <p:cNvPr id="32" name="直接连接符 31"/>
          <p:cNvCxnSpPr/>
          <p:nvPr/>
        </p:nvCxnSpPr>
        <p:spPr bwMode="gray">
          <a:xfrm>
            <a:off x="2126184" y="3133759"/>
            <a:ext cx="362203" cy="374820"/>
          </a:xfrm>
          <a:prstGeom prst="line">
            <a:avLst/>
          </a:prstGeom>
          <a:ln w="28575">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3" name="椭圆 32"/>
          <p:cNvSpPr>
            <a:spLocks noChangeAspect="1"/>
          </p:cNvSpPr>
          <p:nvPr/>
        </p:nvSpPr>
        <p:spPr bwMode="gray">
          <a:xfrm>
            <a:off x="2294112" y="3309900"/>
            <a:ext cx="252000" cy="252000"/>
          </a:xfrm>
          <a:prstGeom prst="ellipse">
            <a:avLst/>
          </a:prstGeom>
          <a:solidFill>
            <a:srgbClr val="C7000B"/>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3</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2531232" y="3287352"/>
            <a:ext cx="2965241" cy="276999"/>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The unauthorized terminal sends data.</a:t>
            </a:r>
            <a:endParaRPr lang="en-US" sz="1200" dirty="0">
              <a:solidFill>
                <a:srgbClr val="C7000B"/>
              </a:solidFill>
              <a:latin typeface="Huawei Sans" panose="020C0503030203020204" pitchFamily="34" charset="0"/>
            </a:endParaRPr>
          </a:p>
        </p:txBody>
      </p:sp>
      <p:sp>
        <p:nvSpPr>
          <p:cNvPr id="35" name="椭圆 34"/>
          <p:cNvSpPr>
            <a:spLocks noChangeAspect="1"/>
          </p:cNvSpPr>
          <p:nvPr/>
        </p:nvSpPr>
        <p:spPr bwMode="gray">
          <a:xfrm>
            <a:off x="2281009" y="1601956"/>
            <a:ext cx="252000" cy="252000"/>
          </a:xfrm>
          <a:prstGeom prst="ellipse">
            <a:avLst/>
          </a:prstGeom>
          <a:solidFill>
            <a:srgbClr val="C7000B"/>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4</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2533009" y="1295274"/>
            <a:ext cx="2431594" cy="646331"/>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The switch identifies and discards invalid traffic based on the binding table.</a:t>
            </a:r>
            <a:endParaRPr lang="en-US" sz="1200" dirty="0">
              <a:solidFill>
                <a:srgbClr val="C7000B"/>
              </a:solidFill>
              <a:latin typeface="Huawei Sans" panose="020C0503030203020204" pitchFamily="34" charset="0"/>
            </a:endParaRPr>
          </a:p>
        </p:txBody>
      </p:sp>
      <p:graphicFrame>
        <p:nvGraphicFramePr>
          <p:cNvPr id="37" name="表格 36"/>
          <p:cNvGraphicFramePr>
            <a:graphicFrameLocks noGrp="1"/>
          </p:cNvGraphicFramePr>
          <p:nvPr>
            <p:extLst/>
          </p:nvPr>
        </p:nvGraphicFramePr>
        <p:xfrm>
          <a:off x="2307285" y="1933599"/>
          <a:ext cx="3616247" cy="1005840"/>
        </p:xfrm>
        <a:graphic>
          <a:graphicData uri="http://schemas.openxmlformats.org/drawingml/2006/table">
            <a:tbl>
              <a:tblPr firstRow="1" bandRow="1">
                <a:tableStyleId>{5940675A-B579-460E-94D1-54222C63F5DA}</a:tableStyleId>
              </a:tblPr>
              <a:tblGrid>
                <a:gridCol w="792000"/>
                <a:gridCol w="1368000"/>
                <a:gridCol w="612000"/>
                <a:gridCol w="844247"/>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VLAN ID</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Interface</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smtClean="0">
                          <a:latin typeface="Huawei Sans" panose="020C0503030203020204" pitchFamily="34" charset="0"/>
                        </a:rPr>
                        <a:t>1.1.1.1</a:t>
                      </a:r>
                      <a:endParaRPr lang="en-US" altLang="zh-CN" sz="120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0000-0000-1111</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10</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GE0/0/1</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smtClean="0">
                          <a:latin typeface="Huawei Sans" panose="020C0503030203020204" pitchFamily="34" charset="0"/>
                        </a:rPr>
                        <a:t>1.1.1.2</a:t>
                      </a:r>
                      <a:endParaRPr lang="en-US" altLang="zh-CN" sz="120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0000-0000-2222</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10</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38" name="组合 168"/>
          <p:cNvGrpSpPr>
            <a:grpSpLocks noChangeAspect="1"/>
          </p:cNvGrpSpPr>
          <p:nvPr/>
        </p:nvGrpSpPr>
        <p:grpSpPr bwMode="gray">
          <a:xfrm>
            <a:off x="2123657" y="3571187"/>
            <a:ext cx="540000" cy="540000"/>
            <a:chOff x="5336418" y="696349"/>
            <a:chExt cx="842890" cy="844091"/>
          </a:xfrm>
        </p:grpSpPr>
        <p:sp>
          <p:nvSpPr>
            <p:cNvPr id="39" name="Freeform 38"/>
            <p:cNvSpPr>
              <a:spLocks/>
            </p:cNvSpPr>
            <p:nvPr/>
          </p:nvSpPr>
          <p:spPr bwMode="gray">
            <a:xfrm>
              <a:off x="5336418" y="696349"/>
              <a:ext cx="842890" cy="844091"/>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grpSp>
          <p:nvGrpSpPr>
            <p:cNvPr id="40" name="组合 148"/>
            <p:cNvGrpSpPr>
              <a:grpSpLocks/>
            </p:cNvGrpSpPr>
            <p:nvPr/>
          </p:nvGrpSpPr>
          <p:grpSpPr bwMode="gray">
            <a:xfrm>
              <a:off x="5491163" y="787400"/>
              <a:ext cx="533400" cy="661988"/>
              <a:chOff x="5491163" y="787400"/>
              <a:chExt cx="533400" cy="661988"/>
            </a:xfrm>
          </p:grpSpPr>
          <p:sp>
            <p:nvSpPr>
              <p:cNvPr id="41" name="Freeform 39"/>
              <p:cNvSpPr>
                <a:spLocks/>
              </p:cNvSpPr>
              <p:nvPr/>
            </p:nvSpPr>
            <p:spPr bwMode="gray">
              <a:xfrm>
                <a:off x="5664200" y="1022350"/>
                <a:ext cx="93663" cy="49213"/>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3" y="100"/>
                      <a:pt x="223" y="60"/>
                    </a:cubicBezTo>
                    <a:lnTo>
                      <a:pt x="0" y="0"/>
                    </a:lnTo>
                    <a:cubicBezTo>
                      <a:pt x="5" y="49"/>
                      <a:pt x="40" y="93"/>
                      <a:pt x="91" y="1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sp>
            <p:nvSpPr>
              <p:cNvPr id="42" name="Freeform 40"/>
              <p:cNvSpPr>
                <a:spLocks/>
              </p:cNvSpPr>
              <p:nvPr/>
            </p:nvSpPr>
            <p:spPr bwMode="gray">
              <a:xfrm>
                <a:off x="5757863" y="1022350"/>
                <a:ext cx="93663" cy="49213"/>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60"/>
                    </a:moveTo>
                    <a:lnTo>
                      <a:pt x="0" y="60"/>
                    </a:lnTo>
                    <a:cubicBezTo>
                      <a:pt x="29" y="100"/>
                      <a:pt x="81" y="120"/>
                      <a:pt x="132" y="106"/>
                    </a:cubicBezTo>
                    <a:cubicBezTo>
                      <a:pt x="182" y="93"/>
                      <a:pt x="217" y="49"/>
                      <a:pt x="223" y="0"/>
                    </a:cubicBezTo>
                    <a:lnTo>
                      <a:pt x="0" y="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sp>
            <p:nvSpPr>
              <p:cNvPr id="43" name="Freeform 41"/>
              <p:cNvSpPr>
                <a:spLocks noEditPoints="1"/>
              </p:cNvSpPr>
              <p:nvPr/>
            </p:nvSpPr>
            <p:spPr bwMode="gray">
              <a:xfrm>
                <a:off x="5491163" y="787400"/>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2" y="1257"/>
                    </a:moveTo>
                    <a:lnTo>
                      <a:pt x="122" y="1257"/>
                    </a:lnTo>
                    <a:cubicBezTo>
                      <a:pt x="149" y="1200"/>
                      <a:pt x="186" y="1149"/>
                      <a:pt x="229" y="1105"/>
                    </a:cubicBezTo>
                    <a:lnTo>
                      <a:pt x="1040" y="1105"/>
                    </a:lnTo>
                    <a:cubicBezTo>
                      <a:pt x="1084" y="1149"/>
                      <a:pt x="1120" y="1200"/>
                      <a:pt x="1147" y="1257"/>
                    </a:cubicBezTo>
                    <a:lnTo>
                      <a:pt x="122" y="1257"/>
                    </a:lnTo>
                    <a:close/>
                    <a:moveTo>
                      <a:pt x="962" y="1038"/>
                    </a:moveTo>
                    <a:lnTo>
                      <a:pt x="962" y="1038"/>
                    </a:lnTo>
                    <a:lnTo>
                      <a:pt x="307" y="1038"/>
                    </a:lnTo>
                    <a:cubicBezTo>
                      <a:pt x="400" y="972"/>
                      <a:pt x="513" y="934"/>
                      <a:pt x="635" y="934"/>
                    </a:cubicBezTo>
                    <a:cubicBezTo>
                      <a:pt x="757" y="934"/>
                      <a:pt x="870" y="972"/>
                      <a:pt x="962" y="1038"/>
                    </a:cubicBezTo>
                    <a:close/>
                    <a:moveTo>
                      <a:pt x="335" y="567"/>
                    </a:moveTo>
                    <a:lnTo>
                      <a:pt x="335" y="567"/>
                    </a:lnTo>
                    <a:cubicBezTo>
                      <a:pt x="335" y="556"/>
                      <a:pt x="335" y="545"/>
                      <a:pt x="337" y="533"/>
                    </a:cubicBezTo>
                    <a:cubicBezTo>
                      <a:pt x="423" y="543"/>
                      <a:pt x="526" y="548"/>
                      <a:pt x="635" y="548"/>
                    </a:cubicBezTo>
                    <a:cubicBezTo>
                      <a:pt x="743" y="548"/>
                      <a:pt x="847" y="543"/>
                      <a:pt x="933" y="533"/>
                    </a:cubicBezTo>
                    <a:cubicBezTo>
                      <a:pt x="934" y="545"/>
                      <a:pt x="935" y="556"/>
                      <a:pt x="935" y="567"/>
                    </a:cubicBezTo>
                    <a:cubicBezTo>
                      <a:pt x="935" y="733"/>
                      <a:pt x="800" y="867"/>
                      <a:pt x="635" y="867"/>
                    </a:cubicBezTo>
                    <a:cubicBezTo>
                      <a:pt x="469" y="867"/>
                      <a:pt x="335" y="733"/>
                      <a:pt x="335" y="567"/>
                    </a:cubicBezTo>
                    <a:close/>
                    <a:moveTo>
                      <a:pt x="316" y="418"/>
                    </a:moveTo>
                    <a:lnTo>
                      <a:pt x="316" y="418"/>
                    </a:lnTo>
                    <a:lnTo>
                      <a:pt x="315" y="417"/>
                    </a:lnTo>
                    <a:cubicBezTo>
                      <a:pt x="328" y="416"/>
                      <a:pt x="339" y="407"/>
                      <a:pt x="343" y="394"/>
                    </a:cubicBezTo>
                    <a:lnTo>
                      <a:pt x="441" y="79"/>
                    </a:lnTo>
                    <a:lnTo>
                      <a:pt x="622" y="154"/>
                    </a:lnTo>
                    <a:cubicBezTo>
                      <a:pt x="630" y="158"/>
                      <a:pt x="639" y="158"/>
                      <a:pt x="647" y="154"/>
                    </a:cubicBezTo>
                    <a:lnTo>
                      <a:pt x="828" y="79"/>
                    </a:lnTo>
                    <a:lnTo>
                      <a:pt x="926" y="394"/>
                    </a:lnTo>
                    <a:cubicBezTo>
                      <a:pt x="930" y="407"/>
                      <a:pt x="941" y="416"/>
                      <a:pt x="954" y="417"/>
                    </a:cubicBezTo>
                    <a:lnTo>
                      <a:pt x="954" y="418"/>
                    </a:lnTo>
                    <a:cubicBezTo>
                      <a:pt x="1016" y="426"/>
                      <a:pt x="1053" y="434"/>
                      <a:pt x="1075" y="441"/>
                    </a:cubicBezTo>
                    <a:cubicBezTo>
                      <a:pt x="1014" y="459"/>
                      <a:pt x="867" y="481"/>
                      <a:pt x="635" y="481"/>
                    </a:cubicBezTo>
                    <a:cubicBezTo>
                      <a:pt x="403" y="481"/>
                      <a:pt x="255" y="459"/>
                      <a:pt x="195" y="441"/>
                    </a:cubicBezTo>
                    <a:cubicBezTo>
                      <a:pt x="216" y="434"/>
                      <a:pt x="254" y="426"/>
                      <a:pt x="316" y="418"/>
                    </a:cubicBezTo>
                    <a:close/>
                    <a:moveTo>
                      <a:pt x="1270" y="1502"/>
                    </a:moveTo>
                    <a:lnTo>
                      <a:pt x="1270" y="1502"/>
                    </a:lnTo>
                    <a:cubicBezTo>
                      <a:pt x="1270" y="1212"/>
                      <a:pt x="1073" y="966"/>
                      <a:pt x="807" y="891"/>
                    </a:cubicBezTo>
                    <a:cubicBezTo>
                      <a:pt x="922" y="829"/>
                      <a:pt x="1001" y="707"/>
                      <a:pt x="1001" y="567"/>
                    </a:cubicBezTo>
                    <a:cubicBezTo>
                      <a:pt x="1001" y="553"/>
                      <a:pt x="1001" y="539"/>
                      <a:pt x="999" y="525"/>
                    </a:cubicBezTo>
                    <a:cubicBezTo>
                      <a:pt x="1119" y="506"/>
                      <a:pt x="1166" y="483"/>
                      <a:pt x="1166" y="441"/>
                    </a:cubicBezTo>
                    <a:cubicBezTo>
                      <a:pt x="1166" y="404"/>
                      <a:pt x="1134" y="376"/>
                      <a:pt x="984" y="354"/>
                    </a:cubicBezTo>
                    <a:lnTo>
                      <a:pt x="881" y="24"/>
                    </a:lnTo>
                    <a:cubicBezTo>
                      <a:pt x="878" y="16"/>
                      <a:pt x="872" y="8"/>
                      <a:pt x="863" y="4"/>
                    </a:cubicBezTo>
                    <a:cubicBezTo>
                      <a:pt x="855" y="0"/>
                      <a:pt x="845" y="0"/>
                      <a:pt x="836" y="4"/>
                    </a:cubicBezTo>
                    <a:lnTo>
                      <a:pt x="635" y="88"/>
                    </a:lnTo>
                    <a:lnTo>
                      <a:pt x="433" y="4"/>
                    </a:lnTo>
                    <a:cubicBezTo>
                      <a:pt x="424" y="0"/>
                      <a:pt x="415" y="0"/>
                      <a:pt x="406" y="4"/>
                    </a:cubicBezTo>
                    <a:cubicBezTo>
                      <a:pt x="398" y="8"/>
                      <a:pt x="391" y="16"/>
                      <a:pt x="388" y="24"/>
                    </a:cubicBezTo>
                    <a:lnTo>
                      <a:pt x="286" y="354"/>
                    </a:lnTo>
                    <a:cubicBezTo>
                      <a:pt x="135" y="376"/>
                      <a:pt x="103" y="404"/>
                      <a:pt x="103" y="441"/>
                    </a:cubicBezTo>
                    <a:cubicBezTo>
                      <a:pt x="103" y="483"/>
                      <a:pt x="150" y="506"/>
                      <a:pt x="271" y="525"/>
                    </a:cubicBezTo>
                    <a:cubicBezTo>
                      <a:pt x="269" y="539"/>
                      <a:pt x="268" y="553"/>
                      <a:pt x="268" y="567"/>
                    </a:cubicBezTo>
                    <a:cubicBezTo>
                      <a:pt x="268" y="707"/>
                      <a:pt x="347" y="829"/>
                      <a:pt x="463" y="891"/>
                    </a:cubicBezTo>
                    <a:cubicBezTo>
                      <a:pt x="196" y="966"/>
                      <a:pt x="0" y="1212"/>
                      <a:pt x="0" y="1502"/>
                    </a:cubicBezTo>
                    <a:lnTo>
                      <a:pt x="0" y="1536"/>
                    </a:lnTo>
                    <a:lnTo>
                      <a:pt x="686" y="1536"/>
                    </a:lnTo>
                    <a:cubicBezTo>
                      <a:pt x="696" y="1559"/>
                      <a:pt x="720" y="1576"/>
                      <a:pt x="749" y="1576"/>
                    </a:cubicBezTo>
                    <a:cubicBezTo>
                      <a:pt x="787" y="1576"/>
                      <a:pt x="818" y="1545"/>
                      <a:pt x="818" y="1507"/>
                    </a:cubicBezTo>
                    <a:cubicBezTo>
                      <a:pt x="818" y="1468"/>
                      <a:pt x="787" y="1437"/>
                      <a:pt x="749" y="1437"/>
                    </a:cubicBezTo>
                    <a:cubicBezTo>
                      <a:pt x="724" y="1437"/>
                      <a:pt x="703" y="1450"/>
                      <a:pt x="690" y="1469"/>
                    </a:cubicBezTo>
                    <a:lnTo>
                      <a:pt x="67" y="1469"/>
                    </a:lnTo>
                    <a:cubicBezTo>
                      <a:pt x="70" y="1418"/>
                      <a:pt x="80" y="1370"/>
                      <a:pt x="95" y="1324"/>
                    </a:cubicBezTo>
                    <a:lnTo>
                      <a:pt x="1174" y="1324"/>
                    </a:lnTo>
                    <a:cubicBezTo>
                      <a:pt x="1189" y="1370"/>
                      <a:pt x="1199" y="1418"/>
                      <a:pt x="1202" y="1469"/>
                    </a:cubicBezTo>
                    <a:lnTo>
                      <a:pt x="1020" y="1469"/>
                    </a:lnTo>
                    <a:cubicBezTo>
                      <a:pt x="1007" y="1450"/>
                      <a:pt x="986" y="1437"/>
                      <a:pt x="962" y="1437"/>
                    </a:cubicBezTo>
                    <a:cubicBezTo>
                      <a:pt x="923" y="1437"/>
                      <a:pt x="892" y="1468"/>
                      <a:pt x="892" y="1507"/>
                    </a:cubicBezTo>
                    <a:cubicBezTo>
                      <a:pt x="892" y="1545"/>
                      <a:pt x="923" y="1576"/>
                      <a:pt x="962" y="1576"/>
                    </a:cubicBezTo>
                    <a:cubicBezTo>
                      <a:pt x="989" y="1576"/>
                      <a:pt x="1013" y="1559"/>
                      <a:pt x="1024" y="1536"/>
                    </a:cubicBezTo>
                    <a:lnTo>
                      <a:pt x="1270" y="1536"/>
                    </a:lnTo>
                    <a:lnTo>
                      <a:pt x="1270" y="150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grpSp>
      </p:grpSp>
    </p:spTree>
    <p:extLst>
      <p:ext uri="{BB962C8B-B14F-4D97-AF65-F5344CB8AC3E}">
        <p14:creationId xmlns:p14="http://schemas.microsoft.com/office/powerpoint/2010/main" val="8979511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Admission Control (NAC)</a:t>
            </a:r>
            <a:endParaRPr lang="en-US" altLang="zh-CN"/>
          </a:p>
        </p:txBody>
      </p:sp>
      <p:sp>
        <p:nvSpPr>
          <p:cNvPr id="3" name="Rounded Rectangle 23"/>
          <p:cNvSpPr/>
          <p:nvPr/>
        </p:nvSpPr>
        <p:spPr bwMode="gray">
          <a:xfrm>
            <a:off x="6036905" y="2525771"/>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r>
              <a:rPr lang="en-US" sz="1200" smtClean="0">
                <a:solidFill>
                  <a:schemeClr val="tx2">
                    <a:lumMod val="50000"/>
                  </a:schemeClr>
                </a:solidFill>
                <a:latin typeface="Huawei Sans" panose="020C0503030203020204" pitchFamily="34" charset="0"/>
              </a:rPr>
              <a:t>User terminal</a:t>
            </a:r>
            <a:endParaRPr lang="en-US" altLang="zh-CN" sz="1200">
              <a:solidFill>
                <a:schemeClr val="tx2">
                  <a:lumMod val="50000"/>
                </a:schemeClr>
              </a:solidFill>
              <a:latin typeface="Huawei Sans" panose="020C0503030203020204" pitchFamily="34" charset="0"/>
            </a:endParaRPr>
          </a:p>
        </p:txBody>
      </p:sp>
      <p:sp>
        <p:nvSpPr>
          <p:cNvPr id="4" name="Rounded Rectangle 23"/>
          <p:cNvSpPr/>
          <p:nvPr/>
        </p:nvSpPr>
        <p:spPr bwMode="gray">
          <a:xfrm>
            <a:off x="6036905" y="1987993"/>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endParaRPr lang="en-US" altLang="zh-CN" sz="1400">
              <a:solidFill>
                <a:schemeClr val="tx2">
                  <a:lumMod val="50000"/>
                </a:schemeClr>
              </a:solidFill>
              <a:latin typeface="Huawei Sans" panose="020C0503030203020204" pitchFamily="34" charset="0"/>
            </a:endParaRPr>
          </a:p>
        </p:txBody>
      </p:sp>
      <p:sp>
        <p:nvSpPr>
          <p:cNvPr id="5" name="Rounded Rectangle 23"/>
          <p:cNvSpPr/>
          <p:nvPr/>
        </p:nvSpPr>
        <p:spPr bwMode="gray">
          <a:xfrm>
            <a:off x="6036905" y="1445529"/>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r>
              <a:rPr lang="en-US" sz="1200" dirty="0" smtClean="0">
                <a:solidFill>
                  <a:schemeClr val="tx2">
                    <a:lumMod val="50000"/>
                  </a:schemeClr>
                </a:solidFill>
                <a:latin typeface="Huawei Sans" panose="020C0503030203020204" pitchFamily="34" charset="0"/>
              </a:rPr>
              <a:t>Authentication server</a:t>
            </a:r>
            <a:endParaRPr lang="en-US" altLang="zh-CN" sz="1200" dirty="0">
              <a:solidFill>
                <a:schemeClr val="tx2">
                  <a:lumMod val="50000"/>
                </a:schemeClr>
              </a:solidFill>
              <a:latin typeface="Huawei Sans" panose="020C0503030203020204" pitchFamily="34" charset="0"/>
            </a:endParaRPr>
          </a:p>
        </p:txBody>
      </p:sp>
      <p:sp>
        <p:nvSpPr>
          <p:cNvPr id="6" name="Rounded Rectangle 23"/>
          <p:cNvSpPr/>
          <p:nvPr/>
        </p:nvSpPr>
        <p:spPr bwMode="gray">
          <a:xfrm>
            <a:off x="559837" y="5451193"/>
            <a:ext cx="4818243" cy="575598"/>
          </a:xfrm>
          <a:prstGeom prst="roundRect">
            <a:avLst>
              <a:gd name="adj" fmla="val 7521"/>
            </a:avLst>
          </a:prstGeom>
          <a:gradFill flip="none" rotWithShape="1">
            <a:gsLst>
              <a:gs pos="100000">
                <a:schemeClr val="bg1"/>
              </a:gs>
              <a:gs pos="0">
                <a:srgbClr val="BEE9EE"/>
              </a:gs>
            </a:gsLst>
            <a:lin ang="0" scaled="1"/>
            <a:tileRect/>
          </a:gradFill>
          <a:ln w="9525">
            <a:gradFill flip="none" rotWithShape="1">
              <a:gsLst>
                <a:gs pos="32000">
                  <a:srgbClr val="56C4D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fontAlgn="ctr"/>
            <a:endParaRPr lang="en-US" altLang="zh-CN" sz="2000">
              <a:solidFill>
                <a:srgbClr val="007FAC"/>
              </a:solidFill>
              <a:latin typeface="Huawei Sans" panose="020C0503030203020204" pitchFamily="34" charset="0"/>
            </a:endParaRPr>
          </a:p>
        </p:txBody>
      </p:sp>
      <p:cxnSp>
        <p:nvCxnSpPr>
          <p:cNvPr id="7" name="Straight Connector 79"/>
          <p:cNvCxnSpPr/>
          <p:nvPr/>
        </p:nvCxnSpPr>
        <p:spPr bwMode="gray">
          <a:xfrm flipH="1">
            <a:off x="3594853" y="2663962"/>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9"/>
          <p:cNvCxnSpPr/>
          <p:nvPr/>
        </p:nvCxnSpPr>
        <p:spPr bwMode="gray">
          <a:xfrm flipH="1">
            <a:off x="3898203" y="2666185"/>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a:off x="2769268" y="2601489"/>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flipV="1">
            <a:off x="3157480" y="2546266"/>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9"/>
          <p:cNvCxnSpPr/>
          <p:nvPr/>
        </p:nvCxnSpPr>
        <p:spPr bwMode="gray">
          <a:xfrm flipH="1" flipV="1">
            <a:off x="2402041" y="2603712"/>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79"/>
          <p:cNvCxnSpPr/>
          <p:nvPr/>
        </p:nvCxnSpPr>
        <p:spPr bwMode="gray">
          <a:xfrm flipH="1">
            <a:off x="3683640" y="2966878"/>
            <a:ext cx="88783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05" descr="AP.png"/>
          <p:cNvPicPr>
            <a:picLocks noChangeAspect="1"/>
          </p:cNvPicPr>
          <p:nvPr/>
        </p:nvPicPr>
        <p:blipFill>
          <a:blip r:embed="rId3" cstate="print"/>
          <a:stretch>
            <a:fillRect/>
          </a:stretch>
        </p:blipFill>
        <p:spPr bwMode="gray">
          <a:xfrm>
            <a:off x="4408218" y="5120964"/>
            <a:ext cx="335297" cy="274335"/>
          </a:xfrm>
          <a:prstGeom prst="rect">
            <a:avLst/>
          </a:prstGeom>
        </p:spPr>
      </p:pic>
      <p:cxnSp>
        <p:nvCxnSpPr>
          <p:cNvPr id="14" name="Straight Connector 74"/>
          <p:cNvCxnSpPr>
            <a:stCxn id="13" idx="0"/>
            <a:endCxn id="42" idx="2"/>
          </p:cNvCxnSpPr>
          <p:nvPr/>
        </p:nvCxnSpPr>
        <p:spPr bwMode="gray">
          <a:xfrm flipV="1">
            <a:off x="4575867" y="4888867"/>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105" descr="AP.png"/>
          <p:cNvPicPr>
            <a:picLocks noChangeAspect="1"/>
          </p:cNvPicPr>
          <p:nvPr/>
        </p:nvPicPr>
        <p:blipFill>
          <a:blip r:embed="rId3" cstate="print"/>
          <a:stretch>
            <a:fillRect/>
          </a:stretch>
        </p:blipFill>
        <p:spPr bwMode="gray">
          <a:xfrm>
            <a:off x="2393652" y="5120964"/>
            <a:ext cx="335297" cy="274335"/>
          </a:xfrm>
          <a:prstGeom prst="rect">
            <a:avLst/>
          </a:prstGeom>
        </p:spPr>
      </p:pic>
      <p:pic>
        <p:nvPicPr>
          <p:cNvPr id="16" name="图片 102" descr="AC-蓝.png"/>
          <p:cNvPicPr>
            <a:picLocks noChangeAspect="1"/>
          </p:cNvPicPr>
          <p:nvPr/>
        </p:nvPicPr>
        <p:blipFill>
          <a:blip r:embed="rId4" cstate="print"/>
          <a:stretch>
            <a:fillRect/>
          </a:stretch>
        </p:blipFill>
        <p:spPr bwMode="gray">
          <a:xfrm>
            <a:off x="1641051" y="2828977"/>
            <a:ext cx="337091" cy="275802"/>
          </a:xfrm>
          <a:prstGeom prst="rect">
            <a:avLst/>
          </a:prstGeom>
        </p:spPr>
      </p:pic>
      <p:pic>
        <p:nvPicPr>
          <p:cNvPr id="17" name="图片 86" descr="核心交换机.png"/>
          <p:cNvPicPr>
            <a:picLocks noChangeAspect="1"/>
          </p:cNvPicPr>
          <p:nvPr/>
        </p:nvPicPr>
        <p:blipFill>
          <a:blip r:embed="rId5" cstate="print"/>
          <a:stretch>
            <a:fillRect/>
          </a:stretch>
        </p:blipFill>
        <p:spPr bwMode="gray">
          <a:xfrm>
            <a:off x="2580170" y="2829711"/>
            <a:ext cx="335297" cy="274335"/>
          </a:xfrm>
          <a:prstGeom prst="rect">
            <a:avLst/>
          </a:prstGeom>
        </p:spPr>
      </p:pic>
      <p:pic>
        <p:nvPicPr>
          <p:cNvPr id="18" name="图片 86" descr="核心交换机.png"/>
          <p:cNvPicPr>
            <a:picLocks noChangeAspect="1"/>
          </p:cNvPicPr>
          <p:nvPr/>
        </p:nvPicPr>
        <p:blipFill>
          <a:blip r:embed="rId5" cstate="print"/>
          <a:stretch>
            <a:fillRect/>
          </a:stretch>
        </p:blipFill>
        <p:spPr bwMode="gray">
          <a:xfrm>
            <a:off x="3401892" y="2829711"/>
            <a:ext cx="335297" cy="274335"/>
          </a:xfrm>
          <a:prstGeom prst="rect">
            <a:avLst/>
          </a:prstGeom>
        </p:spPr>
      </p:pic>
      <p:cxnSp>
        <p:nvCxnSpPr>
          <p:cNvPr id="19" name="Straight Connector 13"/>
          <p:cNvCxnSpPr>
            <a:stCxn id="17" idx="3"/>
            <a:endCxn id="18" idx="1"/>
          </p:cNvCxnSpPr>
          <p:nvPr/>
        </p:nvCxnSpPr>
        <p:spPr bwMode="gray">
          <a:xfrm>
            <a:off x="2915467" y="2966879"/>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20" name="图片 87" descr="汇聚交换机.png"/>
          <p:cNvPicPr>
            <a:picLocks noChangeAspect="1"/>
          </p:cNvPicPr>
          <p:nvPr/>
        </p:nvPicPr>
        <p:blipFill>
          <a:blip r:embed="rId6" cstate="print"/>
          <a:stretch>
            <a:fillRect/>
          </a:stretch>
        </p:blipFill>
        <p:spPr bwMode="gray">
          <a:xfrm>
            <a:off x="1574890" y="3732472"/>
            <a:ext cx="335297" cy="274335"/>
          </a:xfrm>
          <a:prstGeom prst="rect">
            <a:avLst/>
          </a:prstGeom>
        </p:spPr>
      </p:pic>
      <p:pic>
        <p:nvPicPr>
          <p:cNvPr id="21" name="图片 87" descr="汇聚交换机.png"/>
          <p:cNvPicPr>
            <a:picLocks noChangeAspect="1"/>
          </p:cNvPicPr>
          <p:nvPr/>
        </p:nvPicPr>
        <p:blipFill>
          <a:blip r:embed="rId6" cstate="print"/>
          <a:stretch>
            <a:fillRect/>
          </a:stretch>
        </p:blipFill>
        <p:spPr bwMode="gray">
          <a:xfrm>
            <a:off x="2394639" y="3732472"/>
            <a:ext cx="335297" cy="274335"/>
          </a:xfrm>
          <a:prstGeom prst="rect">
            <a:avLst/>
          </a:prstGeom>
        </p:spPr>
      </p:pic>
      <p:cxnSp>
        <p:nvCxnSpPr>
          <p:cNvPr id="22" name="Straight Connector 16"/>
          <p:cNvCxnSpPr>
            <a:stCxn id="20" idx="3"/>
            <a:endCxn id="21" idx="1"/>
          </p:cNvCxnSpPr>
          <p:nvPr/>
        </p:nvCxnSpPr>
        <p:spPr bwMode="gray">
          <a:xfrm>
            <a:off x="1910187" y="3869640"/>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23" name="图片 87" descr="汇聚交换机.png"/>
          <p:cNvPicPr>
            <a:picLocks noChangeAspect="1"/>
          </p:cNvPicPr>
          <p:nvPr/>
        </p:nvPicPr>
        <p:blipFill>
          <a:blip r:embed="rId6" cstate="print"/>
          <a:stretch>
            <a:fillRect/>
          </a:stretch>
        </p:blipFill>
        <p:spPr bwMode="gray">
          <a:xfrm>
            <a:off x="3588409" y="3732472"/>
            <a:ext cx="335297" cy="274335"/>
          </a:xfrm>
          <a:prstGeom prst="rect">
            <a:avLst/>
          </a:prstGeom>
        </p:spPr>
      </p:pic>
      <p:pic>
        <p:nvPicPr>
          <p:cNvPr id="24" name="图片 87" descr="汇聚交换机.png"/>
          <p:cNvPicPr>
            <a:picLocks noChangeAspect="1"/>
          </p:cNvPicPr>
          <p:nvPr/>
        </p:nvPicPr>
        <p:blipFill>
          <a:blip r:embed="rId6" cstate="print"/>
          <a:stretch>
            <a:fillRect/>
          </a:stretch>
        </p:blipFill>
        <p:spPr bwMode="gray">
          <a:xfrm>
            <a:off x="4409145" y="3732472"/>
            <a:ext cx="335297" cy="274335"/>
          </a:xfrm>
          <a:prstGeom prst="rect">
            <a:avLst/>
          </a:prstGeom>
        </p:spPr>
      </p:pic>
      <p:cxnSp>
        <p:nvCxnSpPr>
          <p:cNvPr id="25" name="Straight Connector 29"/>
          <p:cNvCxnSpPr>
            <a:stCxn id="23" idx="3"/>
            <a:endCxn id="24" idx="1"/>
          </p:cNvCxnSpPr>
          <p:nvPr/>
        </p:nvCxnSpPr>
        <p:spPr bwMode="gray">
          <a:xfrm>
            <a:off x="3923706" y="3869640"/>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30"/>
          <p:cNvCxnSpPr>
            <a:stCxn id="20" idx="0"/>
            <a:endCxn id="17" idx="2"/>
          </p:cNvCxnSpPr>
          <p:nvPr/>
        </p:nvCxnSpPr>
        <p:spPr bwMode="gray">
          <a:xfrm flipV="1">
            <a:off x="1742539" y="3104046"/>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a:stCxn id="21" idx="0"/>
            <a:endCxn id="18" idx="2"/>
          </p:cNvCxnSpPr>
          <p:nvPr/>
        </p:nvCxnSpPr>
        <p:spPr bwMode="gray">
          <a:xfrm flipV="1">
            <a:off x="2562288" y="3104046"/>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36"/>
          <p:cNvCxnSpPr>
            <a:stCxn id="23" idx="0"/>
            <a:endCxn id="17" idx="2"/>
          </p:cNvCxnSpPr>
          <p:nvPr/>
        </p:nvCxnSpPr>
        <p:spPr bwMode="gray">
          <a:xfrm flipH="1" flipV="1">
            <a:off x="2747819" y="3104046"/>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9"/>
          <p:cNvCxnSpPr>
            <a:stCxn id="24" idx="0"/>
            <a:endCxn id="18" idx="2"/>
          </p:cNvCxnSpPr>
          <p:nvPr/>
        </p:nvCxnSpPr>
        <p:spPr bwMode="gray">
          <a:xfrm flipH="1" flipV="1">
            <a:off x="3569541" y="3104046"/>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42"/>
          <p:cNvSpPr/>
          <p:nvPr/>
        </p:nvSpPr>
        <p:spPr bwMode="gray">
          <a:xfrm rot="3077028">
            <a:off x="2355847" y="3382785"/>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pic>
        <p:nvPicPr>
          <p:cNvPr id="31" name="图片 30" descr="堆叠交换机蓝.png"/>
          <p:cNvPicPr>
            <a:picLocks noChangeAspect="1"/>
          </p:cNvPicPr>
          <p:nvPr/>
        </p:nvPicPr>
        <p:blipFill>
          <a:blip r:embed="rId7" cstate="print"/>
          <a:stretch>
            <a:fillRect/>
          </a:stretch>
        </p:blipFill>
        <p:spPr bwMode="gray">
          <a:xfrm>
            <a:off x="1573993" y="4613065"/>
            <a:ext cx="337091" cy="275802"/>
          </a:xfrm>
          <a:prstGeom prst="rect">
            <a:avLst/>
          </a:prstGeom>
        </p:spPr>
      </p:pic>
      <p:pic>
        <p:nvPicPr>
          <p:cNvPr id="32" name="图片 106" descr="堆叠交换机蓝.png"/>
          <p:cNvPicPr>
            <a:picLocks noChangeAspect="1"/>
          </p:cNvPicPr>
          <p:nvPr/>
        </p:nvPicPr>
        <p:blipFill>
          <a:blip r:embed="rId7" cstate="print"/>
          <a:stretch>
            <a:fillRect/>
          </a:stretch>
        </p:blipFill>
        <p:spPr bwMode="gray">
          <a:xfrm>
            <a:off x="2393742" y="4613065"/>
            <a:ext cx="337091" cy="275802"/>
          </a:xfrm>
          <a:prstGeom prst="rect">
            <a:avLst/>
          </a:prstGeom>
        </p:spPr>
      </p:pic>
      <p:cxnSp>
        <p:nvCxnSpPr>
          <p:cNvPr id="33" name="Straight Connector 34"/>
          <p:cNvCxnSpPr>
            <a:stCxn id="31" idx="0"/>
            <a:endCxn id="20" idx="2"/>
          </p:cNvCxnSpPr>
          <p:nvPr/>
        </p:nvCxnSpPr>
        <p:spPr bwMode="gray">
          <a:xfrm flipV="1">
            <a:off x="1742539" y="400680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5"/>
          <p:cNvCxnSpPr>
            <a:stCxn id="31" idx="0"/>
            <a:endCxn id="21" idx="2"/>
          </p:cNvCxnSpPr>
          <p:nvPr/>
        </p:nvCxnSpPr>
        <p:spPr bwMode="gray">
          <a:xfrm flipV="1">
            <a:off x="1742539" y="4006807"/>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7"/>
          <p:cNvCxnSpPr>
            <a:stCxn id="32" idx="0"/>
            <a:endCxn id="20" idx="2"/>
          </p:cNvCxnSpPr>
          <p:nvPr/>
        </p:nvCxnSpPr>
        <p:spPr bwMode="gray">
          <a:xfrm flipH="1" flipV="1">
            <a:off x="1742539" y="4006807"/>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8"/>
          <p:cNvCxnSpPr>
            <a:stCxn id="32" idx="0"/>
            <a:endCxn id="21" idx="2"/>
          </p:cNvCxnSpPr>
          <p:nvPr/>
        </p:nvCxnSpPr>
        <p:spPr bwMode="gray">
          <a:xfrm flipV="1">
            <a:off x="2562288" y="400680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40"/>
          <p:cNvGrpSpPr/>
          <p:nvPr/>
        </p:nvGrpSpPr>
        <p:grpSpPr bwMode="gray">
          <a:xfrm>
            <a:off x="2021430" y="4719168"/>
            <a:ext cx="261965" cy="61979"/>
            <a:chOff x="559282" y="6488261"/>
            <a:chExt cx="261965" cy="61979"/>
          </a:xfrm>
          <a:solidFill>
            <a:schemeClr val="bg1">
              <a:lumMod val="50000"/>
            </a:schemeClr>
          </a:solidFill>
        </p:grpSpPr>
        <p:sp>
          <p:nvSpPr>
            <p:cNvPr id="38"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9"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0"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pic>
        <p:nvPicPr>
          <p:cNvPr id="41" name="图片 106" descr="堆叠交换机蓝.png"/>
          <p:cNvPicPr>
            <a:picLocks noChangeAspect="1"/>
          </p:cNvPicPr>
          <p:nvPr/>
        </p:nvPicPr>
        <p:blipFill>
          <a:blip r:embed="rId7" cstate="print"/>
          <a:stretch>
            <a:fillRect/>
          </a:stretch>
        </p:blipFill>
        <p:spPr bwMode="gray">
          <a:xfrm>
            <a:off x="3587512" y="4613065"/>
            <a:ext cx="337091" cy="275802"/>
          </a:xfrm>
          <a:prstGeom prst="rect">
            <a:avLst/>
          </a:prstGeom>
        </p:spPr>
      </p:pic>
      <p:pic>
        <p:nvPicPr>
          <p:cNvPr id="42" name="图片 106" descr="堆叠交换机蓝.png"/>
          <p:cNvPicPr>
            <a:picLocks noChangeAspect="1"/>
          </p:cNvPicPr>
          <p:nvPr/>
        </p:nvPicPr>
        <p:blipFill>
          <a:blip r:embed="rId7" cstate="print"/>
          <a:stretch>
            <a:fillRect/>
          </a:stretch>
        </p:blipFill>
        <p:spPr bwMode="gray">
          <a:xfrm>
            <a:off x="4408248" y="4613065"/>
            <a:ext cx="337091" cy="275802"/>
          </a:xfrm>
          <a:prstGeom prst="rect">
            <a:avLst/>
          </a:prstGeom>
        </p:spPr>
      </p:pic>
      <p:grpSp>
        <p:nvGrpSpPr>
          <p:cNvPr id="43" name="Group 54"/>
          <p:cNvGrpSpPr/>
          <p:nvPr/>
        </p:nvGrpSpPr>
        <p:grpSpPr bwMode="gray">
          <a:xfrm>
            <a:off x="4035936" y="4719168"/>
            <a:ext cx="261965" cy="61979"/>
            <a:chOff x="559282" y="6488261"/>
            <a:chExt cx="261965" cy="61979"/>
          </a:xfrm>
          <a:solidFill>
            <a:schemeClr val="bg1">
              <a:lumMod val="50000"/>
            </a:schemeClr>
          </a:solidFill>
        </p:grpSpPr>
        <p:sp>
          <p:nvSpPr>
            <p:cNvPr id="44"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5"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6"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cxnSp>
        <p:nvCxnSpPr>
          <p:cNvPr id="47" name="Straight Connector 58"/>
          <p:cNvCxnSpPr>
            <a:stCxn id="41" idx="0"/>
            <a:endCxn id="23" idx="2"/>
          </p:cNvCxnSpPr>
          <p:nvPr/>
        </p:nvCxnSpPr>
        <p:spPr bwMode="gray">
          <a:xfrm flipV="1">
            <a:off x="3756058" y="400680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61"/>
          <p:cNvCxnSpPr>
            <a:stCxn id="42" idx="0"/>
            <a:endCxn id="24" idx="2"/>
          </p:cNvCxnSpPr>
          <p:nvPr/>
        </p:nvCxnSpPr>
        <p:spPr bwMode="gray">
          <a:xfrm flipV="1">
            <a:off x="4576794" y="400680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64"/>
          <p:cNvCxnSpPr>
            <a:stCxn id="41" idx="0"/>
            <a:endCxn id="24" idx="2"/>
          </p:cNvCxnSpPr>
          <p:nvPr/>
        </p:nvCxnSpPr>
        <p:spPr bwMode="gray">
          <a:xfrm flipV="1">
            <a:off x="3756058" y="4006807"/>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67"/>
          <p:cNvCxnSpPr>
            <a:stCxn id="42" idx="0"/>
            <a:endCxn id="23" idx="2"/>
          </p:cNvCxnSpPr>
          <p:nvPr/>
        </p:nvCxnSpPr>
        <p:spPr bwMode="gray">
          <a:xfrm flipH="1" flipV="1">
            <a:off x="3756058" y="4006807"/>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70"/>
          <p:cNvCxnSpPr>
            <a:stCxn id="15" idx="0"/>
            <a:endCxn id="32" idx="2"/>
          </p:cNvCxnSpPr>
          <p:nvPr/>
        </p:nvCxnSpPr>
        <p:spPr bwMode="gray">
          <a:xfrm flipV="1">
            <a:off x="2561301" y="4888867"/>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79"/>
          <p:cNvCxnSpPr>
            <a:stCxn id="17" idx="1"/>
            <a:endCxn id="16" idx="3"/>
          </p:cNvCxnSpPr>
          <p:nvPr/>
        </p:nvCxnSpPr>
        <p:spPr bwMode="gray">
          <a:xfrm flipH="1" flipV="1">
            <a:off x="1978142" y="2966878"/>
            <a:ext cx="60202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577169" y="1703770"/>
            <a:ext cx="337091" cy="275801"/>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400995" y="1703770"/>
            <a:ext cx="337091" cy="275801"/>
          </a:xfrm>
          <a:prstGeom prst="rect">
            <a:avLst/>
          </a:prstGeom>
          <a:noFill/>
        </p:spPr>
      </p:pic>
      <p:cxnSp>
        <p:nvCxnSpPr>
          <p:cNvPr id="55" name="Straight Connector 98"/>
          <p:cNvCxnSpPr>
            <a:stCxn id="54" idx="2"/>
            <a:endCxn id="18" idx="0"/>
          </p:cNvCxnSpPr>
          <p:nvPr/>
        </p:nvCxnSpPr>
        <p:spPr bwMode="gray">
          <a:xfrm>
            <a:off x="3569541" y="1979571"/>
            <a:ext cx="0" cy="850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01"/>
          <p:cNvCxnSpPr>
            <a:stCxn id="53" idx="2"/>
            <a:endCxn id="17" idx="0"/>
          </p:cNvCxnSpPr>
          <p:nvPr/>
        </p:nvCxnSpPr>
        <p:spPr bwMode="gray">
          <a:xfrm>
            <a:off x="2745715" y="1979571"/>
            <a:ext cx="2104" cy="850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04"/>
          <p:cNvCxnSpPr>
            <a:stCxn id="53" idx="3"/>
            <a:endCxn id="54" idx="1"/>
          </p:cNvCxnSpPr>
          <p:nvPr/>
        </p:nvCxnSpPr>
        <p:spPr bwMode="gray">
          <a:xfrm>
            <a:off x="2914260" y="1841671"/>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Oval 59"/>
          <p:cNvSpPr/>
          <p:nvPr/>
        </p:nvSpPr>
        <p:spPr bwMode="gray">
          <a:xfrm rot="1782887">
            <a:off x="1665355" y="440852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59" name="Oval 62"/>
          <p:cNvSpPr/>
          <p:nvPr/>
        </p:nvSpPr>
        <p:spPr bwMode="gray">
          <a:xfrm rot="19401600">
            <a:off x="2323256" y="4421275"/>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0" name="Oval 63"/>
          <p:cNvSpPr/>
          <p:nvPr/>
        </p:nvSpPr>
        <p:spPr bwMode="gray">
          <a:xfrm rot="1782887">
            <a:off x="3666769" y="4440403"/>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1" name="Oval 65"/>
          <p:cNvSpPr/>
          <p:nvPr/>
        </p:nvSpPr>
        <p:spPr bwMode="gray">
          <a:xfrm rot="19401600">
            <a:off x="4361593" y="441559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pic>
        <p:nvPicPr>
          <p:cNvPr id="62" name="图片 14" descr="日志告警服务器-蓝.png"/>
          <p:cNvPicPr>
            <a:picLocks noChangeAspect="1"/>
          </p:cNvPicPr>
          <p:nvPr/>
        </p:nvPicPr>
        <p:blipFill>
          <a:blip r:embed="rId9" cstate="print"/>
          <a:stretch>
            <a:fillRect/>
          </a:stretch>
        </p:blipFill>
        <p:spPr bwMode="gray">
          <a:xfrm>
            <a:off x="1478582" y="5591844"/>
            <a:ext cx="304595" cy="190195"/>
          </a:xfrm>
          <a:prstGeom prst="rect">
            <a:avLst/>
          </a:prstGeom>
        </p:spPr>
      </p:pic>
      <p:pic>
        <p:nvPicPr>
          <p:cNvPr id="63" name="图片 42" descr="IP电话.png"/>
          <p:cNvPicPr>
            <a:picLocks noChangeAspect="1"/>
          </p:cNvPicPr>
          <p:nvPr/>
        </p:nvPicPr>
        <p:blipFill>
          <a:blip r:embed="rId10" cstate="print"/>
          <a:stretch>
            <a:fillRect/>
          </a:stretch>
        </p:blipFill>
        <p:spPr bwMode="gray">
          <a:xfrm>
            <a:off x="2334226" y="5529351"/>
            <a:ext cx="335265" cy="315180"/>
          </a:xfrm>
          <a:prstGeom prst="rect">
            <a:avLst/>
          </a:prstGeom>
        </p:spPr>
      </p:pic>
      <p:pic>
        <p:nvPicPr>
          <p:cNvPr id="64" name="图片 11" descr="开放网络-蓝.png"/>
          <p:cNvPicPr>
            <a:picLocks noChangeAspect="1"/>
          </p:cNvPicPr>
          <p:nvPr/>
        </p:nvPicPr>
        <p:blipFill>
          <a:blip r:embed="rId11" cstate="print"/>
          <a:stretch>
            <a:fillRect/>
          </a:stretch>
        </p:blipFill>
        <p:spPr bwMode="gray">
          <a:xfrm>
            <a:off x="3522792" y="5569705"/>
            <a:ext cx="304595" cy="234472"/>
          </a:xfrm>
          <a:prstGeom prst="rect">
            <a:avLst/>
          </a:prstGeom>
        </p:spPr>
      </p:pic>
      <p:pic>
        <p:nvPicPr>
          <p:cNvPr id="65" name="图片 158" descr="SAN网络-蓝.png"/>
          <p:cNvPicPr>
            <a:picLocks noChangeAspect="1"/>
          </p:cNvPicPr>
          <p:nvPr/>
        </p:nvPicPr>
        <p:blipFill>
          <a:blip r:embed="rId12" cstate="print"/>
          <a:stretch>
            <a:fillRect/>
          </a:stretch>
        </p:blipFill>
        <p:spPr bwMode="gray">
          <a:xfrm>
            <a:off x="1975641" y="5550863"/>
            <a:ext cx="166121" cy="272157"/>
          </a:xfrm>
          <a:prstGeom prst="rect">
            <a:avLst/>
          </a:prstGeom>
        </p:spPr>
      </p:pic>
      <p:pic>
        <p:nvPicPr>
          <p:cNvPr id="66" name="图片 47" descr="打印机.png"/>
          <p:cNvPicPr>
            <a:picLocks noChangeAspect="1"/>
          </p:cNvPicPr>
          <p:nvPr/>
        </p:nvPicPr>
        <p:blipFill>
          <a:blip r:embed="rId13" cstate="print"/>
          <a:stretch>
            <a:fillRect/>
          </a:stretch>
        </p:blipFill>
        <p:spPr bwMode="gray">
          <a:xfrm>
            <a:off x="4398693" y="5553939"/>
            <a:ext cx="334175" cy="266004"/>
          </a:xfrm>
          <a:prstGeom prst="rect">
            <a:avLst/>
          </a:prstGeom>
        </p:spPr>
      </p:pic>
      <p:pic>
        <p:nvPicPr>
          <p:cNvPr id="67" name="图片 157" descr="故障链路.png"/>
          <p:cNvPicPr>
            <a:picLocks noChangeAspect="1"/>
          </p:cNvPicPr>
          <p:nvPr/>
        </p:nvPicPr>
        <p:blipFill>
          <a:blip r:embed="rId14" cstate="print"/>
          <a:stretch>
            <a:fillRect/>
          </a:stretch>
        </p:blipFill>
        <p:spPr bwMode="gray">
          <a:xfrm>
            <a:off x="3945392" y="5561929"/>
            <a:ext cx="335297" cy="250025"/>
          </a:xfrm>
          <a:prstGeom prst="rect">
            <a:avLst/>
          </a:prstGeom>
        </p:spPr>
      </p:pic>
      <p:sp>
        <p:nvSpPr>
          <p:cNvPr id="68" name="Oval 92"/>
          <p:cNvSpPr/>
          <p:nvPr/>
        </p:nvSpPr>
        <p:spPr bwMode="gray">
          <a:xfrm rot="18651691">
            <a:off x="3400155" y="3400273"/>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grpSp>
        <p:nvGrpSpPr>
          <p:cNvPr id="70" name="组合 35"/>
          <p:cNvGrpSpPr/>
          <p:nvPr/>
        </p:nvGrpSpPr>
        <p:grpSpPr bwMode="gray">
          <a:xfrm>
            <a:off x="2439548" y="1324375"/>
            <a:ext cx="633070" cy="358898"/>
            <a:chOff x="3269076" y="1744970"/>
            <a:chExt cx="1860118" cy="1054529"/>
          </a:xfrm>
          <a:solidFill>
            <a:schemeClr val="bg1">
              <a:lumMod val="85000"/>
            </a:schemeClr>
          </a:solidFill>
        </p:grpSpPr>
        <p:sp>
          <p:nvSpPr>
            <p:cNvPr id="72"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atin typeface="Huawei Sans" panose="020C0503030203020204" pitchFamily="34" charset="0"/>
              </a:endParaRPr>
            </a:p>
          </p:txBody>
        </p:sp>
        <p:sp>
          <p:nvSpPr>
            <p:cNvPr id="73"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74"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75"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76"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77"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grpSp>
      <p:sp>
        <p:nvSpPr>
          <p:cNvPr id="71" name="TextBox 114"/>
          <p:cNvSpPr txBox="1"/>
          <p:nvPr/>
        </p:nvSpPr>
        <p:spPr bwMode="gray">
          <a:xfrm>
            <a:off x="2361584" y="1422583"/>
            <a:ext cx="78899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ndParaRPr>
          </a:p>
        </p:txBody>
      </p:sp>
      <p:grpSp>
        <p:nvGrpSpPr>
          <p:cNvPr id="79" name="组合 35"/>
          <p:cNvGrpSpPr/>
          <p:nvPr/>
        </p:nvGrpSpPr>
        <p:grpSpPr bwMode="gray">
          <a:xfrm>
            <a:off x="3253005" y="1324375"/>
            <a:ext cx="633070" cy="358898"/>
            <a:chOff x="3269076" y="1744970"/>
            <a:chExt cx="1860118" cy="1054529"/>
          </a:xfrm>
          <a:solidFill>
            <a:schemeClr val="bg1">
              <a:lumMod val="85000"/>
            </a:schemeClr>
          </a:solidFill>
        </p:grpSpPr>
        <p:sp>
          <p:nvSpPr>
            <p:cNvPr id="81"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atin typeface="Huawei Sans" panose="020C0503030203020204" pitchFamily="34" charset="0"/>
              </a:endParaRPr>
            </a:p>
          </p:txBody>
        </p:sp>
        <p:sp>
          <p:nvSpPr>
            <p:cNvPr id="82"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83"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84"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85"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86"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grpSp>
      <p:sp>
        <p:nvSpPr>
          <p:cNvPr id="80" name="TextBox 117"/>
          <p:cNvSpPr txBox="1"/>
          <p:nvPr/>
        </p:nvSpPr>
        <p:spPr bwMode="gray">
          <a:xfrm>
            <a:off x="3283245" y="1422583"/>
            <a:ext cx="57259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WAN</a:t>
            </a:r>
            <a:endParaRPr lang="en-US" altLang="zh-CN" sz="1200" b="1" dirty="0">
              <a:latin typeface="Huawei Sans" panose="020C0503030203020204" pitchFamily="34" charset="0"/>
            </a:endParaRPr>
          </a:p>
        </p:txBody>
      </p:sp>
      <p:pic>
        <p:nvPicPr>
          <p:cNvPr id="87"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566700" y="2127122"/>
            <a:ext cx="337091" cy="275801"/>
          </a:xfrm>
          <a:prstGeom prst="rect">
            <a:avLst/>
          </a:prstGeom>
        </p:spPr>
      </p:pic>
      <p:pic>
        <p:nvPicPr>
          <p:cNvPr id="88"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400995" y="2127122"/>
            <a:ext cx="337091" cy="275801"/>
          </a:xfrm>
          <a:prstGeom prst="rect">
            <a:avLst/>
          </a:prstGeom>
        </p:spPr>
      </p:pic>
      <p:cxnSp>
        <p:nvCxnSpPr>
          <p:cNvPr id="89" name="Straight Connector 127"/>
          <p:cNvCxnSpPr>
            <a:stCxn id="87" idx="3"/>
            <a:endCxn id="88" idx="1"/>
          </p:cNvCxnSpPr>
          <p:nvPr/>
        </p:nvCxnSpPr>
        <p:spPr bwMode="gray">
          <a:xfrm>
            <a:off x="2903791" y="2265023"/>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0" name="TextBox 20"/>
          <p:cNvSpPr txBox="1"/>
          <p:nvPr/>
        </p:nvSpPr>
        <p:spPr bwMode="gray">
          <a:xfrm>
            <a:off x="1605378" y="3077993"/>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rPr>
              <a:t>AC</a:t>
            </a:r>
            <a:endParaRPr lang="en-US" altLang="zh-CN" sz="1200" dirty="0">
              <a:latin typeface="Huawei Sans" panose="020C0503030203020204" pitchFamily="34" charset="0"/>
            </a:endParaRPr>
          </a:p>
        </p:txBody>
      </p:sp>
      <p:pic>
        <p:nvPicPr>
          <p:cNvPr id="91" name="图片 102" descr="AC-蓝.png"/>
          <p:cNvPicPr>
            <a:picLocks noChangeAspect="1"/>
          </p:cNvPicPr>
          <p:nvPr/>
        </p:nvPicPr>
        <p:blipFill>
          <a:blip r:embed="rId4" cstate="print"/>
          <a:stretch>
            <a:fillRect/>
          </a:stretch>
        </p:blipFill>
        <p:spPr bwMode="gray">
          <a:xfrm>
            <a:off x="4369580" y="2828977"/>
            <a:ext cx="337091" cy="275802"/>
          </a:xfrm>
          <a:prstGeom prst="rect">
            <a:avLst/>
          </a:prstGeom>
        </p:spPr>
      </p:pic>
      <p:sp>
        <p:nvSpPr>
          <p:cNvPr id="92" name="TextBox 20"/>
          <p:cNvSpPr txBox="1"/>
          <p:nvPr/>
        </p:nvSpPr>
        <p:spPr bwMode="gray">
          <a:xfrm>
            <a:off x="4343432" y="3077993"/>
            <a:ext cx="380232" cy="276999"/>
          </a:xfrm>
          <a:prstGeom prst="rect">
            <a:avLst/>
          </a:prstGeom>
          <a:noFill/>
        </p:spPr>
        <p:txBody>
          <a:bodyPr wrap="none" rtlCol="0">
            <a:spAutoFit/>
          </a:bodyPr>
          <a:lstStyle/>
          <a:p>
            <a:pPr fontAlgn="ctr"/>
            <a:r>
              <a:rPr lang="en-US" sz="1200" smtClean="0">
                <a:latin typeface="Huawei Sans" panose="020C0503030203020204" pitchFamily="34" charset="0"/>
              </a:rPr>
              <a:t>AC</a:t>
            </a:r>
            <a:endParaRPr lang="en-US" altLang="zh-CN" sz="1200">
              <a:latin typeface="Huawei Sans" panose="020C0503030203020204" pitchFamily="34" charset="0"/>
            </a:endParaRPr>
          </a:p>
        </p:txBody>
      </p:sp>
      <p:cxnSp>
        <p:nvCxnSpPr>
          <p:cNvPr id="93" name="Straight Connector 79"/>
          <p:cNvCxnSpPr/>
          <p:nvPr/>
        </p:nvCxnSpPr>
        <p:spPr bwMode="gray">
          <a:xfrm flipH="1">
            <a:off x="1978143" y="2544341"/>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79"/>
          <p:cNvCxnSpPr/>
          <p:nvPr/>
        </p:nvCxnSpPr>
        <p:spPr bwMode="gray">
          <a:xfrm flipH="1">
            <a:off x="1978143" y="2603712"/>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Freeform 159"/>
          <p:cNvSpPr/>
          <p:nvPr/>
        </p:nvSpPr>
        <p:spPr bwMode="gray">
          <a:xfrm flipH="1">
            <a:off x="1331525" y="225137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b="1" smtClean="0">
                <a:solidFill>
                  <a:schemeClr val="bg1">
                    <a:lumMod val="50000"/>
                  </a:schemeClr>
                </a:solidFill>
                <a:latin typeface="Huawei Sans" panose="020C0503030203020204" pitchFamily="34" charset="0"/>
              </a:rPr>
              <a:t>Data</a:t>
            </a:r>
          </a:p>
          <a:p>
            <a:pPr algn="ctr" fontAlgn="ctr"/>
            <a:r>
              <a:rPr lang="en-US" sz="1200" b="1" smtClean="0">
                <a:solidFill>
                  <a:schemeClr val="bg1">
                    <a:lumMod val="50000"/>
                  </a:schemeClr>
                </a:solidFill>
                <a:latin typeface="Huawei Sans" panose="020C0503030203020204" pitchFamily="34" charset="0"/>
              </a:rPr>
              <a:t>center</a:t>
            </a:r>
            <a:endParaRPr lang="en-US" sz="1200" b="1">
              <a:solidFill>
                <a:schemeClr val="bg1">
                  <a:lumMod val="50000"/>
                </a:schemeClr>
              </a:solidFill>
              <a:latin typeface="Huawei Sans" panose="020C0503030203020204" pitchFamily="34" charset="0"/>
            </a:endParaRPr>
          </a:p>
        </p:txBody>
      </p:sp>
      <p:cxnSp>
        <p:nvCxnSpPr>
          <p:cNvPr id="96" name="Straight Connector 79"/>
          <p:cNvCxnSpPr/>
          <p:nvPr/>
        </p:nvCxnSpPr>
        <p:spPr bwMode="gray">
          <a:xfrm flipH="1">
            <a:off x="3072618" y="2603712"/>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圆角矩形 96"/>
          <p:cNvSpPr/>
          <p:nvPr/>
        </p:nvSpPr>
        <p:spPr bwMode="gray">
          <a:xfrm>
            <a:off x="4127559" y="2332576"/>
            <a:ext cx="1250521" cy="405048"/>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98" name="TextBox 20"/>
          <p:cNvSpPr txBox="1"/>
          <p:nvPr/>
        </p:nvSpPr>
        <p:spPr bwMode="gray">
          <a:xfrm>
            <a:off x="4293865" y="2406647"/>
            <a:ext cx="938077" cy="276999"/>
          </a:xfrm>
          <a:prstGeom prst="rect">
            <a:avLst/>
          </a:prstGeom>
          <a:noFill/>
        </p:spPr>
        <p:txBody>
          <a:bodyPr wrap="none" rtlCol="0">
            <a:spAutoFit/>
          </a:bodyPr>
          <a:lstStyle/>
          <a:p>
            <a:pPr fontAlgn="ctr"/>
            <a:r>
              <a:rPr lang="en-US" sz="1200" dirty="0" smtClean="0">
                <a:latin typeface="Huawei Sans" panose="020C0503030203020204" pitchFamily="34" charset="0"/>
              </a:rPr>
              <a:t>O&amp;M zone</a:t>
            </a:r>
            <a:endParaRPr lang="en-US" altLang="zh-CN" sz="1200" dirty="0">
              <a:latin typeface="Huawei Sans" panose="020C0503030203020204" pitchFamily="34" charset="0"/>
            </a:endParaRPr>
          </a:p>
        </p:txBody>
      </p:sp>
      <p:sp>
        <p:nvSpPr>
          <p:cNvPr id="100" name="下箭头 63"/>
          <p:cNvSpPr/>
          <p:nvPr/>
        </p:nvSpPr>
        <p:spPr bwMode="gray">
          <a:xfrm rot="2499411" flipV="1">
            <a:off x="6213119" y="4645632"/>
            <a:ext cx="2325340" cy="105958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1AABE2">
                  <a:lumMod val="5000"/>
                  <a:lumOff val="95000"/>
                  <a:alpha val="0"/>
                </a:srgbClr>
              </a:gs>
              <a:gs pos="81000">
                <a:srgbClr val="99DFF9"/>
              </a:gs>
            </a:gsLst>
            <a:lin ang="5400000" scaled="1"/>
            <a:tileRect/>
          </a:gradFill>
          <a:ln w="9525" cap="flat" cmpd="sng" algn="ctr">
            <a:gradFill flip="none" rotWithShape="1">
              <a:gsLst>
                <a:gs pos="0">
                  <a:srgbClr val="1AABE2">
                    <a:lumMod val="5000"/>
                    <a:lumOff val="95000"/>
                  </a:srgbClr>
                </a:gs>
                <a:gs pos="100000">
                  <a:srgbClr val="94DAE2"/>
                </a:gs>
              </a:gsLst>
              <a:lin ang="5400000" scaled="1"/>
              <a:tileRect/>
            </a:gradFill>
            <a:prstDash val="solid"/>
            <a:miter lim="800000"/>
          </a:ln>
          <a:effectLst/>
        </p:spPr>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20"/>
          <p:cNvSpPr txBox="1"/>
          <p:nvPr/>
        </p:nvSpPr>
        <p:spPr bwMode="gray">
          <a:xfrm>
            <a:off x="5589710" y="5425925"/>
            <a:ext cx="6244338" cy="707886"/>
          </a:xfrm>
          <a:prstGeom prst="rect">
            <a:avLst/>
          </a:prstGeom>
          <a:noFill/>
        </p:spPr>
        <p:txBody>
          <a:bodyPr wrap="none" rtlCol="0">
            <a:spAutoFit/>
          </a:bodyPr>
          <a:lstStyle/>
          <a:p>
            <a:pPr marL="268288" indent="-268288" fontAlgn="ctr">
              <a:lnSpc>
                <a:spcPts val="2400"/>
              </a:lnSpc>
              <a:buFont typeface="Arial" panose="020B0604020202020204" pitchFamily="34" charset="0"/>
              <a:buChar char="•"/>
            </a:pPr>
            <a:r>
              <a:rPr lang="en-US" sz="1400" b="1" dirty="0" smtClean="0">
                <a:solidFill>
                  <a:srgbClr val="30B5C5"/>
                </a:solidFill>
                <a:latin typeface="Huawei Sans" panose="020C0503030203020204" pitchFamily="34" charset="0"/>
              </a:rPr>
              <a:t>How to ensure that terminals are valid and secure?</a:t>
            </a:r>
          </a:p>
          <a:p>
            <a:pPr marL="268288" indent="-268288" fontAlgn="ctr">
              <a:lnSpc>
                <a:spcPts val="2400"/>
              </a:lnSpc>
              <a:buFont typeface="Arial" panose="020B0604020202020204" pitchFamily="34" charset="0"/>
              <a:buChar char="•"/>
            </a:pPr>
            <a:r>
              <a:rPr lang="en-US" sz="1400" b="1" dirty="0" smtClean="0">
                <a:solidFill>
                  <a:srgbClr val="30B5C5"/>
                </a:solidFill>
                <a:latin typeface="Huawei Sans" panose="020C0503030203020204" pitchFamily="34" charset="0"/>
              </a:rPr>
              <a:t>How to ensure that authorized terminals are authorized correctly?</a:t>
            </a:r>
          </a:p>
        </p:txBody>
      </p:sp>
      <p:sp>
        <p:nvSpPr>
          <p:cNvPr id="102" name="圆角矩形 75"/>
          <p:cNvSpPr/>
          <p:nvPr/>
        </p:nvSpPr>
        <p:spPr bwMode="gray">
          <a:xfrm>
            <a:off x="5927812" y="1333697"/>
            <a:ext cx="5519914" cy="3205999"/>
          </a:xfrm>
          <a:prstGeom prst="roundRect">
            <a:avLst>
              <a:gd name="adj" fmla="val 1534"/>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fontAlgn="ctr">
              <a:lnSpc>
                <a:spcPts val="2200"/>
              </a:lnSpc>
              <a:spcAft>
                <a:spcPts val="300"/>
              </a:spcAft>
              <a:buFont typeface="Arial" panose="020B0604020202020204" pitchFamily="34" charset="0"/>
              <a:buChar char="•"/>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03" name="矩形 102"/>
          <p:cNvSpPr/>
          <p:nvPr/>
        </p:nvSpPr>
        <p:spPr bwMode="gray">
          <a:xfrm>
            <a:off x="5929018" y="3074547"/>
            <a:ext cx="5518707" cy="1400383"/>
          </a:xfrm>
          <a:prstGeom prst="rect">
            <a:avLst/>
          </a:prstGeom>
        </p:spPr>
        <p:txBody>
          <a:bodyPr wrap="square">
            <a:spAutoFit/>
          </a:bodyPr>
          <a:lstStyle/>
          <a:p>
            <a:pPr marL="268288" indent="-268288"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NAC is an end-to-end security technology that authenticates clients and users to ensure network security.</a:t>
            </a:r>
          </a:p>
          <a:p>
            <a:pPr marL="268288" indent="-268288"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NAC provides three authentication modes: 802.1X authentication, MAC address authentication, and Portal authentication.</a:t>
            </a:r>
            <a:endParaRPr lang="en-US" altLang="zh-CN" sz="1200" dirty="0">
              <a:latin typeface="Huawei Sans" panose="020C0503030203020204" pitchFamily="34" charset="0"/>
            </a:endParaRPr>
          </a:p>
        </p:txBody>
      </p:sp>
      <p:pic>
        <p:nvPicPr>
          <p:cNvPr id="104" name="图片 14" descr="日志告警服务器-蓝.png"/>
          <p:cNvPicPr>
            <a:picLocks noChangeAspect="1"/>
          </p:cNvPicPr>
          <p:nvPr/>
        </p:nvPicPr>
        <p:blipFill>
          <a:blip r:embed="rId9" cstate="print"/>
          <a:stretch>
            <a:fillRect/>
          </a:stretch>
        </p:blipFill>
        <p:spPr bwMode="gray">
          <a:xfrm>
            <a:off x="9338236" y="2652474"/>
            <a:ext cx="335054" cy="209215"/>
          </a:xfrm>
          <a:prstGeom prst="rect">
            <a:avLst/>
          </a:prstGeom>
        </p:spPr>
      </p:pic>
      <p:pic>
        <p:nvPicPr>
          <p:cNvPr id="105" name="图片 11" descr="开放网络-蓝.png"/>
          <p:cNvPicPr>
            <a:picLocks noChangeAspect="1"/>
          </p:cNvPicPr>
          <p:nvPr/>
        </p:nvPicPr>
        <p:blipFill>
          <a:blip r:embed="rId11" cstate="print"/>
          <a:stretch>
            <a:fillRect/>
          </a:stretch>
        </p:blipFill>
        <p:spPr bwMode="gray">
          <a:xfrm>
            <a:off x="10802896" y="2628122"/>
            <a:ext cx="335054" cy="257919"/>
          </a:xfrm>
          <a:prstGeom prst="rect">
            <a:avLst/>
          </a:prstGeom>
        </p:spPr>
      </p:pic>
      <p:pic>
        <p:nvPicPr>
          <p:cNvPr id="106" name="图片 42" descr="IP电话.png"/>
          <p:cNvPicPr>
            <a:picLocks noChangeAspect="1"/>
          </p:cNvPicPr>
          <p:nvPr/>
        </p:nvPicPr>
        <p:blipFill>
          <a:blip r:embed="rId10" cstate="print"/>
          <a:stretch>
            <a:fillRect/>
          </a:stretch>
        </p:blipFill>
        <p:spPr bwMode="gray">
          <a:xfrm>
            <a:off x="7304410" y="2626842"/>
            <a:ext cx="277078" cy="260479"/>
          </a:xfrm>
          <a:prstGeom prst="rect">
            <a:avLst/>
          </a:prstGeom>
        </p:spPr>
      </p:pic>
      <p:pic>
        <p:nvPicPr>
          <p:cNvPr id="107" name="图片 158" descr="SAN网络-蓝.png"/>
          <p:cNvPicPr>
            <a:picLocks noChangeAspect="1"/>
          </p:cNvPicPr>
          <p:nvPr/>
        </p:nvPicPr>
        <p:blipFill>
          <a:blip r:embed="rId12" cstate="print"/>
          <a:stretch>
            <a:fillRect/>
          </a:stretch>
        </p:blipFill>
        <p:spPr bwMode="gray">
          <a:xfrm>
            <a:off x="8742597" y="2607395"/>
            <a:ext cx="182733" cy="299373"/>
          </a:xfrm>
          <a:prstGeom prst="rect">
            <a:avLst/>
          </a:prstGeom>
        </p:spPr>
      </p:pic>
      <p:pic>
        <p:nvPicPr>
          <p:cNvPr id="108" name="图片 157" descr="故障链路.png"/>
          <p:cNvPicPr>
            <a:picLocks noChangeAspect="1"/>
          </p:cNvPicPr>
          <p:nvPr/>
        </p:nvPicPr>
        <p:blipFill>
          <a:blip r:embed="rId14" cstate="print"/>
          <a:stretch>
            <a:fillRect/>
          </a:stretch>
        </p:blipFill>
        <p:spPr bwMode="gray">
          <a:xfrm>
            <a:off x="7994394" y="2632069"/>
            <a:ext cx="335297" cy="250025"/>
          </a:xfrm>
          <a:prstGeom prst="rect">
            <a:avLst/>
          </a:prstGeom>
        </p:spPr>
      </p:pic>
      <p:pic>
        <p:nvPicPr>
          <p:cNvPr id="109" name="图片 47" descr="打印机.png"/>
          <p:cNvPicPr>
            <a:picLocks noChangeAspect="1"/>
          </p:cNvPicPr>
          <p:nvPr/>
        </p:nvPicPr>
        <p:blipFill>
          <a:blip r:embed="rId13" cstate="print"/>
          <a:stretch>
            <a:fillRect/>
          </a:stretch>
        </p:blipFill>
        <p:spPr bwMode="gray">
          <a:xfrm>
            <a:off x="10086196" y="2636170"/>
            <a:ext cx="303795" cy="241822"/>
          </a:xfrm>
          <a:prstGeom prst="rect">
            <a:avLst/>
          </a:prstGeom>
        </p:spPr>
      </p:pic>
      <p:pic>
        <p:nvPicPr>
          <p:cNvPr id="110"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10793419" y="2049839"/>
            <a:ext cx="368827" cy="301768"/>
          </a:xfrm>
          <a:prstGeom prst="rect">
            <a:avLst/>
          </a:prstGeom>
        </p:spPr>
      </p:pic>
      <p:pic>
        <p:nvPicPr>
          <p:cNvPr id="11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8136335" y="2049840"/>
            <a:ext cx="368827" cy="301767"/>
          </a:xfrm>
          <a:prstGeom prst="rect">
            <a:avLst/>
          </a:prstGeom>
          <a:noFill/>
        </p:spPr>
      </p:pic>
      <p:pic>
        <p:nvPicPr>
          <p:cNvPr id="112" name="图片 76" descr="接入交换机.png"/>
          <p:cNvPicPr>
            <a:picLocks noChangeAspect="1"/>
          </p:cNvPicPr>
          <p:nvPr/>
        </p:nvPicPr>
        <p:blipFill>
          <a:blip r:embed="rId16" cstate="print"/>
          <a:stretch>
            <a:fillRect/>
          </a:stretch>
        </p:blipFill>
        <p:spPr bwMode="gray">
          <a:xfrm>
            <a:off x="7250641" y="2049839"/>
            <a:ext cx="368827" cy="301768"/>
          </a:xfrm>
          <a:prstGeom prst="rect">
            <a:avLst/>
          </a:prstGeom>
        </p:spPr>
      </p:pic>
      <p:pic>
        <p:nvPicPr>
          <p:cNvPr id="113" name="图片 105" descr="AP.png"/>
          <p:cNvPicPr>
            <a:picLocks noChangeAspect="1"/>
          </p:cNvPicPr>
          <p:nvPr/>
        </p:nvPicPr>
        <p:blipFill>
          <a:blip r:embed="rId3" cstate="print"/>
          <a:stretch>
            <a:fillRect/>
          </a:stretch>
        </p:blipFill>
        <p:spPr bwMode="gray">
          <a:xfrm>
            <a:off x="9022030" y="2049839"/>
            <a:ext cx="368827" cy="301768"/>
          </a:xfrm>
          <a:prstGeom prst="rect">
            <a:avLst/>
          </a:prstGeom>
        </p:spPr>
      </p:pic>
      <p:pic>
        <p:nvPicPr>
          <p:cNvPr id="114" name="图片 102" descr="AC-蓝.png"/>
          <p:cNvPicPr>
            <a:picLocks noChangeAspect="1"/>
          </p:cNvPicPr>
          <p:nvPr/>
        </p:nvPicPr>
        <p:blipFill>
          <a:blip r:embed="rId4" cstate="print"/>
          <a:stretch>
            <a:fillRect/>
          </a:stretch>
        </p:blipFill>
        <p:spPr bwMode="gray">
          <a:xfrm>
            <a:off x="9907725" y="2049839"/>
            <a:ext cx="368827" cy="301768"/>
          </a:xfrm>
          <a:prstGeom prst="rect">
            <a:avLst/>
          </a:prstGeom>
        </p:spPr>
      </p:pic>
      <p:pic>
        <p:nvPicPr>
          <p:cNvPr id="115" name="图片 1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8061001" y="1556544"/>
            <a:ext cx="1346845" cy="248394"/>
          </a:xfrm>
          <a:prstGeom prst="rect">
            <a:avLst/>
          </a:prstGeom>
        </p:spPr>
      </p:pic>
      <p:sp>
        <p:nvSpPr>
          <p:cNvPr id="99" name="矩形 98"/>
          <p:cNvSpPr/>
          <p:nvPr/>
        </p:nvSpPr>
        <p:spPr bwMode="gray">
          <a:xfrm>
            <a:off x="6036703" y="1995290"/>
            <a:ext cx="1670786" cy="461665"/>
          </a:xfrm>
          <a:prstGeom prst="rect">
            <a:avLst/>
          </a:prstGeom>
        </p:spPr>
        <p:txBody>
          <a:bodyPr wrap="square">
            <a:spAutoFit/>
          </a:bodyPr>
          <a:lstStyle/>
          <a:p>
            <a:pPr fontAlgn="ctr"/>
            <a:r>
              <a:rPr lang="en-US" sz="1200" dirty="0" smtClean="0">
                <a:solidFill>
                  <a:schemeClr val="tx2">
                    <a:lumMod val="50000"/>
                  </a:schemeClr>
                </a:solidFill>
                <a:latin typeface="Huawei Sans" panose="020C0503030203020204" pitchFamily="34" charset="0"/>
              </a:rPr>
              <a:t>Authentication device</a:t>
            </a:r>
            <a:endParaRPr lang="en-US" sz="1200" dirty="0">
              <a:solidFill>
                <a:schemeClr val="tx2">
                  <a:lumMod val="50000"/>
                </a:schemeClr>
              </a:solidFill>
              <a:latin typeface="Huawei Sans" panose="020C0503030203020204" pitchFamily="34" charset="0"/>
            </a:endParaRPr>
          </a:p>
        </p:txBody>
      </p:sp>
    </p:spTree>
    <p:extLst>
      <p:ext uri="{BB962C8B-B14F-4D97-AF65-F5344CB8AC3E}">
        <p14:creationId xmlns:p14="http://schemas.microsoft.com/office/powerpoint/2010/main" val="39856847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DHCP</a:t>
            </a:r>
            <a:endParaRPr lang="en-US" altLang="zh-CN"/>
          </a:p>
        </p:txBody>
      </p:sp>
      <p:cxnSp>
        <p:nvCxnSpPr>
          <p:cNvPr id="3" name="直接连接符 2"/>
          <p:cNvCxnSpPr>
            <a:endCxn id="41" idx="2"/>
          </p:cNvCxnSpPr>
          <p:nvPr/>
        </p:nvCxnSpPr>
        <p:spPr bwMode="gray">
          <a:xfrm flipV="1">
            <a:off x="7125021" y="3038746"/>
            <a:ext cx="0" cy="1831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a:off x="6968416" y="2043208"/>
            <a:ext cx="1133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 name="Group 165"/>
          <p:cNvGrpSpPr/>
          <p:nvPr/>
        </p:nvGrpSpPr>
        <p:grpSpPr bwMode="gray">
          <a:xfrm rot="10800000">
            <a:off x="7109584" y="1990231"/>
            <a:ext cx="2180459" cy="860828"/>
            <a:chOff x="-1233037" y="914446"/>
            <a:chExt cx="1573823" cy="778776"/>
          </a:xfrm>
        </p:grpSpPr>
        <p:cxnSp>
          <p:nvCxnSpPr>
            <p:cNvPr id="6"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bwMode="gray">
          <a:xfrm flipH="1">
            <a:off x="1386485" y="2048767"/>
            <a:ext cx="295789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bwMode="gray">
          <a:xfrm>
            <a:off x="4971634" y="1648601"/>
            <a:ext cx="6589247"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a:solidFill>
                <a:prstClr val="white"/>
              </a:solidFill>
              <a:latin typeface="Huawei Sans" panose="020C0503030203020204" pitchFamily="34" charset="0"/>
            </a:endParaRPr>
          </a:p>
        </p:txBody>
      </p:sp>
      <p:sp>
        <p:nvSpPr>
          <p:cNvPr id="10" name="文本框 9"/>
          <p:cNvSpPr txBox="1"/>
          <p:nvPr/>
        </p:nvSpPr>
        <p:spPr bwMode="gray">
          <a:xfrm>
            <a:off x="454225" y="1108805"/>
            <a:ext cx="4423308" cy="49076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smtClean="0">
                <a:latin typeface="Huawei Sans" panose="020C0503030203020204" pitchFamily="34" charset="0"/>
              </a:rPr>
              <a:t>Using DHCP to automatically configure IP addresses</a:t>
            </a:r>
            <a:endParaRPr lang="en-US" altLang="zh-CN" sz="1400">
              <a:latin typeface="Huawei Sans" panose="020C0503030203020204" pitchFamily="34" charset="0"/>
            </a:endParaRPr>
          </a:p>
        </p:txBody>
      </p:sp>
      <p:sp>
        <p:nvSpPr>
          <p:cNvPr id="11" name="文本框 10"/>
          <p:cNvSpPr txBox="1"/>
          <p:nvPr/>
        </p:nvSpPr>
        <p:spPr bwMode="gray">
          <a:xfrm>
            <a:off x="4971636" y="1108805"/>
            <a:ext cx="6589246" cy="49076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smtClean="0">
                <a:latin typeface="Huawei Sans" panose="020C0503030203020204" pitchFamily="34" charset="0"/>
              </a:rPr>
              <a:t>Typical application of DHCP on a large-scale campus network</a:t>
            </a:r>
            <a:endParaRPr lang="en-US" altLang="zh-CN" sz="1400">
              <a:latin typeface="Huawei Sans" panose="020C0503030203020204" pitchFamily="34" charset="0"/>
            </a:endParaRPr>
          </a:p>
        </p:txBody>
      </p:sp>
      <p:pic>
        <p:nvPicPr>
          <p:cNvPr id="12" name="图片 14" descr="日志告警服务器-蓝.png"/>
          <p:cNvPicPr>
            <a:picLocks noChangeAspect="1"/>
          </p:cNvPicPr>
          <p:nvPr/>
        </p:nvPicPr>
        <p:blipFill>
          <a:blip r:embed="rId3" cstate="print"/>
          <a:stretch>
            <a:fillRect/>
          </a:stretch>
        </p:blipFill>
        <p:spPr bwMode="gray">
          <a:xfrm>
            <a:off x="890335" y="1920468"/>
            <a:ext cx="490552" cy="306312"/>
          </a:xfrm>
          <a:prstGeom prst="rect">
            <a:avLst/>
          </a:prstGeom>
        </p:spPr>
      </p:pic>
      <p:sp>
        <p:nvSpPr>
          <p:cNvPr id="13" name="文本框 12"/>
          <p:cNvSpPr txBox="1"/>
          <p:nvPr/>
        </p:nvSpPr>
        <p:spPr bwMode="gray">
          <a:xfrm>
            <a:off x="624094" y="2275817"/>
            <a:ext cx="10230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pic>
        <p:nvPicPr>
          <p:cNvPr id="14" name="图片 72" descr="交换机.png"/>
          <p:cNvPicPr>
            <a:picLocks noChangeAspect="1"/>
          </p:cNvPicPr>
          <p:nvPr/>
        </p:nvPicPr>
        <p:blipFill>
          <a:blip r:embed="rId4" cstate="print"/>
          <a:stretch>
            <a:fillRect/>
          </a:stretch>
        </p:blipFill>
        <p:spPr bwMode="gray">
          <a:xfrm>
            <a:off x="3969515" y="1891056"/>
            <a:ext cx="444805" cy="365137"/>
          </a:xfrm>
          <a:prstGeom prst="rect">
            <a:avLst/>
          </a:prstGeom>
        </p:spPr>
      </p:pic>
      <p:pic>
        <p:nvPicPr>
          <p:cNvPr id="15" name="图片 76" descr="接入交换机.png"/>
          <p:cNvPicPr>
            <a:picLocks noChangeAspect="1"/>
          </p:cNvPicPr>
          <p:nvPr/>
        </p:nvPicPr>
        <p:blipFill>
          <a:blip r:embed="rId5" cstate="print"/>
          <a:stretch>
            <a:fillRect/>
          </a:stretch>
        </p:blipFill>
        <p:spPr bwMode="gray">
          <a:xfrm>
            <a:off x="2453205" y="1891055"/>
            <a:ext cx="446281" cy="365139"/>
          </a:xfrm>
          <a:prstGeom prst="rect">
            <a:avLst/>
          </a:prstGeom>
        </p:spPr>
      </p:pic>
      <p:sp>
        <p:nvSpPr>
          <p:cNvPr id="16" name="文本框 15"/>
          <p:cNvSpPr txBox="1"/>
          <p:nvPr/>
        </p:nvSpPr>
        <p:spPr bwMode="gray">
          <a:xfrm>
            <a:off x="2083074" y="2275817"/>
            <a:ext cx="1186543" cy="276999"/>
          </a:xfrm>
          <a:prstGeom prst="rect">
            <a:avLst/>
          </a:prstGeom>
          <a:noFill/>
        </p:spPr>
        <p:txBody>
          <a:bodyPr wrap="none" rtlCol="0">
            <a:spAutoFit/>
          </a:bodyPr>
          <a:lstStyle/>
          <a:p>
            <a:pPr algn="ctr" fontAlgn="ctr"/>
            <a:r>
              <a:rPr lang="en-US" sz="1200" smtClean="0">
                <a:latin typeface="Huawei Sans" panose="020C0503030203020204" pitchFamily="34" charset="0"/>
              </a:rPr>
              <a:t>Layer 2 switch</a:t>
            </a:r>
            <a:endParaRPr lang="en-US" altLang="zh-CN" sz="1200">
              <a:latin typeface="Huawei Sans" panose="020C0503030203020204" pitchFamily="34" charset="0"/>
            </a:endParaRPr>
          </a:p>
        </p:txBody>
      </p:sp>
      <p:sp>
        <p:nvSpPr>
          <p:cNvPr id="17" name="文本框 16"/>
          <p:cNvSpPr txBox="1"/>
          <p:nvPr/>
        </p:nvSpPr>
        <p:spPr bwMode="gray">
          <a:xfrm>
            <a:off x="3660373" y="2275817"/>
            <a:ext cx="1064715" cy="276999"/>
          </a:xfrm>
          <a:prstGeom prst="rect">
            <a:avLst/>
          </a:prstGeom>
          <a:noFill/>
        </p:spPr>
        <p:txBody>
          <a:bodyPr wrap="none" rtlCol="0">
            <a:spAutoFit/>
          </a:bodyPr>
          <a:lstStyle/>
          <a:p>
            <a:pPr algn="ctr" fontAlgn="ctr"/>
            <a:r>
              <a:rPr lang="en-US" sz="1200" smtClean="0">
                <a:latin typeface="Huawei Sans" panose="020C0503030203020204" pitchFamily="34" charset="0"/>
              </a:rPr>
              <a:t>DHCP server</a:t>
            </a:r>
            <a:endParaRPr lang="en-US" altLang="zh-CN" sz="1200">
              <a:latin typeface="Huawei Sans" panose="020C0503030203020204" pitchFamily="34" charset="0"/>
            </a:endParaRPr>
          </a:p>
        </p:txBody>
      </p:sp>
      <p:grpSp>
        <p:nvGrpSpPr>
          <p:cNvPr id="18" name="组合 17"/>
          <p:cNvGrpSpPr/>
          <p:nvPr/>
        </p:nvGrpSpPr>
        <p:grpSpPr bwMode="gray">
          <a:xfrm>
            <a:off x="1137910" y="2584851"/>
            <a:ext cx="3033135" cy="3328174"/>
            <a:chOff x="1137910" y="3137492"/>
            <a:chExt cx="3033135" cy="2721770"/>
          </a:xfrm>
        </p:grpSpPr>
        <p:cxnSp>
          <p:nvCxnSpPr>
            <p:cNvPr id="19" name="直接连接符 18"/>
            <p:cNvCxnSpPr/>
            <p:nvPr/>
          </p:nvCxnSpPr>
          <p:spPr bwMode="gray">
            <a:xfrm flipV="1">
              <a:off x="1137910" y="3137492"/>
              <a:ext cx="0" cy="272177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V="1">
              <a:off x="4171045" y="3137492"/>
              <a:ext cx="0" cy="272177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21" name="直接连接符 20"/>
          <p:cNvCxnSpPr/>
          <p:nvPr/>
        </p:nvCxnSpPr>
        <p:spPr bwMode="gray">
          <a:xfrm>
            <a:off x="1137910" y="3005100"/>
            <a:ext cx="2441511" cy="0"/>
          </a:xfrm>
          <a:prstGeom prst="line">
            <a:avLst/>
          </a:prstGeom>
          <a:noFill/>
          <a:ln w="19050" algn="ctr">
            <a:solidFill>
              <a:srgbClr val="EC7061"/>
            </a:solidFill>
            <a:prstDash val="solid"/>
            <a:round/>
            <a:headEnd type="none" w="med" len="med"/>
            <a:tailEnd type="triangle" w="med" len="med"/>
          </a:ln>
        </p:spPr>
      </p:cxnSp>
      <p:cxnSp>
        <p:nvCxnSpPr>
          <p:cNvPr id="22" name="直接连接符 21"/>
          <p:cNvCxnSpPr/>
          <p:nvPr/>
        </p:nvCxnSpPr>
        <p:spPr bwMode="gray">
          <a:xfrm flipH="1">
            <a:off x="1594177" y="3883829"/>
            <a:ext cx="2576868" cy="0"/>
          </a:xfrm>
          <a:prstGeom prst="line">
            <a:avLst/>
          </a:prstGeom>
          <a:noFill/>
          <a:ln w="19050" algn="ctr">
            <a:solidFill>
              <a:srgbClr val="EC7061"/>
            </a:solidFill>
            <a:prstDash val="solid"/>
            <a:round/>
            <a:headEnd type="none" w="med" len="med"/>
            <a:tailEnd type="triangle" w="med" len="med"/>
          </a:ln>
        </p:spPr>
      </p:cxnSp>
      <p:cxnSp>
        <p:nvCxnSpPr>
          <p:cNvPr id="23" name="直接连接符 22"/>
          <p:cNvCxnSpPr/>
          <p:nvPr/>
        </p:nvCxnSpPr>
        <p:spPr bwMode="gray">
          <a:xfrm>
            <a:off x="1137910" y="4756455"/>
            <a:ext cx="2441511" cy="0"/>
          </a:xfrm>
          <a:prstGeom prst="line">
            <a:avLst/>
          </a:prstGeom>
          <a:noFill/>
          <a:ln w="19050" algn="ctr">
            <a:solidFill>
              <a:srgbClr val="EC7061"/>
            </a:solidFill>
            <a:prstDash val="solid"/>
            <a:round/>
            <a:headEnd type="none" w="med" len="med"/>
            <a:tailEnd type="triangle" w="med" len="med"/>
          </a:ln>
        </p:spPr>
      </p:cxnSp>
      <p:cxnSp>
        <p:nvCxnSpPr>
          <p:cNvPr id="24" name="直接连接符 23"/>
          <p:cNvCxnSpPr/>
          <p:nvPr/>
        </p:nvCxnSpPr>
        <p:spPr bwMode="gray">
          <a:xfrm flipH="1">
            <a:off x="1594177" y="5655939"/>
            <a:ext cx="2576868" cy="0"/>
          </a:xfrm>
          <a:prstGeom prst="line">
            <a:avLst/>
          </a:prstGeom>
          <a:noFill/>
          <a:ln w="19050" algn="ctr">
            <a:solidFill>
              <a:srgbClr val="EC7061"/>
            </a:solidFill>
            <a:prstDash val="solid"/>
            <a:round/>
            <a:headEnd type="none" w="med" len="med"/>
            <a:tailEnd type="triangle" w="med" len="med"/>
          </a:ln>
        </p:spPr>
      </p:cxnSp>
      <p:sp>
        <p:nvSpPr>
          <p:cNvPr id="25" name="圆角矩形 24"/>
          <p:cNvSpPr/>
          <p:nvPr/>
        </p:nvSpPr>
        <p:spPr bwMode="gray">
          <a:xfrm>
            <a:off x="454226" y="1648601"/>
            <a:ext cx="4423308"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a:solidFill>
                <a:prstClr val="white"/>
              </a:solidFill>
              <a:latin typeface="Huawei Sans" panose="020C0503030203020204" pitchFamily="34" charset="0"/>
            </a:endParaRPr>
          </a:p>
        </p:txBody>
      </p:sp>
      <p:sp>
        <p:nvSpPr>
          <p:cNvPr id="26" name="文本框 25"/>
          <p:cNvSpPr txBox="1"/>
          <p:nvPr/>
        </p:nvSpPr>
        <p:spPr bwMode="gray">
          <a:xfrm>
            <a:off x="1224673" y="2548915"/>
            <a:ext cx="2218091" cy="461665"/>
          </a:xfrm>
          <a:prstGeom prst="rect">
            <a:avLst/>
          </a:prstGeom>
          <a:noFill/>
        </p:spPr>
        <p:txBody>
          <a:bodyPr wrap="square" rtlCol="0">
            <a:spAutoFit/>
          </a:bodyPr>
          <a:lstStyle/>
          <a:p>
            <a:pPr fontAlgn="ctr"/>
            <a:r>
              <a:rPr lang="en-US" sz="1200" b="1" dirty="0" smtClean="0">
                <a:latin typeface="Huawei Sans" panose="020C0503030203020204" pitchFamily="34" charset="0"/>
              </a:rPr>
              <a:t>The DHCP client broadcasts a DHCP Discover message.</a:t>
            </a:r>
            <a:endParaRPr lang="en-US" altLang="zh-CN" sz="1200" b="1" dirty="0">
              <a:latin typeface="Huawei Sans" panose="020C0503030203020204" pitchFamily="34" charset="0"/>
            </a:endParaRPr>
          </a:p>
        </p:txBody>
      </p:sp>
      <p:sp>
        <p:nvSpPr>
          <p:cNvPr id="27" name="椭圆 26"/>
          <p:cNvSpPr>
            <a:spLocks noChangeAspect="1"/>
          </p:cNvSpPr>
          <p:nvPr/>
        </p:nvSpPr>
        <p:spPr bwMode="gray">
          <a:xfrm>
            <a:off x="1031478" y="2900968"/>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1</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a:spLocks noChangeAspect="1"/>
          </p:cNvSpPr>
          <p:nvPr/>
        </p:nvSpPr>
        <p:spPr bwMode="gray">
          <a:xfrm>
            <a:off x="4084516" y="3779696"/>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2</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1594177" y="3431876"/>
            <a:ext cx="2561048" cy="461665"/>
          </a:xfrm>
          <a:prstGeom prst="rect">
            <a:avLst/>
          </a:prstGeom>
          <a:noFill/>
        </p:spPr>
        <p:txBody>
          <a:bodyPr wrap="square" rtlCol="0">
            <a:spAutoFit/>
          </a:bodyPr>
          <a:lstStyle/>
          <a:p>
            <a:pPr algn="r" fontAlgn="ctr"/>
            <a:r>
              <a:rPr lang="en-US" sz="1200" b="1" smtClean="0">
                <a:latin typeface="Huawei Sans" panose="020C0503030203020204" pitchFamily="34" charset="0"/>
              </a:rPr>
              <a:t>The DHCP server responds with a DHCP Offer message.</a:t>
            </a:r>
            <a:endParaRPr lang="en-US" altLang="zh-CN" sz="1200" b="1">
              <a:latin typeface="Huawei Sans" panose="020C0503030203020204" pitchFamily="34" charset="0"/>
            </a:endParaRPr>
          </a:p>
        </p:txBody>
      </p:sp>
      <p:sp>
        <p:nvSpPr>
          <p:cNvPr id="30" name="文本框 29"/>
          <p:cNvSpPr txBox="1"/>
          <p:nvPr/>
        </p:nvSpPr>
        <p:spPr bwMode="gray">
          <a:xfrm>
            <a:off x="1224674" y="4314056"/>
            <a:ext cx="2301944" cy="461665"/>
          </a:xfrm>
          <a:prstGeom prst="rect">
            <a:avLst/>
          </a:prstGeom>
          <a:noFill/>
        </p:spPr>
        <p:txBody>
          <a:bodyPr wrap="square" rtlCol="0">
            <a:spAutoFit/>
          </a:bodyPr>
          <a:lstStyle/>
          <a:p>
            <a:pPr fontAlgn="ctr"/>
            <a:r>
              <a:rPr lang="en-US" sz="1200" b="1" smtClean="0">
                <a:latin typeface="Huawei Sans" panose="020C0503030203020204" pitchFamily="34" charset="0"/>
              </a:rPr>
              <a:t>The DHCP client broadcasts a DHCP Request message.</a:t>
            </a:r>
            <a:endParaRPr lang="en-US" altLang="zh-CN" sz="1200" b="1">
              <a:latin typeface="Huawei Sans" panose="020C0503030203020204" pitchFamily="34" charset="0"/>
            </a:endParaRPr>
          </a:p>
        </p:txBody>
      </p:sp>
      <p:sp>
        <p:nvSpPr>
          <p:cNvPr id="31" name="椭圆 30"/>
          <p:cNvSpPr>
            <a:spLocks noChangeAspect="1"/>
          </p:cNvSpPr>
          <p:nvPr/>
        </p:nvSpPr>
        <p:spPr bwMode="gray">
          <a:xfrm>
            <a:off x="1031478" y="4654425"/>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3</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bwMode="gray">
          <a:xfrm>
            <a:off x="4084516" y="5551806"/>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4</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1594177" y="5176790"/>
            <a:ext cx="2561048" cy="461665"/>
          </a:xfrm>
          <a:prstGeom prst="rect">
            <a:avLst/>
          </a:prstGeom>
          <a:noFill/>
        </p:spPr>
        <p:txBody>
          <a:bodyPr wrap="square" rtlCol="0">
            <a:spAutoFit/>
          </a:bodyPr>
          <a:lstStyle/>
          <a:p>
            <a:pPr algn="r" fontAlgn="ctr"/>
            <a:r>
              <a:rPr lang="en-US" sz="1200" b="1" smtClean="0">
                <a:latin typeface="Huawei Sans" panose="020C0503030203020204" pitchFamily="34" charset="0"/>
              </a:rPr>
              <a:t>The DHCP server responds with a DHCP ACK message.</a:t>
            </a:r>
            <a:endParaRPr lang="en-US" altLang="zh-CN" sz="1200" b="1">
              <a:latin typeface="Huawei Sans" panose="020C0503030203020204" pitchFamily="34" charset="0"/>
            </a:endParaRPr>
          </a:p>
        </p:txBody>
      </p:sp>
      <p:sp>
        <p:nvSpPr>
          <p:cNvPr id="34" name="文本框 33"/>
          <p:cNvSpPr txBox="1"/>
          <p:nvPr/>
        </p:nvSpPr>
        <p:spPr bwMode="gray">
          <a:xfrm>
            <a:off x="1224674" y="3010197"/>
            <a:ext cx="2044943" cy="646331"/>
          </a:xfrm>
          <a:prstGeom prst="rect">
            <a:avLst/>
          </a:prstGeom>
          <a:noFill/>
        </p:spPr>
        <p:txBody>
          <a:bodyPr wrap="square" rtlCol="0">
            <a:spAutoFit/>
          </a:bodyPr>
          <a:lstStyle/>
          <a:p>
            <a:pPr fontAlgn="ctr"/>
            <a:r>
              <a:rPr lang="en-US" sz="1200" dirty="0" smtClean="0">
                <a:solidFill>
                  <a:schemeClr val="bg1">
                    <a:lumMod val="75000"/>
                  </a:schemeClr>
                </a:solidFill>
                <a:latin typeface="Huawei Sans" panose="020C0503030203020204" pitchFamily="34" charset="0"/>
              </a:rPr>
              <a:t>Search for the DHCP server on the network</a:t>
            </a:r>
          </a:p>
          <a:p>
            <a:pPr fontAlgn="ctr"/>
            <a:endParaRPr lang="en-US" altLang="zh-CN" sz="1200" dirty="0">
              <a:solidFill>
                <a:schemeClr val="bg1">
                  <a:lumMod val="50000"/>
                </a:schemeClr>
              </a:solidFill>
              <a:latin typeface="Huawei Sans" panose="020C0503030203020204" pitchFamily="34" charset="0"/>
            </a:endParaRPr>
          </a:p>
        </p:txBody>
      </p:sp>
      <p:sp>
        <p:nvSpPr>
          <p:cNvPr id="35" name="文本框 34"/>
          <p:cNvSpPr txBox="1"/>
          <p:nvPr/>
        </p:nvSpPr>
        <p:spPr bwMode="gray">
          <a:xfrm>
            <a:off x="2006019" y="3890351"/>
            <a:ext cx="2149207" cy="461665"/>
          </a:xfrm>
          <a:prstGeom prst="rect">
            <a:avLst/>
          </a:prstGeom>
          <a:noFill/>
        </p:spPr>
        <p:txBody>
          <a:bodyPr wrap="square" rtlCol="0">
            <a:spAutoFit/>
          </a:bodyPr>
          <a:lstStyle/>
          <a:p>
            <a:pPr algn="r" fontAlgn="ctr"/>
            <a:r>
              <a:rPr lang="en-US" sz="1200" dirty="0" smtClean="0">
                <a:solidFill>
                  <a:schemeClr val="bg1">
                    <a:lumMod val="75000"/>
                  </a:schemeClr>
                </a:solidFill>
                <a:latin typeface="Huawei Sans" panose="020C0503030203020204" pitchFamily="34" charset="0"/>
              </a:rPr>
              <a:t>Provide information such as the IP address</a:t>
            </a:r>
            <a:endParaRPr lang="en-US" altLang="zh-CN" sz="1200" dirty="0">
              <a:solidFill>
                <a:schemeClr val="bg1">
                  <a:lumMod val="75000"/>
                </a:schemeClr>
              </a:solidFill>
              <a:latin typeface="Huawei Sans" panose="020C0503030203020204" pitchFamily="34" charset="0"/>
            </a:endParaRPr>
          </a:p>
        </p:txBody>
      </p:sp>
      <p:sp>
        <p:nvSpPr>
          <p:cNvPr id="36" name="文本框 35"/>
          <p:cNvSpPr txBox="1"/>
          <p:nvPr/>
        </p:nvSpPr>
        <p:spPr bwMode="gray">
          <a:xfrm>
            <a:off x="1224673" y="4754755"/>
            <a:ext cx="2244344" cy="461665"/>
          </a:xfrm>
          <a:prstGeom prst="rect">
            <a:avLst/>
          </a:prstGeom>
          <a:noFill/>
        </p:spPr>
        <p:txBody>
          <a:bodyPr wrap="square" rtlCol="0">
            <a:spAutoFit/>
          </a:bodyPr>
          <a:lstStyle/>
          <a:p>
            <a:pPr fontAlgn="ctr"/>
            <a:r>
              <a:rPr lang="en-US" sz="1200" smtClean="0">
                <a:solidFill>
                  <a:schemeClr val="bg1">
                    <a:lumMod val="75000"/>
                  </a:schemeClr>
                </a:solidFill>
                <a:latin typeface="Huawei Sans" panose="020C0503030203020204" pitchFamily="34" charset="0"/>
              </a:rPr>
              <a:t>Specify the IP address provided by a DHCP server</a:t>
            </a:r>
            <a:endParaRPr lang="en-US" altLang="zh-CN" sz="1200">
              <a:solidFill>
                <a:schemeClr val="bg1">
                  <a:lumMod val="75000"/>
                </a:schemeClr>
              </a:solidFill>
              <a:latin typeface="Huawei Sans" panose="020C0503030203020204" pitchFamily="34" charset="0"/>
            </a:endParaRPr>
          </a:p>
        </p:txBody>
      </p:sp>
      <p:sp>
        <p:nvSpPr>
          <p:cNvPr id="37" name="文本框 36"/>
          <p:cNvSpPr txBox="1"/>
          <p:nvPr/>
        </p:nvSpPr>
        <p:spPr bwMode="gray">
          <a:xfrm>
            <a:off x="1713532" y="5655939"/>
            <a:ext cx="2441695" cy="276999"/>
          </a:xfrm>
          <a:prstGeom prst="rect">
            <a:avLst/>
          </a:prstGeom>
          <a:noFill/>
        </p:spPr>
        <p:txBody>
          <a:bodyPr wrap="none" rtlCol="0">
            <a:spAutoFit/>
          </a:bodyPr>
          <a:lstStyle/>
          <a:p>
            <a:pPr algn="r" fontAlgn="ctr"/>
            <a:r>
              <a:rPr lang="en-US" sz="1200" dirty="0" smtClean="0">
                <a:solidFill>
                  <a:schemeClr val="bg1">
                    <a:lumMod val="75000"/>
                  </a:schemeClr>
                </a:solidFill>
                <a:latin typeface="Huawei Sans" panose="020C0503030203020204" pitchFamily="34" charset="0"/>
              </a:rPr>
              <a:t>Allocate the specified IP address</a:t>
            </a:r>
            <a:endParaRPr lang="en-US" altLang="zh-CN" sz="1200" dirty="0">
              <a:solidFill>
                <a:schemeClr val="bg1">
                  <a:lumMod val="75000"/>
                </a:schemeClr>
              </a:solidFill>
              <a:latin typeface="Huawei Sans" panose="020C0503030203020204" pitchFamily="34" charset="0"/>
            </a:endParaRPr>
          </a:p>
        </p:txBody>
      </p:sp>
      <p:pic>
        <p:nvPicPr>
          <p:cNvPr id="38" name="图片 86" descr="核心交换机.png"/>
          <p:cNvPicPr>
            <a:picLocks noChangeAspect="1"/>
          </p:cNvPicPr>
          <p:nvPr/>
        </p:nvPicPr>
        <p:blipFill>
          <a:blip r:embed="rId6" cstate="print"/>
          <a:stretch>
            <a:fillRect/>
          </a:stretch>
        </p:blipFill>
        <p:spPr bwMode="gray">
          <a:xfrm>
            <a:off x="7984393" y="1860637"/>
            <a:ext cx="446281" cy="365140"/>
          </a:xfrm>
          <a:prstGeom prst="rect">
            <a:avLst/>
          </a:prstGeom>
        </p:spPr>
      </p:pic>
      <p:pic>
        <p:nvPicPr>
          <p:cNvPr id="39" name="图片 72" descr="交换机.png"/>
          <p:cNvPicPr>
            <a:picLocks noChangeAspect="1"/>
          </p:cNvPicPr>
          <p:nvPr/>
        </p:nvPicPr>
        <p:blipFill>
          <a:blip r:embed="rId4" cstate="print"/>
          <a:stretch>
            <a:fillRect/>
          </a:stretch>
        </p:blipFill>
        <p:spPr bwMode="gray">
          <a:xfrm>
            <a:off x="9469845" y="1877236"/>
            <a:ext cx="404368" cy="331943"/>
          </a:xfrm>
          <a:prstGeom prst="rect">
            <a:avLst/>
          </a:prstGeom>
        </p:spPr>
      </p:pic>
      <p:pic>
        <p:nvPicPr>
          <p:cNvPr id="40" name="图片 102" descr="AC-蓝.png"/>
          <p:cNvPicPr>
            <a:picLocks noChangeAspect="1"/>
          </p:cNvPicPr>
          <p:nvPr/>
        </p:nvPicPr>
        <p:blipFill>
          <a:blip r:embed="rId7" cstate="print"/>
          <a:stretch>
            <a:fillRect/>
          </a:stretch>
        </p:blipFill>
        <p:spPr bwMode="gray">
          <a:xfrm>
            <a:off x="6600515" y="1906501"/>
            <a:ext cx="405710" cy="331945"/>
          </a:xfrm>
          <a:prstGeom prst="rect">
            <a:avLst/>
          </a:prstGeom>
        </p:spPr>
      </p:pic>
      <p:pic>
        <p:nvPicPr>
          <p:cNvPr id="41" name="图片 87" descr="汇聚交换机.png"/>
          <p:cNvPicPr>
            <a:picLocks noChangeAspect="1"/>
          </p:cNvPicPr>
          <p:nvPr/>
        </p:nvPicPr>
        <p:blipFill>
          <a:blip r:embed="rId8" cstate="print"/>
          <a:stretch>
            <a:fillRect/>
          </a:stretch>
        </p:blipFill>
        <p:spPr bwMode="gray">
          <a:xfrm>
            <a:off x="6922166" y="2706801"/>
            <a:ext cx="405710" cy="331945"/>
          </a:xfrm>
          <a:prstGeom prst="rect">
            <a:avLst/>
          </a:prstGeom>
        </p:spPr>
      </p:pic>
      <p:pic>
        <p:nvPicPr>
          <p:cNvPr id="42" name="图片 76" descr="接入交换机.png"/>
          <p:cNvPicPr>
            <a:picLocks noChangeAspect="1"/>
          </p:cNvPicPr>
          <p:nvPr/>
        </p:nvPicPr>
        <p:blipFill>
          <a:blip r:embed="rId5" cstate="print"/>
          <a:stretch>
            <a:fillRect/>
          </a:stretch>
        </p:blipFill>
        <p:spPr bwMode="gray">
          <a:xfrm>
            <a:off x="6922166" y="3765003"/>
            <a:ext cx="405710" cy="331945"/>
          </a:xfrm>
          <a:prstGeom prst="rect">
            <a:avLst/>
          </a:prstGeom>
        </p:spPr>
      </p:pic>
      <p:pic>
        <p:nvPicPr>
          <p:cNvPr id="43" name="图片 87" descr="汇聚交换机.png"/>
          <p:cNvPicPr>
            <a:picLocks noChangeAspect="1"/>
          </p:cNvPicPr>
          <p:nvPr/>
        </p:nvPicPr>
        <p:blipFill>
          <a:blip r:embed="rId8" cstate="print"/>
          <a:stretch>
            <a:fillRect/>
          </a:stretch>
        </p:blipFill>
        <p:spPr bwMode="gray">
          <a:xfrm>
            <a:off x="9087192" y="2706801"/>
            <a:ext cx="405710" cy="331945"/>
          </a:xfrm>
          <a:prstGeom prst="rect">
            <a:avLst/>
          </a:prstGeom>
        </p:spPr>
      </p:pic>
      <p:pic>
        <p:nvPicPr>
          <p:cNvPr id="44" name="图片 76" descr="接入交换机.png"/>
          <p:cNvPicPr>
            <a:picLocks noChangeAspect="1"/>
          </p:cNvPicPr>
          <p:nvPr/>
        </p:nvPicPr>
        <p:blipFill>
          <a:blip r:embed="rId5" cstate="print"/>
          <a:stretch>
            <a:fillRect/>
          </a:stretch>
        </p:blipFill>
        <p:spPr bwMode="gray">
          <a:xfrm>
            <a:off x="9087192" y="3326726"/>
            <a:ext cx="405710" cy="331945"/>
          </a:xfrm>
          <a:prstGeom prst="rect">
            <a:avLst/>
          </a:prstGeom>
        </p:spPr>
      </p:pic>
      <p:pic>
        <p:nvPicPr>
          <p:cNvPr id="45" name="图片 105" descr="AP.png"/>
          <p:cNvPicPr>
            <a:picLocks noChangeAspect="1"/>
          </p:cNvPicPr>
          <p:nvPr/>
        </p:nvPicPr>
        <p:blipFill>
          <a:blip r:embed="rId9" cstate="print"/>
          <a:stretch>
            <a:fillRect/>
          </a:stretch>
        </p:blipFill>
        <p:spPr bwMode="gray">
          <a:xfrm>
            <a:off x="9087192" y="4078351"/>
            <a:ext cx="405710" cy="331945"/>
          </a:xfrm>
          <a:prstGeom prst="rect">
            <a:avLst/>
          </a:prstGeom>
        </p:spPr>
      </p:pic>
      <p:cxnSp>
        <p:nvCxnSpPr>
          <p:cNvPr id="46" name="直接连接符 45"/>
          <p:cNvCxnSpPr>
            <a:stCxn id="44" idx="0"/>
            <a:endCxn id="43" idx="2"/>
          </p:cNvCxnSpPr>
          <p:nvPr/>
        </p:nvCxnSpPr>
        <p:spPr bwMode="gray">
          <a:xfrm flipV="1">
            <a:off x="9290047" y="3038746"/>
            <a:ext cx="0" cy="2879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0"/>
            <a:endCxn id="44" idx="2"/>
          </p:cNvCxnSpPr>
          <p:nvPr/>
        </p:nvCxnSpPr>
        <p:spPr bwMode="gray">
          <a:xfrm flipV="1">
            <a:off x="9290047" y="3658671"/>
            <a:ext cx="0" cy="4196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166"/>
          <p:cNvCxnSpPr>
            <a:stCxn id="38" idx="3"/>
          </p:cNvCxnSpPr>
          <p:nvPr/>
        </p:nvCxnSpPr>
        <p:spPr bwMode="gray">
          <a:xfrm>
            <a:off x="8430674" y="2043207"/>
            <a:ext cx="10902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9" name="图片 11" descr="开放网络-蓝.png"/>
          <p:cNvPicPr>
            <a:picLocks noChangeAspect="1"/>
          </p:cNvPicPr>
          <p:nvPr/>
        </p:nvPicPr>
        <p:blipFill>
          <a:blip r:embed="rId10" cstate="print"/>
          <a:stretch>
            <a:fillRect/>
          </a:stretch>
        </p:blipFill>
        <p:spPr bwMode="gray">
          <a:xfrm>
            <a:off x="6922166" y="4775353"/>
            <a:ext cx="445956" cy="343290"/>
          </a:xfrm>
          <a:prstGeom prst="rect">
            <a:avLst/>
          </a:prstGeom>
        </p:spPr>
      </p:pic>
      <p:pic>
        <p:nvPicPr>
          <p:cNvPr id="50" name="图片 158" descr="SAN网络-蓝.png"/>
          <p:cNvPicPr>
            <a:picLocks noChangeAspect="1"/>
          </p:cNvPicPr>
          <p:nvPr/>
        </p:nvPicPr>
        <p:blipFill>
          <a:blip r:embed="rId11" cstate="print"/>
          <a:stretch>
            <a:fillRect/>
          </a:stretch>
        </p:blipFill>
        <p:spPr bwMode="gray">
          <a:xfrm>
            <a:off x="9213648" y="4767128"/>
            <a:ext cx="201006" cy="329310"/>
          </a:xfrm>
          <a:prstGeom prst="rect">
            <a:avLst/>
          </a:prstGeom>
        </p:spPr>
      </p:pic>
      <p:grpSp>
        <p:nvGrpSpPr>
          <p:cNvPr id="51" name="组合 758"/>
          <p:cNvGrpSpPr/>
          <p:nvPr/>
        </p:nvGrpSpPr>
        <p:grpSpPr bwMode="gray">
          <a:xfrm flipV="1">
            <a:off x="9168817" y="4506044"/>
            <a:ext cx="236214" cy="200032"/>
            <a:chOff x="7440613" y="4868863"/>
            <a:chExt cx="1019175" cy="828675"/>
          </a:xfrm>
          <a:solidFill>
            <a:schemeClr val="bg1">
              <a:lumMod val="50000"/>
            </a:schemeClr>
          </a:solidFill>
        </p:grpSpPr>
        <p:sp>
          <p:nvSpPr>
            <p:cNvPr id="5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sp>
          <p:nvSpPr>
            <p:cNvPr id="5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微软雅黑" panose="020B0503020204020204" pitchFamily="34" charset="-122"/>
              </a:endParaRPr>
            </a:p>
          </p:txBody>
        </p:sp>
      </p:grpSp>
      <p:sp>
        <p:nvSpPr>
          <p:cNvPr id="54" name="文本框 53"/>
          <p:cNvSpPr txBox="1"/>
          <p:nvPr/>
        </p:nvSpPr>
        <p:spPr bwMode="gray">
          <a:xfrm>
            <a:off x="9965709" y="1884227"/>
            <a:ext cx="1080744" cy="276999"/>
          </a:xfrm>
          <a:prstGeom prst="rect">
            <a:avLst/>
          </a:prstGeom>
          <a:noFill/>
        </p:spPr>
        <p:txBody>
          <a:bodyPr wrap="none" rtlCol="0">
            <a:spAutoFit/>
          </a:bodyPr>
          <a:lstStyle/>
          <a:p>
            <a:pPr algn="ctr" fontAlgn="ctr"/>
            <a:r>
              <a:rPr lang="en-US" sz="1200" smtClean="0">
                <a:latin typeface="Huawei Sans" panose="020C0503030203020204" pitchFamily="34" charset="0"/>
              </a:rPr>
              <a:t>DHCP server</a:t>
            </a:r>
            <a:endParaRPr lang="en-US" sz="1200">
              <a:latin typeface="Huawei Sans" panose="020C0503030203020204" pitchFamily="34" charset="0"/>
            </a:endParaRPr>
          </a:p>
        </p:txBody>
      </p:sp>
      <p:sp>
        <p:nvSpPr>
          <p:cNvPr id="55" name="文本框 54"/>
          <p:cNvSpPr txBox="1"/>
          <p:nvPr/>
        </p:nvSpPr>
        <p:spPr bwMode="gray">
          <a:xfrm>
            <a:off x="5856555" y="4810866"/>
            <a:ext cx="102303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sp>
        <p:nvSpPr>
          <p:cNvPr id="56" name="文本框 55"/>
          <p:cNvSpPr txBox="1"/>
          <p:nvPr/>
        </p:nvSpPr>
        <p:spPr bwMode="gray">
          <a:xfrm>
            <a:off x="9360269" y="4810866"/>
            <a:ext cx="1023037" cy="276999"/>
          </a:xfrm>
          <a:prstGeom prst="rect">
            <a:avLst/>
          </a:prstGeom>
          <a:noFill/>
        </p:spPr>
        <p:txBody>
          <a:bodyPr wrap="none" rtlCol="0">
            <a:spAutoFit/>
          </a:bodyPr>
          <a:lstStyle/>
          <a:p>
            <a:pPr fontAlgn="ctr"/>
            <a:r>
              <a:rPr lang="en-US" sz="1200" smtClean="0">
                <a:latin typeface="Huawei Sans" panose="020C0503030203020204" pitchFamily="34" charset="0"/>
              </a:rPr>
              <a:t>DHCP client</a:t>
            </a:r>
            <a:endParaRPr lang="en-US" altLang="zh-CN" sz="1200">
              <a:latin typeface="Huawei Sans" panose="020C0503030203020204" pitchFamily="34" charset="0"/>
            </a:endParaRPr>
          </a:p>
        </p:txBody>
      </p:sp>
      <p:sp>
        <p:nvSpPr>
          <p:cNvPr id="57" name="文本框 56"/>
          <p:cNvSpPr txBox="1"/>
          <p:nvPr/>
        </p:nvSpPr>
        <p:spPr bwMode="gray">
          <a:xfrm>
            <a:off x="5549553" y="2571169"/>
            <a:ext cx="1354872" cy="646331"/>
          </a:xfrm>
          <a:prstGeom prst="rect">
            <a:avLst/>
          </a:prstGeom>
          <a:noFill/>
        </p:spPr>
        <p:txBody>
          <a:bodyPr wrap="square" rtlCol="0">
            <a:spAutoFit/>
          </a:bodyPr>
          <a:lstStyle/>
          <a:p>
            <a:pPr algn="r" fontAlgn="ctr"/>
            <a:r>
              <a:rPr lang="en-US" sz="1200" dirty="0" smtClean="0">
                <a:latin typeface="Huawei Sans" panose="020C0503030203020204" pitchFamily="34" charset="0"/>
              </a:rPr>
              <a:t>Layer 3 gateway</a:t>
            </a:r>
          </a:p>
          <a:p>
            <a:pPr algn="r" fontAlgn="ctr"/>
            <a:r>
              <a:rPr lang="en-US" sz="1200" b="1" dirty="0" smtClean="0">
                <a:solidFill>
                  <a:srgbClr val="C7000B"/>
                </a:solidFill>
                <a:latin typeface="Huawei Sans" panose="020C0503030203020204" pitchFamily="34" charset="0"/>
              </a:rPr>
              <a:t>enabled with DHCP relay</a:t>
            </a:r>
            <a:endParaRPr lang="en-US" sz="1200" b="1" dirty="0">
              <a:solidFill>
                <a:srgbClr val="C7000B"/>
              </a:solidFill>
              <a:latin typeface="Huawei Sans" panose="020C0503030203020204" pitchFamily="34" charset="0"/>
            </a:endParaRPr>
          </a:p>
        </p:txBody>
      </p:sp>
      <p:sp>
        <p:nvSpPr>
          <p:cNvPr id="58" name="矩形 57"/>
          <p:cNvSpPr/>
          <p:nvPr/>
        </p:nvSpPr>
        <p:spPr bwMode="gray">
          <a:xfrm>
            <a:off x="4971637" y="5068396"/>
            <a:ext cx="6678638" cy="1054135"/>
          </a:xfrm>
          <a:prstGeom prst="rect">
            <a:avLst/>
          </a:prstGeom>
        </p:spPr>
        <p:txBody>
          <a:bodyPr wrap="square">
            <a:spAutoFit/>
          </a:bodyPr>
          <a:lstStyle/>
          <a:p>
            <a:pPr marL="177800" indent="-177800" fontAlgn="ctr">
              <a:lnSpc>
                <a:spcPts val="1800"/>
              </a:lnSpc>
              <a:spcAft>
                <a:spcPts val="300"/>
              </a:spcAft>
              <a:buSzPct val="50000"/>
              <a:buFont typeface="Wingdings" panose="05000000000000000000" pitchFamily="2" charset="2"/>
              <a:buChar char="l"/>
            </a:pPr>
            <a:r>
              <a:rPr lang="en-US" sz="1200" dirty="0" smtClean="0">
                <a:latin typeface="Huawei Sans" panose="020C0503030203020204" pitchFamily="34" charset="0"/>
              </a:rPr>
              <a:t>DHCP is widely used on various campus networks to implement automatic IP address configuration for wired or wireless terminals.</a:t>
            </a:r>
          </a:p>
          <a:p>
            <a:pPr marL="177800" indent="-177800" fontAlgn="ctr">
              <a:lnSpc>
                <a:spcPts val="1800"/>
              </a:lnSpc>
              <a:spcAft>
                <a:spcPts val="300"/>
              </a:spcAft>
              <a:buSzPct val="50000"/>
              <a:buFont typeface="Wingdings" panose="05000000000000000000" pitchFamily="2" charset="2"/>
              <a:buChar char="l"/>
            </a:pPr>
            <a:r>
              <a:rPr lang="en-US" sz="1200" dirty="0" smtClean="0">
                <a:latin typeface="Huawei Sans" panose="020C0503030203020204" pitchFamily="34" charset="0"/>
              </a:rPr>
              <a:t>A DHCP relay agent forwards DHCP messages between a DHCP server and DHCP clients to help the DHCP server to dynamically allocate network parameters to the DHCP clients.</a:t>
            </a:r>
            <a:endParaRPr lang="en-US" altLang="zh-CN" sz="1200" dirty="0">
              <a:latin typeface="Huawei Sans" panose="020C0503030203020204" pitchFamily="34" charset="0"/>
            </a:endParaRPr>
          </a:p>
        </p:txBody>
      </p:sp>
      <p:sp>
        <p:nvSpPr>
          <p:cNvPr id="59" name="文本框 58"/>
          <p:cNvSpPr txBox="1"/>
          <p:nvPr/>
        </p:nvSpPr>
        <p:spPr bwMode="gray">
          <a:xfrm>
            <a:off x="9505463" y="2571169"/>
            <a:ext cx="1410187" cy="646331"/>
          </a:xfrm>
          <a:prstGeom prst="rect">
            <a:avLst/>
          </a:prstGeom>
          <a:noFill/>
        </p:spPr>
        <p:txBody>
          <a:bodyPr wrap="square" rtlCol="0">
            <a:spAutoFit/>
          </a:bodyPr>
          <a:lstStyle/>
          <a:p>
            <a:pPr fontAlgn="ctr"/>
            <a:r>
              <a:rPr lang="en-US" sz="1200" smtClean="0">
                <a:latin typeface="Huawei Sans" panose="020C0503030203020204" pitchFamily="34" charset="0"/>
              </a:rPr>
              <a:t>Layer 3 gateway</a:t>
            </a:r>
          </a:p>
          <a:p>
            <a:pPr fontAlgn="ctr"/>
            <a:r>
              <a:rPr lang="en-US" sz="1200" b="1" smtClean="0">
                <a:solidFill>
                  <a:srgbClr val="C7000B"/>
                </a:solidFill>
                <a:latin typeface="Huawei Sans" panose="020C0503030203020204" pitchFamily="34" charset="0"/>
              </a:rPr>
              <a:t>enabled with DHCP relay</a:t>
            </a:r>
            <a:endParaRPr lang="en-US" altLang="zh-CN" sz="1200" b="1">
              <a:solidFill>
                <a:srgbClr val="C7000B"/>
              </a:solidFill>
              <a:latin typeface="Huawei Sans" panose="020C0503030203020204" pitchFamily="34" charset="0"/>
            </a:endParaRPr>
          </a:p>
        </p:txBody>
      </p:sp>
    </p:spTree>
    <p:extLst>
      <p:ext uri="{BB962C8B-B14F-4D97-AF65-F5344CB8AC3E}">
        <p14:creationId xmlns:p14="http://schemas.microsoft.com/office/powerpoint/2010/main" val="26846855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DHCP Options</a:t>
            </a:r>
            <a:endParaRPr lang="en-US" altLang="zh-CN"/>
          </a:p>
        </p:txBody>
      </p:sp>
      <p:pic>
        <p:nvPicPr>
          <p:cNvPr id="3" name="图片 72" descr="交换机.png"/>
          <p:cNvPicPr>
            <a:picLocks noChangeAspect="1"/>
          </p:cNvPicPr>
          <p:nvPr/>
        </p:nvPicPr>
        <p:blipFill>
          <a:blip r:embed="rId3" cstate="print"/>
          <a:stretch>
            <a:fillRect/>
          </a:stretch>
        </p:blipFill>
        <p:spPr bwMode="gray">
          <a:xfrm>
            <a:off x="963892" y="1618573"/>
            <a:ext cx="444805" cy="365137"/>
          </a:xfrm>
          <a:prstGeom prst="rect">
            <a:avLst/>
          </a:prstGeom>
        </p:spPr>
      </p:pic>
      <p:sp>
        <p:nvSpPr>
          <p:cNvPr id="4" name="文本框 3"/>
          <p:cNvSpPr txBox="1"/>
          <p:nvPr/>
        </p:nvSpPr>
        <p:spPr bwMode="gray">
          <a:xfrm>
            <a:off x="592221" y="5599553"/>
            <a:ext cx="1188147" cy="307777"/>
          </a:xfrm>
          <a:prstGeom prst="rect">
            <a:avLst/>
          </a:prstGeom>
          <a:noFill/>
        </p:spPr>
        <p:txBody>
          <a:bodyPr wrap="none" rtlCol="0">
            <a:spAutoFit/>
          </a:bodyPr>
          <a:lstStyle/>
          <a:p>
            <a:pPr algn="ctr" fontAlgn="ctr"/>
            <a:r>
              <a:rPr lang="en-US" sz="1400" smtClean="0">
                <a:latin typeface="Huawei Sans" panose="020C0503030203020204" pitchFamily="34" charset="0"/>
              </a:rPr>
              <a:t>DHCP client</a:t>
            </a:r>
            <a:endParaRPr lang="en-US" altLang="zh-CN" sz="1400">
              <a:latin typeface="Huawei Sans" panose="020C0503030203020204" pitchFamily="34" charset="0"/>
            </a:endParaRPr>
          </a:p>
        </p:txBody>
      </p:sp>
      <p:pic>
        <p:nvPicPr>
          <p:cNvPr id="5" name="图片 72" descr="交换机.png"/>
          <p:cNvPicPr>
            <a:picLocks noChangeAspect="1"/>
          </p:cNvPicPr>
          <p:nvPr/>
        </p:nvPicPr>
        <p:blipFill>
          <a:blip r:embed="rId3" cstate="print"/>
          <a:stretch>
            <a:fillRect/>
          </a:stretch>
        </p:blipFill>
        <p:spPr bwMode="gray">
          <a:xfrm>
            <a:off x="963892" y="5224472"/>
            <a:ext cx="444805" cy="365137"/>
          </a:xfrm>
          <a:prstGeom prst="rect">
            <a:avLst/>
          </a:prstGeom>
        </p:spPr>
      </p:pic>
      <p:sp>
        <p:nvSpPr>
          <p:cNvPr id="6" name="文本框 5"/>
          <p:cNvSpPr txBox="1"/>
          <p:nvPr/>
        </p:nvSpPr>
        <p:spPr bwMode="gray">
          <a:xfrm>
            <a:off x="572985" y="1982713"/>
            <a:ext cx="1226619" cy="307777"/>
          </a:xfrm>
          <a:prstGeom prst="rect">
            <a:avLst/>
          </a:prstGeom>
          <a:noFill/>
        </p:spPr>
        <p:txBody>
          <a:bodyPr wrap="none" rtlCol="0">
            <a:spAutoFit/>
          </a:bodyPr>
          <a:lstStyle/>
          <a:p>
            <a:pPr algn="ctr" fontAlgn="ctr"/>
            <a:r>
              <a:rPr lang="en-US" sz="1400" smtClean="0">
                <a:latin typeface="Huawei Sans" panose="020C0503030203020204" pitchFamily="34" charset="0"/>
              </a:rPr>
              <a:t>DHCP server</a:t>
            </a:r>
            <a:endParaRPr lang="en-US" altLang="zh-CN" sz="1400">
              <a:latin typeface="Huawei Sans" panose="020C0503030203020204" pitchFamily="34" charset="0"/>
            </a:endParaRPr>
          </a:p>
        </p:txBody>
      </p:sp>
      <p:cxnSp>
        <p:nvCxnSpPr>
          <p:cNvPr id="7" name="直接箭头连接符 6"/>
          <p:cNvCxnSpPr/>
          <p:nvPr/>
        </p:nvCxnSpPr>
        <p:spPr bwMode="gray">
          <a:xfrm>
            <a:off x="1186294" y="2246050"/>
            <a:ext cx="0" cy="2902999"/>
          </a:xfrm>
          <a:prstGeom prst="straightConnector1">
            <a:avLst/>
          </a:prstGeom>
          <a:noFill/>
          <a:ln w="31750" algn="ctr">
            <a:solidFill>
              <a:srgbClr val="30B5C5"/>
            </a:solidFill>
            <a:prstDash val="solid"/>
            <a:round/>
            <a:headEnd type="none" w="med" len="med"/>
            <a:tailEnd type="triangle" w="med" len="med"/>
          </a:ln>
        </p:spPr>
      </p:cxnSp>
      <p:sp>
        <p:nvSpPr>
          <p:cNvPr id="8" name="圆角矩形 7"/>
          <p:cNvSpPr/>
          <p:nvPr/>
        </p:nvSpPr>
        <p:spPr bwMode="gray">
          <a:xfrm>
            <a:off x="1408696" y="2791312"/>
            <a:ext cx="3334753" cy="1791705"/>
          </a:xfrm>
          <a:prstGeom prst="roundRect">
            <a:avLst>
              <a:gd name="adj" fmla="val 2303"/>
            </a:avLst>
          </a:prstGeom>
          <a:solidFill>
            <a:srgbClr val="BEE9EE"/>
          </a:solidFill>
          <a:ln w="12700" cap="flat" cmpd="sng" algn="ctr">
            <a:solidFill>
              <a:schemeClr val="bg1"/>
            </a:solidFill>
            <a:prstDash val="solid"/>
            <a:miter lim="800000"/>
          </a:ln>
          <a:effectLst/>
        </p:spPr>
        <p:txBody>
          <a:bodyPr rtlCol="0" anchor="ctr" anchorCtr="0"/>
          <a:lstStyle/>
          <a:p>
            <a:pPr marL="0" marR="0" lvl="0" indent="0" algn="ctr" defTabSz="914478" eaLnBrk="1" fontAlgn="ctr" latinLnBrk="0" hangingPunct="1">
              <a:spcBef>
                <a:spcPts val="0"/>
              </a:spcBef>
              <a:spcAft>
                <a:spcPts val="0"/>
              </a:spcAft>
              <a:buClrTx/>
              <a:buSzTx/>
              <a:buFontTx/>
              <a:buNone/>
              <a:tabLst/>
              <a:defRPr/>
            </a:pPr>
            <a:r>
              <a:rPr lang="en-US" sz="1400" b="1" smtClean="0">
                <a:latin typeface="Huawei Sans" panose="020C0503030203020204" pitchFamily="34" charset="0"/>
              </a:rPr>
              <a:t>DHCP Offer</a:t>
            </a:r>
            <a:endParaRPr kumimoji="0" lang="en-US" altLang="zh-CN" sz="1400" b="1" u="none" strike="noStrike" kern="0" cap="none" spc="0" normalizeH="0" baseline="0" noProof="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White">
          <a:xfrm>
            <a:off x="1548500" y="3156460"/>
            <a:ext cx="3055144" cy="774642"/>
          </a:xfrm>
          <a:prstGeom prst="roundRect">
            <a:avLst>
              <a:gd name="adj" fmla="val 2303"/>
            </a:avLst>
          </a:prstGeom>
          <a:solidFill>
            <a:schemeClr val="bg1">
              <a:lumMod val="95000"/>
            </a:schemeClr>
          </a:solidFill>
          <a:ln w="12700" cap="flat" cmpd="sng" algn="ctr">
            <a:solidFill>
              <a:schemeClr val="bg1"/>
            </a:solidFill>
            <a:prstDash val="solid"/>
            <a:miter lim="800000"/>
          </a:ln>
          <a:effectLst/>
        </p:spPr>
        <p:txBody>
          <a:bodyPr lIns="36000" rIns="36000" rtlCol="0" anchor="ctr"/>
          <a:lstStyle/>
          <a:p>
            <a:pPr algn="ctr" fontAlgn="ctr">
              <a:defRPr/>
            </a:pPr>
            <a:r>
              <a:rPr lang="en-US" sz="1400" dirty="0" smtClean="0">
                <a:solidFill>
                  <a:schemeClr val="bg1">
                    <a:lumMod val="50000"/>
                  </a:schemeClr>
                </a:solidFill>
                <a:latin typeface="Huawei Sans" panose="020C0503030203020204" pitchFamily="34" charset="0"/>
              </a:rPr>
              <a:t>IP address assigned to a DHCP client</a:t>
            </a:r>
            <a:endParaRPr lang="en-US" altLang="zh-CN" sz="1400" kern="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defRPr/>
            </a:pPr>
            <a:r>
              <a:rPr lang="en-US" sz="1400" dirty="0" smtClean="0">
                <a:solidFill>
                  <a:schemeClr val="bg1">
                    <a:lumMod val="50000"/>
                  </a:schemeClr>
                </a:solidFill>
                <a:latin typeface="Huawei Sans" panose="020C0503030203020204" pitchFamily="34" charset="0"/>
              </a:rPr>
              <a:t>…</a:t>
            </a:r>
            <a:endParaRPr kumimoji="0" lang="en-US" altLang="zh-CN" sz="1400" b="0" u="none" strike="noStrike" kern="0" cap="none" spc="0" normalizeH="0" baseline="0" noProof="0" dirty="0" smtClean="0">
              <a:ln>
                <a:noFill/>
              </a:ln>
              <a:solidFill>
                <a:schemeClr val="bg1">
                  <a:lumMod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1548500" y="4054649"/>
            <a:ext cx="3055144" cy="332130"/>
          </a:xfrm>
          <a:prstGeom prst="roundRect">
            <a:avLst>
              <a:gd name="adj" fmla="val 2303"/>
            </a:avLst>
          </a:prstGeom>
          <a:solidFill>
            <a:schemeClr val="accent2">
              <a:lumMod val="20000"/>
              <a:lumOff val="80000"/>
            </a:schemeClr>
          </a:solidFill>
          <a:ln w="12700" cap="flat" cmpd="sng" algn="ctr">
            <a:solidFill>
              <a:schemeClr val="bg1"/>
            </a:solidFill>
            <a:prstDash val="solid"/>
            <a:miter lim="800000"/>
          </a:ln>
          <a:effectLst/>
        </p:spPr>
        <p:txBody>
          <a:bodyPr lIns="36000" rIns="36000" rtlCol="0" anchor="ctr"/>
          <a:lstStyle/>
          <a:p>
            <a:pPr marL="0" marR="0" lvl="0" indent="0" algn="ctr" defTabSz="914478" eaLnBrk="1" fontAlgn="ctr" latinLnBrk="0" hangingPunct="1">
              <a:spcBef>
                <a:spcPts val="0"/>
              </a:spcBef>
              <a:spcAft>
                <a:spcPts val="0"/>
              </a:spcAft>
              <a:buClrTx/>
              <a:buSzTx/>
              <a:buFontTx/>
              <a:buNone/>
              <a:tabLst/>
              <a:defRPr/>
            </a:pPr>
            <a:r>
              <a:rPr lang="en-US" sz="1400" b="1" dirty="0" smtClean="0">
                <a:solidFill>
                  <a:srgbClr val="C7000B"/>
                </a:solidFill>
                <a:latin typeface="Huawei Sans" panose="020C0503030203020204" pitchFamily="34" charset="0"/>
              </a:rPr>
              <a:t>Options</a:t>
            </a:r>
            <a:endParaRPr kumimoji="0" lang="en-US" altLang="zh-CN" sz="1400" b="1"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5464783" y="1625517"/>
            <a:ext cx="5735814" cy="1530943"/>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Options field stores control information and parameters allocated to a DHCP client.</a:t>
            </a:r>
          </a:p>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 DHCP message can carry multiple options.</a:t>
            </a:r>
          </a:p>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DHCP predefines a large number of options for various purposes, for example, setting the gateway address and DNS server address.</a:t>
            </a:r>
            <a:endParaRPr lang="en-US" altLang="zh-CN" sz="1200" dirty="0">
              <a:solidFill>
                <a:schemeClr val="tx1"/>
              </a:solidFill>
              <a:latin typeface="Huawei Sans" panose="020C0503030203020204" pitchFamily="34" charset="0"/>
            </a:endParaRPr>
          </a:p>
        </p:txBody>
      </p:sp>
      <p:sp>
        <p:nvSpPr>
          <p:cNvPr id="12" name="文本框 11"/>
          <p:cNvSpPr txBox="1"/>
          <p:nvPr/>
        </p:nvSpPr>
        <p:spPr bwMode="gray">
          <a:xfrm>
            <a:off x="5464784" y="1202905"/>
            <a:ext cx="5735813"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Options field in DHCP messages</a:t>
            </a:r>
            <a:endParaRPr lang="en-US" altLang="zh-CN">
              <a:latin typeface="Huawei Sans" panose="020C0503030203020204" pitchFamily="34" charset="0"/>
            </a:endParaRPr>
          </a:p>
        </p:txBody>
      </p:sp>
      <p:sp>
        <p:nvSpPr>
          <p:cNvPr id="13" name="圆角矩形 12"/>
          <p:cNvSpPr/>
          <p:nvPr/>
        </p:nvSpPr>
        <p:spPr bwMode="gray">
          <a:xfrm>
            <a:off x="5464783" y="3746917"/>
            <a:ext cx="5735814" cy="214612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Options field can be used to set the IP address of the NTP server.</a:t>
            </a:r>
          </a:p>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Options field can be vendor-defined. For example, the CloudCampus solution uses Option 148 to implement plug-and-play of network devices. The information is used to notify the DHCP client of controller information so that the device can obtain the controller address and port number.</a:t>
            </a:r>
          </a:p>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Option 43 is used to register an AP with an AC that resides on a different network segment from the AP in WLAN scenarios.</a:t>
            </a:r>
            <a:endParaRPr lang="en-US" altLang="zh-CN" sz="1200" dirty="0">
              <a:solidFill>
                <a:schemeClr val="tx1"/>
              </a:solidFill>
              <a:latin typeface="Huawei Sans" panose="020C0503030203020204" pitchFamily="34" charset="0"/>
            </a:endParaRPr>
          </a:p>
        </p:txBody>
      </p:sp>
      <p:sp>
        <p:nvSpPr>
          <p:cNvPr id="14" name="文本框 13"/>
          <p:cNvSpPr txBox="1"/>
          <p:nvPr/>
        </p:nvSpPr>
        <p:spPr bwMode="gray">
          <a:xfrm>
            <a:off x="5464784" y="3294363"/>
            <a:ext cx="5735813"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Typical application scenarios</a:t>
            </a:r>
            <a:endParaRPr lang="en-US" altLang="zh-CN">
              <a:latin typeface="Huawei Sans" panose="020C0503030203020204" pitchFamily="34" charset="0"/>
            </a:endParaRPr>
          </a:p>
        </p:txBody>
      </p:sp>
    </p:spTree>
    <p:extLst>
      <p:ext uri="{BB962C8B-B14F-4D97-AF65-F5344CB8AC3E}">
        <p14:creationId xmlns:p14="http://schemas.microsoft.com/office/powerpoint/2010/main" val="7217590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3246033" y="3885179"/>
            <a:ext cx="1597083" cy="899990"/>
            <a:chOff x="1162603" y="3894267"/>
            <a:chExt cx="1597083" cy="899990"/>
          </a:xfrm>
        </p:grpSpPr>
        <p:grpSp>
          <p:nvGrpSpPr>
            <p:cNvPr id="70" name="组合 69"/>
            <p:cNvGrpSpPr/>
            <p:nvPr/>
          </p:nvGrpSpPr>
          <p:grpSpPr>
            <a:xfrm flipV="1">
              <a:off x="1162603" y="4344262"/>
              <a:ext cx="776620" cy="449995"/>
              <a:chOff x="1604900" y="3894267"/>
              <a:chExt cx="776620" cy="449995"/>
            </a:xfrm>
          </p:grpSpPr>
          <p:cxnSp>
            <p:nvCxnSpPr>
              <p:cNvPr id="77"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8"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flipV="1">
              <a:off x="1983066" y="4344262"/>
              <a:ext cx="776620" cy="449995"/>
              <a:chOff x="1604900" y="3894267"/>
              <a:chExt cx="776620" cy="449995"/>
            </a:xfrm>
          </p:grpSpPr>
          <p:cxnSp>
            <p:nvCxnSpPr>
              <p:cNvPr id="75"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6"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1604900" y="3894267"/>
              <a:ext cx="776620" cy="449995"/>
              <a:chOff x="1604900" y="3894267"/>
              <a:chExt cx="776620" cy="449995"/>
            </a:xfrm>
          </p:grpSpPr>
          <p:cxnSp>
            <p:nvCxnSpPr>
              <p:cNvPr id="73"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68" name="组合 67"/>
          <p:cNvGrpSpPr/>
          <p:nvPr/>
        </p:nvGrpSpPr>
        <p:grpSpPr>
          <a:xfrm>
            <a:off x="866734" y="3894267"/>
            <a:ext cx="1597083" cy="899990"/>
            <a:chOff x="1162603" y="3894267"/>
            <a:chExt cx="1597083" cy="899990"/>
          </a:xfrm>
        </p:grpSpPr>
        <p:grpSp>
          <p:nvGrpSpPr>
            <p:cNvPr id="62" name="组合 61"/>
            <p:cNvGrpSpPr/>
            <p:nvPr/>
          </p:nvGrpSpPr>
          <p:grpSpPr>
            <a:xfrm flipV="1">
              <a:off x="1162603" y="4344262"/>
              <a:ext cx="776620" cy="449995"/>
              <a:chOff x="1604900" y="3894267"/>
              <a:chExt cx="776620" cy="449995"/>
            </a:xfrm>
          </p:grpSpPr>
          <p:cxnSp>
            <p:nvCxnSpPr>
              <p:cNvPr id="63"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V="1">
              <a:off x="1983066" y="4344262"/>
              <a:ext cx="776620" cy="449995"/>
              <a:chOff x="1604900" y="3894267"/>
              <a:chExt cx="776620" cy="449995"/>
            </a:xfrm>
          </p:grpSpPr>
          <p:cxnSp>
            <p:nvCxnSpPr>
              <p:cNvPr id="66"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1604900" y="3894267"/>
              <a:ext cx="776620" cy="449995"/>
              <a:chOff x="1604900" y="3894267"/>
              <a:chExt cx="776620" cy="449995"/>
            </a:xfrm>
          </p:grpSpPr>
          <p:cxnSp>
            <p:nvCxnSpPr>
              <p:cNvPr id="48"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p:ph type="title"/>
          </p:nvPr>
        </p:nvSpPr>
        <p:spPr/>
        <p:txBody>
          <a:bodyPr>
            <a:normAutofit/>
          </a:bodyPr>
          <a:lstStyle/>
          <a:p>
            <a:r>
              <a:rPr lang="en-US" altLang="zh-CN" smtClean="0"/>
              <a:t>Network Time Protocol (</a:t>
            </a:r>
            <a:r>
              <a:rPr lang="en-US" smtClean="0"/>
              <a:t>NTP)</a:t>
            </a:r>
            <a:endParaRPr lang="en-US" altLang="zh-CN" dirty="0"/>
          </a:p>
        </p:txBody>
      </p:sp>
      <p:sp>
        <p:nvSpPr>
          <p:cNvPr id="3" name="矩形 2"/>
          <p:cNvSpPr/>
          <p:nvPr/>
        </p:nvSpPr>
        <p:spPr>
          <a:xfrm>
            <a:off x="5542840" y="1345432"/>
            <a:ext cx="6206248" cy="4741811"/>
          </a:xfrm>
          <a:prstGeom prst="rect">
            <a:avLst/>
          </a:prstGeom>
        </p:spPr>
        <p:txBody>
          <a:bodyPr wrap="square">
            <a:spAutoFit/>
          </a:bodyPr>
          <a:lstStyle/>
          <a:p>
            <a:pPr marL="302279" lvl="0" indent="-302279" defTabSz="914034" fontAlgn="ctr">
              <a:lnSpc>
                <a:spcPct val="140000"/>
              </a:lnSpc>
              <a:spcBef>
                <a:spcPts val="792"/>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NTP is an application layer protocol in the TCP/IP suite that synchronizes time between time servers and clients. NTP is implemented based on IP and UDP. NTP packets are transmitted over UDP using port 123.</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marL="302279" lvl="0" indent="-302279" defTabSz="914034" fontAlgn="ctr">
              <a:lnSpc>
                <a:spcPct val="140000"/>
              </a:lnSpc>
              <a:spcBef>
                <a:spcPts val="792"/>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Key concepts in the NTP network architecture:</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marL="542925" lvl="1" indent="-238125" defTabSz="914034" fontAlgn="ctr">
              <a:lnSpc>
                <a:spcPct val="140000"/>
              </a:lnSpc>
              <a:spcBef>
                <a:spcPts val="792"/>
              </a:spcBef>
              <a:buSzPct val="50000"/>
              <a:buFont typeface="Wingdings" panose="05000000000000000000" pitchFamily="2" charset="2"/>
              <a:buChar char="p"/>
            </a:pPr>
            <a:r>
              <a:rPr lang="en-US" sz="1200" b="1" dirty="0" smtClean="0">
                <a:latin typeface="Huawei Sans" panose="020C0503030203020204" pitchFamily="34" charset="0"/>
              </a:rPr>
              <a:t>Synchronization subnet: </a:t>
            </a:r>
            <a:r>
              <a:rPr lang="en-US" sz="1200" dirty="0" smtClean="0">
                <a:latin typeface="Huawei Sans" panose="020C0503030203020204" pitchFamily="34" charset="0"/>
              </a:rPr>
              <a:t>consists of the primary time server, stratum-2 time servers, PC clients, and transmission paths connecting them.</a:t>
            </a:r>
            <a:endParaRPr lang="en-US" altLang="zh-CN" sz="1200" dirty="0" smtClean="0">
              <a:latin typeface="Huawei Sans" panose="020C0503030203020204" pitchFamily="34" charset="0"/>
              <a:ea typeface="方正兰亭黑简体" panose="02000000000000000000" pitchFamily="2" charset="-122"/>
            </a:endParaRPr>
          </a:p>
          <a:p>
            <a:pPr marL="542925" lvl="1" indent="-238125" defTabSz="914034" fontAlgn="ctr">
              <a:lnSpc>
                <a:spcPct val="140000"/>
              </a:lnSpc>
              <a:spcBef>
                <a:spcPts val="792"/>
              </a:spcBef>
              <a:buSzPct val="50000"/>
              <a:buFont typeface="Wingdings" panose="05000000000000000000" pitchFamily="2" charset="2"/>
              <a:buChar char="p"/>
            </a:pPr>
            <a:r>
              <a:rPr lang="en-US" sz="1200" b="1" dirty="0" smtClean="0">
                <a:latin typeface="Huawei Sans" panose="020C0503030203020204" pitchFamily="34" charset="0"/>
              </a:rPr>
              <a:t>Primary time server: </a:t>
            </a:r>
            <a:r>
              <a:rPr lang="en-US" sz="1200" dirty="0" smtClean="0">
                <a:latin typeface="Huawei Sans" panose="020C0503030203020204" pitchFamily="34" charset="0"/>
              </a:rPr>
              <a:t>directly synchronizes its clock with a standard reference clock through a cable or radio. Typically, the standard reference clock is either a radio clock or the Global Positioning System (GPS).</a:t>
            </a:r>
            <a:endParaRPr lang="en-US" altLang="zh-CN" sz="1200" dirty="0" smtClean="0">
              <a:latin typeface="Huawei Sans" panose="020C0503030203020204" pitchFamily="34" charset="0"/>
              <a:ea typeface="方正兰亭黑简体" panose="02000000000000000000" pitchFamily="2" charset="-122"/>
            </a:endParaRPr>
          </a:p>
          <a:p>
            <a:pPr marL="542925" lvl="1" indent="-238125" defTabSz="914034" fontAlgn="ctr">
              <a:lnSpc>
                <a:spcPct val="140000"/>
              </a:lnSpc>
              <a:spcBef>
                <a:spcPts val="792"/>
              </a:spcBef>
              <a:buSzPct val="50000"/>
              <a:buFont typeface="Wingdings" panose="05000000000000000000" pitchFamily="2" charset="2"/>
              <a:buChar char="p"/>
            </a:pPr>
            <a:r>
              <a:rPr lang="en-US" sz="1200" b="1" dirty="0" smtClean="0">
                <a:latin typeface="Huawei Sans" panose="020C0503030203020204" pitchFamily="34" charset="0"/>
              </a:rPr>
              <a:t>Stratum-2 time server: </a:t>
            </a:r>
            <a:r>
              <a:rPr lang="en-US" sz="1200" dirty="0" smtClean="0">
                <a:latin typeface="Huawei Sans" panose="020C0503030203020204" pitchFamily="34" charset="0"/>
              </a:rPr>
              <a:t>synchronizes its clock with either the primary time server or other stratum-2 time servers on the network. Stratum-2 time servers use NTP to transmit time information to other hosts in a LAN.</a:t>
            </a:r>
            <a:endParaRPr lang="en-US" altLang="zh-CN" sz="1200" dirty="0" smtClean="0">
              <a:latin typeface="Huawei Sans" panose="020C0503030203020204" pitchFamily="34" charset="0"/>
              <a:ea typeface="方正兰亭黑简体" panose="02000000000000000000" pitchFamily="2" charset="-122"/>
            </a:endParaRPr>
          </a:p>
          <a:p>
            <a:pPr marL="542925" lvl="1" indent="-238125" defTabSz="914034" fontAlgn="ctr">
              <a:lnSpc>
                <a:spcPct val="140000"/>
              </a:lnSpc>
              <a:spcBef>
                <a:spcPts val="792"/>
              </a:spcBef>
              <a:buSzPct val="50000"/>
              <a:buFont typeface="Wingdings" panose="05000000000000000000" pitchFamily="2" charset="2"/>
              <a:buChar char="p"/>
            </a:pPr>
            <a:r>
              <a:rPr lang="en-US" sz="1200" b="1" dirty="0" smtClean="0">
                <a:latin typeface="Huawei Sans" panose="020C0503030203020204" pitchFamily="34" charset="0"/>
              </a:rPr>
              <a:t>Stratum: </a:t>
            </a:r>
            <a:r>
              <a:rPr lang="en-US" sz="1200" dirty="0" smtClean="0">
                <a:latin typeface="Huawei Sans" panose="020C0503030203020204" pitchFamily="34" charset="0"/>
              </a:rPr>
              <a:t>is a hierarchical standard for clock synchronization. It represents the precision of a clock. The value of a stratum ranges from 1 to 16. A smaller value indicates higher precision. The value </a:t>
            </a:r>
            <a:r>
              <a:rPr lang="en-US" sz="1200" b="1" dirty="0" smtClean="0">
                <a:latin typeface="Huawei Sans" panose="020C0503030203020204" pitchFamily="34" charset="0"/>
              </a:rPr>
              <a:t>1</a:t>
            </a:r>
            <a:r>
              <a:rPr lang="en-US" sz="1200" dirty="0" smtClean="0">
                <a:latin typeface="Huawei Sans" panose="020C0503030203020204" pitchFamily="34" charset="0"/>
              </a:rPr>
              <a:t> indicates the highest clock precision, and the value </a:t>
            </a:r>
            <a:r>
              <a:rPr lang="en-US" sz="1200" b="1" dirty="0" smtClean="0">
                <a:latin typeface="Huawei Sans" panose="020C0503030203020204" pitchFamily="34" charset="0"/>
              </a:rPr>
              <a:t>16</a:t>
            </a:r>
            <a:r>
              <a:rPr lang="en-US" sz="1200" dirty="0" smtClean="0">
                <a:latin typeface="Huawei Sans" panose="020C0503030203020204" pitchFamily="34" charset="0"/>
              </a:rPr>
              <a:t> indicates that the clock is not synchronized.</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pic>
        <p:nvPicPr>
          <p:cNvPr id="4" name="图片 86" descr="核心交换机.png"/>
          <p:cNvPicPr>
            <a:picLocks/>
          </p:cNvPicPr>
          <p:nvPr/>
        </p:nvPicPr>
        <p:blipFill>
          <a:blip r:embed="rId3" cstate="print"/>
          <a:stretch>
            <a:fillRect/>
          </a:stretch>
        </p:blipFill>
        <p:spPr>
          <a:xfrm>
            <a:off x="2683467" y="2052897"/>
            <a:ext cx="459637" cy="416337"/>
          </a:xfrm>
          <a:prstGeom prst="rect">
            <a:avLst/>
          </a:prstGeom>
        </p:spPr>
      </p:pic>
      <p:pic>
        <p:nvPicPr>
          <p:cNvPr id="5" name="图片 4" descr="汇聚交换机.png"/>
          <p:cNvPicPr>
            <a:picLocks/>
          </p:cNvPicPr>
          <p:nvPr/>
        </p:nvPicPr>
        <p:blipFill>
          <a:blip r:embed="rId4" cstate="print"/>
          <a:stretch>
            <a:fillRect/>
          </a:stretch>
        </p:blipFill>
        <p:spPr>
          <a:xfrm>
            <a:off x="1472051" y="2694988"/>
            <a:ext cx="459637" cy="416337"/>
          </a:xfrm>
          <a:prstGeom prst="rect">
            <a:avLst/>
          </a:prstGeom>
        </p:spPr>
      </p:pic>
      <p:pic>
        <p:nvPicPr>
          <p:cNvPr id="6" name="图片 76" descr="接入交换机.png"/>
          <p:cNvPicPr>
            <a:picLocks/>
          </p:cNvPicPr>
          <p:nvPr/>
        </p:nvPicPr>
        <p:blipFill>
          <a:blip r:embed="rId5" cstate="print"/>
          <a:stretch>
            <a:fillRect/>
          </a:stretch>
        </p:blipFill>
        <p:spPr>
          <a:xfrm>
            <a:off x="1472051" y="3470877"/>
            <a:ext cx="459637" cy="416337"/>
          </a:xfrm>
          <a:prstGeom prst="rect">
            <a:avLst/>
          </a:prstGeom>
        </p:spPr>
      </p:pic>
      <p:pic>
        <p:nvPicPr>
          <p:cNvPr id="7" name="图片 6" descr="汇聚交换机.png"/>
          <p:cNvPicPr>
            <a:picLocks/>
          </p:cNvPicPr>
          <p:nvPr/>
        </p:nvPicPr>
        <p:blipFill>
          <a:blip r:embed="rId4" cstate="print"/>
          <a:stretch>
            <a:fillRect/>
          </a:stretch>
        </p:blipFill>
        <p:spPr>
          <a:xfrm>
            <a:off x="3832175" y="2694988"/>
            <a:ext cx="459637" cy="416337"/>
          </a:xfrm>
          <a:prstGeom prst="rect">
            <a:avLst/>
          </a:prstGeom>
        </p:spPr>
      </p:pic>
      <p:pic>
        <p:nvPicPr>
          <p:cNvPr id="8" name="图片 76" descr="接入交换机.png"/>
          <p:cNvPicPr>
            <a:picLocks/>
          </p:cNvPicPr>
          <p:nvPr/>
        </p:nvPicPr>
        <p:blipFill>
          <a:blip r:embed="rId5" cstate="print"/>
          <a:stretch>
            <a:fillRect/>
          </a:stretch>
        </p:blipFill>
        <p:spPr>
          <a:xfrm>
            <a:off x="3832175" y="3470877"/>
            <a:ext cx="459637" cy="416337"/>
          </a:xfrm>
          <a:prstGeom prst="rect">
            <a:avLst/>
          </a:prstGeom>
        </p:spPr>
      </p:pic>
      <p:pic>
        <p:nvPicPr>
          <p:cNvPr id="11" name="图片 10" descr="PC.png"/>
          <p:cNvPicPr>
            <a:picLocks noChangeAspect="1"/>
          </p:cNvPicPr>
          <p:nvPr/>
        </p:nvPicPr>
        <p:blipFill>
          <a:blip r:embed="rId6" cstate="print"/>
          <a:stretch>
            <a:fillRect/>
          </a:stretch>
        </p:blipFill>
        <p:spPr>
          <a:xfrm>
            <a:off x="3438400" y="4669691"/>
            <a:ext cx="468379" cy="375354"/>
          </a:xfrm>
          <a:prstGeom prst="rect">
            <a:avLst/>
          </a:prstGeom>
        </p:spPr>
      </p:pic>
      <p:pic>
        <p:nvPicPr>
          <p:cNvPr id="12" name="图片 11" descr="PC.png"/>
          <p:cNvPicPr>
            <a:picLocks noChangeAspect="1"/>
          </p:cNvPicPr>
          <p:nvPr/>
        </p:nvPicPr>
        <p:blipFill>
          <a:blip r:embed="rId6" cstate="print"/>
          <a:stretch>
            <a:fillRect/>
          </a:stretch>
        </p:blipFill>
        <p:spPr>
          <a:xfrm>
            <a:off x="4265871" y="4669691"/>
            <a:ext cx="468379" cy="375354"/>
          </a:xfrm>
          <a:prstGeom prst="rect">
            <a:avLst/>
          </a:prstGeom>
        </p:spPr>
      </p:pic>
      <p:pic>
        <p:nvPicPr>
          <p:cNvPr id="13" name="图片 12" descr="PC.png"/>
          <p:cNvPicPr>
            <a:picLocks noChangeAspect="1"/>
          </p:cNvPicPr>
          <p:nvPr/>
        </p:nvPicPr>
        <p:blipFill>
          <a:blip r:embed="rId6" cstate="print"/>
          <a:stretch>
            <a:fillRect/>
          </a:stretch>
        </p:blipFill>
        <p:spPr>
          <a:xfrm>
            <a:off x="1020855" y="4669849"/>
            <a:ext cx="468379" cy="375354"/>
          </a:xfrm>
          <a:prstGeom prst="rect">
            <a:avLst/>
          </a:prstGeom>
        </p:spPr>
      </p:pic>
      <p:pic>
        <p:nvPicPr>
          <p:cNvPr id="14" name="图片 13" descr="PC.png"/>
          <p:cNvPicPr>
            <a:picLocks noChangeAspect="1"/>
          </p:cNvPicPr>
          <p:nvPr/>
        </p:nvPicPr>
        <p:blipFill>
          <a:blip r:embed="rId6" cstate="print"/>
          <a:stretch>
            <a:fillRect/>
          </a:stretch>
        </p:blipFill>
        <p:spPr>
          <a:xfrm>
            <a:off x="1848326" y="4669849"/>
            <a:ext cx="468379" cy="375354"/>
          </a:xfrm>
          <a:prstGeom prst="rect">
            <a:avLst/>
          </a:prstGeom>
        </p:spPr>
      </p:pic>
      <p:sp>
        <p:nvSpPr>
          <p:cNvPr id="15" name="文本框 14"/>
          <p:cNvSpPr txBox="1"/>
          <p:nvPr/>
        </p:nvSpPr>
        <p:spPr>
          <a:xfrm>
            <a:off x="1783386" y="5089790"/>
            <a:ext cx="598242" cy="276999"/>
          </a:xfrm>
          <a:prstGeom prst="rect">
            <a:avLst/>
          </a:prstGeom>
          <a:noFill/>
        </p:spPr>
        <p:txBody>
          <a:bodyPr wrap="none" rtlCol="0">
            <a:spAutoFit/>
          </a:bodyPr>
          <a:lstStyle/>
          <a:p>
            <a:pPr algn="ctr" fontAlgn="ctr"/>
            <a:r>
              <a:rPr lang="en-US" sz="1200" smtClean="0">
                <a:latin typeface="Huawei Sans" panose="020C0503030203020204" pitchFamily="34" charset="0"/>
              </a:rPr>
              <a:t>Host2</a:t>
            </a:r>
            <a:endParaRPr lang="en-US" sz="1200">
              <a:latin typeface="Huawei Sans" panose="020C0503030203020204" pitchFamily="34" charset="0"/>
              <a:ea typeface="方正兰亭黑简体" panose="02000000000000000000" pitchFamily="2" charset="-122"/>
            </a:endParaRPr>
          </a:p>
        </p:txBody>
      </p:sp>
      <p:sp>
        <p:nvSpPr>
          <p:cNvPr id="16" name="文本框 15"/>
          <p:cNvSpPr txBox="1"/>
          <p:nvPr/>
        </p:nvSpPr>
        <p:spPr>
          <a:xfrm>
            <a:off x="3374208" y="5089790"/>
            <a:ext cx="59824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Host3</a:t>
            </a:r>
            <a:endParaRPr lang="en-US" sz="1200" dirty="0">
              <a:latin typeface="Huawei Sans" panose="020C0503030203020204" pitchFamily="34" charset="0"/>
              <a:ea typeface="方正兰亭黑简体" panose="02000000000000000000" pitchFamily="2" charset="-122"/>
            </a:endParaRPr>
          </a:p>
        </p:txBody>
      </p:sp>
      <p:sp>
        <p:nvSpPr>
          <p:cNvPr id="17" name="文本框 16"/>
          <p:cNvSpPr txBox="1"/>
          <p:nvPr/>
        </p:nvSpPr>
        <p:spPr>
          <a:xfrm>
            <a:off x="903225" y="5089790"/>
            <a:ext cx="598242" cy="276999"/>
          </a:xfrm>
          <a:prstGeom prst="rect">
            <a:avLst/>
          </a:prstGeom>
          <a:noFill/>
        </p:spPr>
        <p:txBody>
          <a:bodyPr wrap="none" rtlCol="0">
            <a:spAutoFit/>
          </a:bodyPr>
          <a:lstStyle/>
          <a:p>
            <a:pPr algn="ctr" fontAlgn="ctr"/>
            <a:r>
              <a:rPr lang="en-US" sz="1200" smtClean="0">
                <a:latin typeface="Huawei Sans" panose="020C0503030203020204" pitchFamily="34" charset="0"/>
              </a:rPr>
              <a:t>Host1</a:t>
            </a:r>
            <a:endParaRPr lang="en-US" sz="1200">
              <a:latin typeface="Huawei Sans" panose="020C0503030203020204" pitchFamily="34" charset="0"/>
              <a:ea typeface="方正兰亭黑简体" panose="02000000000000000000" pitchFamily="2" charset="-122"/>
            </a:endParaRPr>
          </a:p>
        </p:txBody>
      </p:sp>
      <p:sp>
        <p:nvSpPr>
          <p:cNvPr id="18" name="文本框 17"/>
          <p:cNvSpPr txBox="1"/>
          <p:nvPr/>
        </p:nvSpPr>
        <p:spPr>
          <a:xfrm>
            <a:off x="4232466" y="5089790"/>
            <a:ext cx="598242" cy="276999"/>
          </a:xfrm>
          <a:prstGeom prst="rect">
            <a:avLst/>
          </a:prstGeom>
          <a:noFill/>
        </p:spPr>
        <p:txBody>
          <a:bodyPr wrap="none" rtlCol="0">
            <a:spAutoFit/>
          </a:bodyPr>
          <a:lstStyle/>
          <a:p>
            <a:pPr algn="ctr" fontAlgn="ctr"/>
            <a:r>
              <a:rPr lang="en-US" sz="1200" smtClean="0">
                <a:latin typeface="Huawei Sans" panose="020C0503030203020204" pitchFamily="34" charset="0"/>
              </a:rPr>
              <a:t>Host4</a:t>
            </a:r>
            <a:endParaRPr lang="en-US" sz="1200">
              <a:latin typeface="Huawei Sans" panose="020C0503030203020204" pitchFamily="34" charset="0"/>
              <a:ea typeface="方正兰亭黑简体" panose="02000000000000000000" pitchFamily="2" charset="-122"/>
            </a:endParaRPr>
          </a:p>
        </p:txBody>
      </p:sp>
      <p:sp>
        <p:nvSpPr>
          <p:cNvPr id="33" name="文本框 32"/>
          <p:cNvSpPr txBox="1"/>
          <p:nvPr/>
        </p:nvSpPr>
        <p:spPr>
          <a:xfrm>
            <a:off x="1972831" y="2007551"/>
            <a:ext cx="739305" cy="276999"/>
          </a:xfrm>
          <a:prstGeom prst="rect">
            <a:avLst/>
          </a:prstGeom>
          <a:noFill/>
        </p:spPr>
        <p:txBody>
          <a:bodyPr wrap="none" rtlCol="0">
            <a:spAutoFit/>
          </a:bodyPr>
          <a:lstStyle/>
          <a:p>
            <a:pPr defTabSz="914400" fontAlgn="ctr"/>
            <a:r>
              <a:rPr lang="en-US" sz="1200" err="1" smtClean="0">
                <a:solidFill>
                  <a:prstClr val="black"/>
                </a:solidFill>
                <a:latin typeface="Huawei Sans" panose="020C0503030203020204" pitchFamily="34" charset="0"/>
              </a:rPr>
              <a:t>SwitchA</a:t>
            </a:r>
            <a:endParaRPr lang="en-US" sz="1200">
              <a:solidFill>
                <a:prstClr val="black"/>
              </a:solidFill>
              <a:latin typeface="Huawei Sans" panose="020C0503030203020204" pitchFamily="34" charset="0"/>
              <a:ea typeface="方正兰亭黑简体" panose="02000000000000000000" pitchFamily="2" charset="-122"/>
            </a:endParaRPr>
          </a:p>
        </p:txBody>
      </p:sp>
      <p:sp>
        <p:nvSpPr>
          <p:cNvPr id="34" name="文本框 33"/>
          <p:cNvSpPr txBox="1"/>
          <p:nvPr/>
        </p:nvSpPr>
        <p:spPr>
          <a:xfrm>
            <a:off x="1341153" y="2442467"/>
            <a:ext cx="739305" cy="276999"/>
          </a:xfrm>
          <a:prstGeom prst="rect">
            <a:avLst/>
          </a:prstGeom>
          <a:noFill/>
        </p:spPr>
        <p:txBody>
          <a:bodyPr wrap="none" rtlCol="0">
            <a:spAutoFit/>
          </a:bodyPr>
          <a:lstStyle/>
          <a:p>
            <a:pPr defTabSz="914400" fontAlgn="ctr"/>
            <a:r>
              <a:rPr lang="en-US" sz="1200" err="1" smtClean="0">
                <a:solidFill>
                  <a:prstClr val="black"/>
                </a:solidFill>
                <a:latin typeface="Huawei Sans" panose="020C0503030203020204" pitchFamily="34" charset="0"/>
              </a:rPr>
              <a:t>SwitchB</a:t>
            </a:r>
            <a:endParaRPr lang="en-US" sz="1200">
              <a:solidFill>
                <a:prstClr val="black"/>
              </a:solidFill>
              <a:latin typeface="Huawei Sans" panose="020C0503030203020204" pitchFamily="34" charset="0"/>
              <a:ea typeface="方正兰亭黑简体" panose="02000000000000000000" pitchFamily="2" charset="-122"/>
            </a:endParaRPr>
          </a:p>
        </p:txBody>
      </p:sp>
      <p:sp>
        <p:nvSpPr>
          <p:cNvPr id="35" name="文本框 34"/>
          <p:cNvSpPr txBox="1"/>
          <p:nvPr/>
        </p:nvSpPr>
        <p:spPr>
          <a:xfrm>
            <a:off x="3679189" y="2442467"/>
            <a:ext cx="747320" cy="276999"/>
          </a:xfrm>
          <a:prstGeom prst="rect">
            <a:avLst/>
          </a:prstGeom>
          <a:noFill/>
        </p:spPr>
        <p:txBody>
          <a:bodyPr wrap="none" rtlCol="0">
            <a:spAutoFit/>
          </a:bodyPr>
          <a:lstStyle/>
          <a:p>
            <a:pPr defTabSz="914400" fontAlgn="ctr"/>
            <a:r>
              <a:rPr lang="en-US" sz="1200" dirty="0" err="1" smtClean="0">
                <a:solidFill>
                  <a:prstClr val="black"/>
                </a:solidFill>
                <a:latin typeface="Huawei Sans" panose="020C0503030203020204" pitchFamily="34" charset="0"/>
              </a:rPr>
              <a:t>SwitchD</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6" name="文本框 35"/>
          <p:cNvSpPr txBox="1"/>
          <p:nvPr/>
        </p:nvSpPr>
        <p:spPr>
          <a:xfrm>
            <a:off x="421087" y="2561716"/>
            <a:ext cx="1029852"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Stratum-2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2</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7" name="文本框 36"/>
          <p:cNvSpPr txBox="1"/>
          <p:nvPr/>
        </p:nvSpPr>
        <p:spPr>
          <a:xfrm>
            <a:off x="4234837" y="2561716"/>
            <a:ext cx="1234750"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Stratum-2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2</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8" name="文本框 37"/>
          <p:cNvSpPr txBox="1"/>
          <p:nvPr/>
        </p:nvSpPr>
        <p:spPr>
          <a:xfrm>
            <a:off x="4340142" y="3311176"/>
            <a:ext cx="1024140"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Stratum-2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3</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9" name="文本框 38"/>
          <p:cNvSpPr txBox="1"/>
          <p:nvPr/>
        </p:nvSpPr>
        <p:spPr>
          <a:xfrm>
            <a:off x="332881" y="3349276"/>
            <a:ext cx="1206264"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Stratum-2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3</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0" name="文本框 39"/>
          <p:cNvSpPr txBox="1"/>
          <p:nvPr/>
        </p:nvSpPr>
        <p:spPr>
          <a:xfrm>
            <a:off x="2395132" y="1370528"/>
            <a:ext cx="1038566"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Primary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1</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1" name="文本框 40"/>
          <p:cNvSpPr txBox="1"/>
          <p:nvPr/>
        </p:nvSpPr>
        <p:spPr>
          <a:xfrm>
            <a:off x="1877802" y="3541604"/>
            <a:ext cx="747320" cy="276999"/>
          </a:xfrm>
          <a:prstGeom prst="rect">
            <a:avLst/>
          </a:prstGeom>
          <a:noFill/>
        </p:spPr>
        <p:txBody>
          <a:bodyPr wrap="none" rtlCol="0">
            <a:spAutoFit/>
          </a:bodyPr>
          <a:lstStyle/>
          <a:p>
            <a:pPr defTabSz="914400" fontAlgn="ctr"/>
            <a:r>
              <a:rPr lang="en-US" sz="1200" err="1" smtClean="0">
                <a:solidFill>
                  <a:prstClr val="black"/>
                </a:solidFill>
                <a:latin typeface="Huawei Sans" panose="020C0503030203020204" pitchFamily="34" charset="0"/>
              </a:rPr>
              <a:t>SwitchC</a:t>
            </a:r>
            <a:endParaRPr lang="en-US" sz="1200">
              <a:solidFill>
                <a:prstClr val="black"/>
              </a:solidFill>
              <a:latin typeface="Huawei Sans" panose="020C0503030203020204" pitchFamily="34" charset="0"/>
              <a:ea typeface="方正兰亭黑简体" panose="02000000000000000000" pitchFamily="2" charset="-122"/>
            </a:endParaRPr>
          </a:p>
        </p:txBody>
      </p:sp>
      <p:sp>
        <p:nvSpPr>
          <p:cNvPr id="42" name="文本框 41"/>
          <p:cNvSpPr txBox="1"/>
          <p:nvPr/>
        </p:nvSpPr>
        <p:spPr>
          <a:xfrm>
            <a:off x="3104454" y="3541604"/>
            <a:ext cx="747320" cy="276999"/>
          </a:xfrm>
          <a:prstGeom prst="rect">
            <a:avLst/>
          </a:prstGeom>
          <a:noFill/>
        </p:spPr>
        <p:txBody>
          <a:bodyPr wrap="none" rtlCol="0">
            <a:spAutoFit/>
          </a:bodyPr>
          <a:lstStyle/>
          <a:p>
            <a:pPr defTabSz="914400" fontAlgn="ctr"/>
            <a:r>
              <a:rPr lang="en-US" sz="1200" dirty="0" err="1" smtClean="0">
                <a:solidFill>
                  <a:prstClr val="black"/>
                </a:solidFill>
                <a:latin typeface="Huawei Sans" panose="020C0503030203020204" pitchFamily="34" charset="0"/>
              </a:rPr>
              <a:t>SwitchE</a:t>
            </a:r>
            <a:endParaRPr lang="en-US" sz="1200" dirty="0">
              <a:solidFill>
                <a:prstClr val="black"/>
              </a:solidFill>
              <a:latin typeface="Huawei Sans" panose="020C0503030203020204" pitchFamily="34" charset="0"/>
              <a:ea typeface="方正兰亭黑简体" panose="02000000000000000000" pitchFamily="2" charset="-122"/>
            </a:endParaRPr>
          </a:p>
        </p:txBody>
      </p:sp>
      <p:pic>
        <p:nvPicPr>
          <p:cNvPr id="43" name="图片 42"/>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3908626" y="1642646"/>
            <a:ext cx="459637" cy="416337"/>
          </a:xfrm>
          <a:prstGeom prst="rect">
            <a:avLst/>
          </a:prstGeom>
        </p:spPr>
      </p:pic>
      <p:sp>
        <p:nvSpPr>
          <p:cNvPr id="44" name="文本框 43"/>
          <p:cNvSpPr txBox="1"/>
          <p:nvPr/>
        </p:nvSpPr>
        <p:spPr>
          <a:xfrm>
            <a:off x="3610529" y="2048306"/>
            <a:ext cx="1063112" cy="276999"/>
          </a:xfrm>
          <a:prstGeom prst="rect">
            <a:avLst/>
          </a:prstGeom>
          <a:noFill/>
        </p:spPr>
        <p:txBody>
          <a:bodyPr wrap="none" rtlCol="0">
            <a:spAutoFit/>
          </a:bodyPr>
          <a:lstStyle/>
          <a:p>
            <a:pPr defTabSz="914400" fontAlgn="ctr"/>
            <a:r>
              <a:rPr lang="en-US" sz="1200" smtClean="0">
                <a:solidFill>
                  <a:prstClr val="black"/>
                </a:solidFill>
                <a:latin typeface="Huawei Sans" panose="020C0503030203020204" pitchFamily="34" charset="0"/>
              </a:rPr>
              <a:t>Clock source</a:t>
            </a:r>
            <a:endParaRPr lang="en-US" sz="1200">
              <a:solidFill>
                <a:prstClr val="black"/>
              </a:solidFill>
              <a:latin typeface="Huawei Sans" panose="020C0503030203020204" pitchFamily="34" charset="0"/>
              <a:ea typeface="方正兰亭黑简体" panose="02000000000000000000" pitchFamily="2" charset="-122"/>
            </a:endParaRPr>
          </a:p>
        </p:txBody>
      </p:sp>
      <p:cxnSp>
        <p:nvCxnSpPr>
          <p:cNvPr id="79" name="Straight Connector 167"/>
          <p:cNvCxnSpPr>
            <a:stCxn id="5" idx="2"/>
            <a:endCxn id="6" idx="0"/>
          </p:cNvCxnSpPr>
          <p:nvPr/>
        </p:nvCxnSpPr>
        <p:spPr bwMode="gray">
          <a:xfrm>
            <a:off x="1701870" y="3111325"/>
            <a:ext cx="0" cy="35955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167"/>
          <p:cNvCxnSpPr>
            <a:stCxn id="7" idx="2"/>
            <a:endCxn id="8" idx="0"/>
          </p:cNvCxnSpPr>
          <p:nvPr/>
        </p:nvCxnSpPr>
        <p:spPr bwMode="gray">
          <a:xfrm>
            <a:off x="4061994" y="3111325"/>
            <a:ext cx="0" cy="35955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5" name="Straight Connector 167"/>
          <p:cNvCxnSpPr>
            <a:stCxn id="4" idx="2"/>
            <a:endCxn id="5" idx="3"/>
          </p:cNvCxnSpPr>
          <p:nvPr/>
        </p:nvCxnSpPr>
        <p:spPr bwMode="gray">
          <a:xfrm flipH="1">
            <a:off x="1931688" y="2469234"/>
            <a:ext cx="981598" cy="43392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8" name="Straight Connector 167"/>
          <p:cNvCxnSpPr>
            <a:stCxn id="4" idx="2"/>
            <a:endCxn id="7" idx="1"/>
          </p:cNvCxnSpPr>
          <p:nvPr/>
        </p:nvCxnSpPr>
        <p:spPr bwMode="gray">
          <a:xfrm>
            <a:off x="2913286" y="2469234"/>
            <a:ext cx="918889" cy="43392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1" name="Straight Connector 167"/>
          <p:cNvCxnSpPr>
            <a:stCxn id="43" idx="1"/>
            <a:endCxn id="4" idx="3"/>
          </p:cNvCxnSpPr>
          <p:nvPr/>
        </p:nvCxnSpPr>
        <p:spPr bwMode="gray">
          <a:xfrm flipH="1">
            <a:off x="3143104" y="1850815"/>
            <a:ext cx="765522" cy="41025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50054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SNMP</a:t>
            </a:r>
            <a:endParaRPr lang="en-US" altLang="zh-CN"/>
          </a:p>
        </p:txBody>
      </p:sp>
      <p:sp>
        <p:nvSpPr>
          <p:cNvPr id="3" name="任意多边形 2"/>
          <p:cNvSpPr/>
          <p:nvPr/>
        </p:nvSpPr>
        <p:spPr bwMode="gray">
          <a:xfrm>
            <a:off x="3064999" y="3677687"/>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Group 165"/>
          <p:cNvGrpSpPr/>
          <p:nvPr/>
        </p:nvGrpSpPr>
        <p:grpSpPr bwMode="gray">
          <a:xfrm rot="10800000">
            <a:off x="576698" y="1867905"/>
            <a:ext cx="2475266" cy="1369396"/>
            <a:chOff x="-1233037" y="914446"/>
            <a:chExt cx="1573823" cy="778776"/>
          </a:xfrm>
        </p:grpSpPr>
        <p:cxnSp>
          <p:nvCxnSpPr>
            <p:cNvPr id="5"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bwMode="gray">
          <a:xfrm>
            <a:off x="1576598" y="1703145"/>
            <a:ext cx="490909" cy="401654"/>
          </a:xfrm>
          <a:prstGeom prst="rect">
            <a:avLst/>
          </a:prstGeom>
        </p:spPr>
      </p:pic>
      <p:pic>
        <p:nvPicPr>
          <p:cNvPr id="8"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494086" y="3058188"/>
            <a:ext cx="490909" cy="401654"/>
          </a:xfrm>
          <a:prstGeom prst="rect">
            <a:avLst/>
          </a:prstGeom>
        </p:spPr>
      </p:pic>
      <p:pic>
        <p:nvPicPr>
          <p:cNvPr id="9" name="图片 76" descr="接入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494086" y="4449298"/>
            <a:ext cx="490909" cy="401654"/>
          </a:xfrm>
          <a:prstGeom prst="rect">
            <a:avLst/>
          </a:prstGeom>
        </p:spPr>
      </p:pic>
      <p:pic>
        <p:nvPicPr>
          <p:cNvPr id="10"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2659112" y="3058188"/>
            <a:ext cx="490909" cy="401654"/>
          </a:xfrm>
          <a:prstGeom prst="rect">
            <a:avLst/>
          </a:prstGeom>
        </p:spPr>
      </p:pic>
      <p:pic>
        <p:nvPicPr>
          <p:cNvPr id="11" name="图片 76" descr="接入交换机.png"/>
          <p:cNvPicPr>
            <a:picLocks noChangeAspect="1"/>
          </p:cNvPicPr>
          <p:nvPr/>
        </p:nvPicPr>
        <p:blipFill>
          <a:blip r:embed="rId5" cstate="print"/>
          <a:stretch>
            <a:fillRect/>
          </a:stretch>
        </p:blipFill>
        <p:spPr bwMode="gray">
          <a:xfrm>
            <a:off x="2659112" y="4449298"/>
            <a:ext cx="490909" cy="401654"/>
          </a:xfrm>
          <a:prstGeom prst="rect">
            <a:avLst/>
          </a:prstGeom>
        </p:spPr>
      </p:pic>
      <p:cxnSp>
        <p:nvCxnSpPr>
          <p:cNvPr id="12" name="直接连接符 11"/>
          <p:cNvCxnSpPr>
            <a:stCxn id="11" idx="0"/>
            <a:endCxn id="10" idx="2"/>
          </p:cNvCxnSpPr>
          <p:nvPr/>
        </p:nvCxnSpPr>
        <p:spPr bwMode="gray">
          <a:xfrm flipV="1">
            <a:off x="2904567" y="3459842"/>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66"/>
          <p:cNvCxnSpPr>
            <a:stCxn id="7" idx="3"/>
          </p:cNvCxnSpPr>
          <p:nvPr/>
        </p:nvCxnSpPr>
        <p:spPr bwMode="gray">
          <a:xfrm>
            <a:off x="2067507" y="1903972"/>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0"/>
            <a:endCxn id="8" idx="2"/>
          </p:cNvCxnSpPr>
          <p:nvPr/>
        </p:nvCxnSpPr>
        <p:spPr bwMode="gray">
          <a:xfrm flipV="1">
            <a:off x="739541" y="3459842"/>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bwMode="gray">
          <a:xfrm>
            <a:off x="6921494" y="2064913"/>
            <a:ext cx="4791081" cy="352276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400"/>
              </a:lnSpc>
              <a:spcBef>
                <a:spcPts val="0"/>
              </a:spcBef>
              <a:spcAft>
                <a:spcPts val="600"/>
              </a:spcAft>
              <a:buSzPct val="50000"/>
              <a:buFont typeface="Wingdings" panose="05000000000000000000" pitchFamily="2" charset="2"/>
              <a:buChar char="l"/>
            </a:pPr>
            <a:r>
              <a:rPr lang="en-US" sz="1400" dirty="0" smtClean="0">
                <a:solidFill>
                  <a:schemeClr val="tx1"/>
                </a:solidFill>
                <a:latin typeface="Huawei Sans" panose="020C0503030203020204" pitchFamily="34" charset="0"/>
              </a:rPr>
              <a:t>SNMP is a network management protocol widely used on TCP/IP networks.</a:t>
            </a:r>
          </a:p>
          <a:p>
            <a:pPr marL="285750" indent="-285750" fontAlgn="ctr">
              <a:lnSpc>
                <a:spcPts val="2400"/>
              </a:lnSpc>
              <a:spcBef>
                <a:spcPts val="0"/>
              </a:spcBef>
              <a:spcAft>
                <a:spcPts val="600"/>
              </a:spcAft>
              <a:buSzPct val="50000"/>
              <a:buFont typeface="Wingdings" panose="05000000000000000000" pitchFamily="2" charset="2"/>
              <a:buChar char="l"/>
            </a:pPr>
            <a:r>
              <a:rPr lang="en-US" sz="1400" dirty="0" smtClean="0">
                <a:solidFill>
                  <a:schemeClr val="tx1"/>
                </a:solidFill>
                <a:latin typeface="Huawei Sans" panose="020C0503030203020204" pitchFamily="34" charset="0"/>
              </a:rPr>
              <a:t>SNMP provides a method for managing devices through a central computer that runs network management software — known as a network management station (NMS). </a:t>
            </a:r>
            <a:endParaRPr lang="en-US" altLang="zh-CN" sz="1400" dirty="0" smtClean="0">
              <a:solidFill>
                <a:schemeClr val="tx1"/>
              </a:solidFill>
              <a:latin typeface="Huawei Sans" panose="020C0503030203020204" pitchFamily="34" charset="0"/>
            </a:endParaRPr>
          </a:p>
          <a:p>
            <a:pPr marL="285750" indent="-285750" fontAlgn="ctr">
              <a:lnSpc>
                <a:spcPts val="2400"/>
              </a:lnSpc>
              <a:spcBef>
                <a:spcPts val="0"/>
              </a:spcBef>
              <a:spcAft>
                <a:spcPts val="600"/>
              </a:spcAft>
              <a:buSzPct val="50000"/>
              <a:buFont typeface="Wingdings" panose="05000000000000000000" pitchFamily="2" charset="2"/>
              <a:buChar char="l"/>
            </a:pPr>
            <a:r>
              <a:rPr lang="en-US" sz="1400" dirty="0" smtClean="0">
                <a:solidFill>
                  <a:schemeClr val="tx1"/>
                </a:solidFill>
                <a:latin typeface="Huawei Sans" panose="020C0503030203020204" pitchFamily="34" charset="0"/>
              </a:rPr>
              <a:t>Using in-band management, SNMP achieves efficient and batch network device management. In addition, SNMP enables unified management of different types of network devices from different vendors.</a:t>
            </a:r>
            <a:endParaRPr lang="en-US" altLang="zh-CN" sz="1400" dirty="0">
              <a:solidFill>
                <a:schemeClr val="tx1"/>
              </a:solidFill>
              <a:latin typeface="Huawei Sans" panose="020C0503030203020204" pitchFamily="34" charset="0"/>
            </a:endParaRPr>
          </a:p>
        </p:txBody>
      </p:sp>
      <p:sp>
        <p:nvSpPr>
          <p:cNvPr id="16" name="文本框 15"/>
          <p:cNvSpPr txBox="1"/>
          <p:nvPr/>
        </p:nvSpPr>
        <p:spPr bwMode="gray">
          <a:xfrm>
            <a:off x="6921496" y="1642300"/>
            <a:ext cx="4791080"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Overview of SNMP</a:t>
            </a:r>
            <a:endParaRPr lang="en-US" altLang="zh-CN">
              <a:latin typeface="Huawei Sans" panose="020C0503030203020204" pitchFamily="34" charset="0"/>
              <a:sym typeface="Huawei Sans" panose="020C0503030203020204" pitchFamily="34" charset="0"/>
            </a:endParaRPr>
          </a:p>
        </p:txBody>
      </p:sp>
      <p:pic>
        <p:nvPicPr>
          <p:cNvPr id="17" name="图片 72" descr="交换机.png"/>
          <p:cNvPicPr>
            <a:picLocks noChangeAspect="1"/>
          </p:cNvPicPr>
          <p:nvPr/>
        </p:nvPicPr>
        <p:blipFill>
          <a:blip r:embed="rId6" cstate="print"/>
          <a:stretch>
            <a:fillRect/>
          </a:stretch>
        </p:blipFill>
        <p:spPr bwMode="gray">
          <a:xfrm>
            <a:off x="4005819" y="1703147"/>
            <a:ext cx="489286" cy="401651"/>
          </a:xfrm>
          <a:prstGeom prst="rect">
            <a:avLst/>
          </a:prstGeom>
        </p:spPr>
      </p:pic>
      <p:cxnSp>
        <p:nvCxnSpPr>
          <p:cNvPr id="18" name="直接连接符 17"/>
          <p:cNvCxnSpPr>
            <a:stCxn id="17" idx="2"/>
          </p:cNvCxnSpPr>
          <p:nvPr/>
        </p:nvCxnSpPr>
        <p:spPr bwMode="gray">
          <a:xfrm flipH="1">
            <a:off x="3017027" y="2104798"/>
            <a:ext cx="1233435" cy="2344500"/>
          </a:xfrm>
          <a:prstGeom prst="line">
            <a:avLst/>
          </a:prstGeom>
          <a:noFill/>
          <a:ln w="19050" algn="ctr">
            <a:solidFill>
              <a:srgbClr val="C7000B"/>
            </a:solidFill>
            <a:prstDash val="solid"/>
            <a:round/>
            <a:headEnd type="triangle" w="med" len="med"/>
            <a:tailEnd type="triangle" w="med" len="med"/>
          </a:ln>
        </p:spPr>
      </p:cxnSp>
      <p:sp>
        <p:nvSpPr>
          <p:cNvPr id="19" name="文本框 18"/>
          <p:cNvSpPr txBox="1"/>
          <p:nvPr/>
        </p:nvSpPr>
        <p:spPr bwMode="gray">
          <a:xfrm rot="17898219">
            <a:off x="3412544" y="3269702"/>
            <a:ext cx="688009"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SNMP</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4481562" y="1621547"/>
            <a:ext cx="1991251" cy="523220"/>
          </a:xfrm>
          <a:prstGeom prst="rect">
            <a:avLst/>
          </a:prstGeom>
          <a:noFill/>
        </p:spPr>
        <p:txBody>
          <a:bodyPr wrap="none" rtlCol="0">
            <a:spAutoFit/>
          </a:bodyPr>
          <a:lstStyle/>
          <a:p>
            <a:pPr fontAlgn="ctr"/>
            <a:r>
              <a:rPr lang="en-US" sz="1400" b="1" smtClean="0">
                <a:latin typeface="Huawei Sans" panose="020C0503030203020204" pitchFamily="34" charset="0"/>
              </a:rPr>
              <a:t>NMS (SNMP server)</a:t>
            </a:r>
          </a:p>
          <a:p>
            <a:pPr fontAlgn="ctr"/>
            <a:r>
              <a:rPr lang="en-US" sz="1400" smtClean="0">
                <a:latin typeface="Huawei Sans" panose="020C0503030203020204" pitchFamily="34" charset="0"/>
              </a:rPr>
              <a:t>Example: </a:t>
            </a:r>
            <a:r>
              <a:rPr lang="en-US" sz="1400" err="1" smtClean="0">
                <a:latin typeface="Huawei Sans" panose="020C0503030203020204" pitchFamily="34" charset="0"/>
              </a:rPr>
              <a:t>iMaster</a:t>
            </a:r>
            <a:r>
              <a:rPr lang="en-US" sz="1400" smtClean="0">
                <a:latin typeface="Huawei Sans" panose="020C0503030203020204" pitchFamily="34" charset="0"/>
              </a:rPr>
              <a:t> NCE</a:t>
            </a:r>
            <a:endParaRPr lang="en-US" altLang="zh-CN" sz="1400">
              <a:latin typeface="Huawei Sans" panose="020C0503030203020204" pitchFamily="34" charset="0"/>
            </a:endParaRPr>
          </a:p>
        </p:txBody>
      </p:sp>
      <p:sp>
        <p:nvSpPr>
          <p:cNvPr id="21" name="矩形 20"/>
          <p:cNvSpPr/>
          <p:nvPr/>
        </p:nvSpPr>
        <p:spPr bwMode="gray">
          <a:xfrm>
            <a:off x="4140274" y="3691507"/>
            <a:ext cx="2277722" cy="233068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1113104" y="4886772"/>
            <a:ext cx="2879313" cy="523220"/>
          </a:xfrm>
          <a:prstGeom prst="rect">
            <a:avLst/>
          </a:prstGeom>
          <a:noFill/>
        </p:spPr>
        <p:txBody>
          <a:bodyPr wrap="none" rtlCol="0">
            <a:spAutoFit/>
          </a:bodyPr>
          <a:lstStyle/>
          <a:p>
            <a:pPr algn="ctr" fontAlgn="ctr"/>
            <a:r>
              <a:rPr lang="en-US" sz="1400" b="1" smtClean="0">
                <a:latin typeface="Huawei Sans" panose="020C0503030203020204" pitchFamily="34" charset="0"/>
              </a:rPr>
              <a:t>Managed device (SNMP client)</a:t>
            </a:r>
          </a:p>
          <a:p>
            <a:pPr algn="ctr" fontAlgn="ctr"/>
            <a:r>
              <a:rPr lang="en-US" sz="1400" smtClean="0">
                <a:latin typeface="Huawei Sans" panose="020C0503030203020204" pitchFamily="34" charset="0"/>
              </a:rPr>
              <a:t>Example: routers and switches</a:t>
            </a:r>
            <a:endParaRPr lang="en-US" altLang="zh-CN" sz="1400">
              <a:latin typeface="Huawei Sans" panose="020C0503030203020204" pitchFamily="34" charset="0"/>
            </a:endParaRPr>
          </a:p>
        </p:txBody>
      </p:sp>
      <p:sp>
        <p:nvSpPr>
          <p:cNvPr id="23" name="TextBox 179"/>
          <p:cNvSpPr txBox="1"/>
          <p:nvPr/>
        </p:nvSpPr>
        <p:spPr bwMode="gray">
          <a:xfrm>
            <a:off x="4631457" y="4052615"/>
            <a:ext cx="1295356" cy="267630"/>
          </a:xfrm>
          <a:prstGeom prst="roundRect">
            <a:avLst>
              <a:gd name="adj" fmla="val 29642"/>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smtClean="0">
                <a:latin typeface="Huawei Sans" panose="020C0503030203020204" pitchFamily="34" charset="0"/>
              </a:rPr>
              <a:t>Agent</a:t>
            </a:r>
            <a:endParaRPr lang="en-US" altLang="zh-CN" sz="1400">
              <a:latin typeface="Huawei Sans" panose="020C0503030203020204" pitchFamily="34" charset="0"/>
            </a:endParaRPr>
          </a:p>
        </p:txBody>
      </p:sp>
      <p:cxnSp>
        <p:nvCxnSpPr>
          <p:cNvPr id="24" name="直接连接符 23"/>
          <p:cNvCxnSpPr/>
          <p:nvPr/>
        </p:nvCxnSpPr>
        <p:spPr bwMode="gray">
          <a:xfrm flipH="1">
            <a:off x="5279135" y="2201846"/>
            <a:ext cx="0" cy="1712684"/>
          </a:xfrm>
          <a:prstGeom prst="line">
            <a:avLst/>
          </a:prstGeom>
          <a:noFill/>
          <a:ln w="19050" algn="ctr">
            <a:solidFill>
              <a:srgbClr val="EC7061"/>
            </a:solidFill>
            <a:prstDash val="solid"/>
            <a:round/>
            <a:headEnd type="triangle" w="med" len="med"/>
            <a:tailEnd type="triangle" w="med" len="med"/>
          </a:ln>
        </p:spPr>
      </p:cxnSp>
      <p:cxnSp>
        <p:nvCxnSpPr>
          <p:cNvPr id="25" name="直接连接符 24"/>
          <p:cNvCxnSpPr/>
          <p:nvPr/>
        </p:nvCxnSpPr>
        <p:spPr bwMode="gray">
          <a:xfrm>
            <a:off x="5279135" y="4342416"/>
            <a:ext cx="0" cy="288200"/>
          </a:xfrm>
          <a:prstGeom prst="line">
            <a:avLst/>
          </a:prstGeom>
          <a:noFill/>
          <a:ln w="19050" algn="ctr">
            <a:solidFill>
              <a:srgbClr val="EC7061"/>
            </a:solidFill>
            <a:prstDash val="solid"/>
            <a:round/>
            <a:headEnd type="triangle" w="med" len="med"/>
            <a:tailEnd type="triangle" w="med" len="med"/>
          </a:ln>
        </p:spPr>
      </p:cxnSp>
      <p:sp>
        <p:nvSpPr>
          <p:cNvPr id="26" name="Rounded Rectangle 30"/>
          <p:cNvSpPr/>
          <p:nvPr/>
        </p:nvSpPr>
        <p:spPr bwMode="gray">
          <a:xfrm>
            <a:off x="4326151" y="4654249"/>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33"/>
          <p:cNvSpPr/>
          <p:nvPr/>
        </p:nvSpPr>
        <p:spPr bwMode="gray">
          <a:xfrm>
            <a:off x="5180837" y="4881895"/>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67"/>
          <p:cNvSpPr/>
          <p:nvPr/>
        </p:nvSpPr>
        <p:spPr bwMode="gray">
          <a:xfrm>
            <a:off x="4872179" y="5193169"/>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68"/>
          <p:cNvSpPr/>
          <p:nvPr/>
        </p:nvSpPr>
        <p:spPr bwMode="gray">
          <a:xfrm>
            <a:off x="5504872" y="5193169"/>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70"/>
          <p:cNvSpPr/>
          <p:nvPr/>
        </p:nvSpPr>
        <p:spPr bwMode="gray">
          <a:xfrm>
            <a:off x="5252845" y="5529967"/>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71"/>
          <p:cNvSpPr/>
          <p:nvPr/>
        </p:nvSpPr>
        <p:spPr bwMode="gray">
          <a:xfrm>
            <a:off x="5776244" y="5529967"/>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Straight Connector 35"/>
          <p:cNvCxnSpPr>
            <a:stCxn id="27" idx="3"/>
            <a:endCxn id="28" idx="7"/>
          </p:cNvCxnSpPr>
          <p:nvPr/>
        </p:nvCxnSpPr>
        <p:spPr bwMode="gray">
          <a:xfrm flipH="1">
            <a:off x="4995104" y="5004820"/>
            <a:ext cx="206824"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3" name="Straight Connector 72"/>
          <p:cNvCxnSpPr>
            <a:stCxn id="27" idx="5"/>
            <a:endCxn id="29" idx="1"/>
          </p:cNvCxnSpPr>
          <p:nvPr/>
        </p:nvCxnSpPr>
        <p:spPr bwMode="gray">
          <a:xfrm>
            <a:off x="5303762" y="5004820"/>
            <a:ext cx="222201"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4" name="Straight Connector 79"/>
          <p:cNvCxnSpPr>
            <a:stCxn id="29" idx="3"/>
            <a:endCxn id="30" idx="7"/>
          </p:cNvCxnSpPr>
          <p:nvPr/>
        </p:nvCxnSpPr>
        <p:spPr bwMode="gray">
          <a:xfrm flipH="1">
            <a:off x="5375770" y="5316094"/>
            <a:ext cx="150193" cy="234964"/>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5" name="Straight Connector 80"/>
          <p:cNvCxnSpPr>
            <a:stCxn id="29" idx="5"/>
            <a:endCxn id="31" idx="0"/>
          </p:cNvCxnSpPr>
          <p:nvPr/>
        </p:nvCxnSpPr>
        <p:spPr bwMode="gray">
          <a:xfrm>
            <a:off x="5627797" y="5316094"/>
            <a:ext cx="220455" cy="213873"/>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36" name="Rectangle 52"/>
          <p:cNvSpPr/>
          <p:nvPr/>
        </p:nvSpPr>
        <p:spPr bwMode="gray">
          <a:xfrm>
            <a:off x="5604600" y="4709451"/>
            <a:ext cx="550151" cy="323165"/>
          </a:xfrm>
          <a:prstGeom prst="rect">
            <a:avLst/>
          </a:prstGeom>
        </p:spPr>
        <p:txBody>
          <a:bodyPr wrap="none">
            <a:spAutoFit/>
          </a:bodyPr>
          <a:lstStyle/>
          <a:p>
            <a:pPr fontAlgn="ctr"/>
            <a:r>
              <a:rPr lang="en-US" sz="1500" b="1" smtClean="0">
                <a:solidFill>
                  <a:srgbClr val="000000"/>
                </a:solidFill>
                <a:latin typeface="Huawei Sans" panose="020C0503030203020204" pitchFamily="34" charset="0"/>
              </a:rPr>
              <a:t>MIB</a:t>
            </a:r>
            <a:endParaRPr lang="en-US" altLang="zh-CN" b="1">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Group 3"/>
          <p:cNvGrpSpPr/>
          <p:nvPr/>
        </p:nvGrpSpPr>
        <p:grpSpPr bwMode="gray">
          <a:xfrm>
            <a:off x="4490915" y="5259992"/>
            <a:ext cx="261965" cy="61979"/>
            <a:chOff x="559282" y="6488261"/>
            <a:chExt cx="261965" cy="61979"/>
          </a:xfrm>
          <a:solidFill>
            <a:schemeClr val="bg1">
              <a:lumMod val="50000"/>
            </a:schemeClr>
          </a:solidFill>
        </p:grpSpPr>
        <p:sp>
          <p:nvSpPr>
            <p:cNvPr id="38"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1" name="Group 3"/>
          <p:cNvGrpSpPr/>
          <p:nvPr/>
        </p:nvGrpSpPr>
        <p:grpSpPr bwMode="gray">
          <a:xfrm>
            <a:off x="4916614" y="5587678"/>
            <a:ext cx="261965" cy="61979"/>
            <a:chOff x="559282" y="6488261"/>
            <a:chExt cx="261965" cy="61979"/>
          </a:xfrm>
          <a:solidFill>
            <a:schemeClr val="bg1">
              <a:lumMod val="50000"/>
            </a:schemeClr>
          </a:solidFill>
        </p:grpSpPr>
        <p:sp>
          <p:nvSpPr>
            <p:cNvPr id="4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958564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Network Configuration Protocol (</a:t>
            </a:r>
            <a:r>
              <a:rPr lang="en-US" smtClean="0"/>
              <a:t>NETCONF)</a:t>
            </a:r>
            <a:endParaRPr lang="en-US" altLang="zh-CN" dirty="0">
              <a:sym typeface="Huawei Sans" panose="020C0503030203020204" pitchFamily="34" charset="0"/>
            </a:endParaRPr>
          </a:p>
        </p:txBody>
      </p:sp>
      <p:sp>
        <p:nvSpPr>
          <p:cNvPr id="35" name="文本占位符 34"/>
          <p:cNvSpPr>
            <a:spLocks noGrp="1"/>
          </p:cNvSpPr>
          <p:nvPr>
            <p:ph type="body" sz="quarter" idx="10"/>
          </p:nvPr>
        </p:nvSpPr>
        <p:spPr>
          <a:xfrm>
            <a:off x="455612" y="1052514"/>
            <a:ext cx="11293476" cy="1338902"/>
          </a:xfrm>
        </p:spPr>
        <p:txBody>
          <a:bodyPr/>
          <a:lstStyle/>
          <a:p>
            <a:r>
              <a:rPr lang="en-US" sz="1800" dirty="0" smtClean="0"/>
              <a:t>NETCONF provides a set of mechanisms for managing network devices. To be specific, users can use NETCONF to add, modify, and delete configurations of network devices, as well as obtain configurations and status of network devices.</a:t>
            </a:r>
          </a:p>
          <a:p>
            <a:endParaRPr lang="en-US" altLang="zh-CN" sz="1800" dirty="0"/>
          </a:p>
        </p:txBody>
      </p:sp>
      <p:sp>
        <p:nvSpPr>
          <p:cNvPr id="3" name="Rounded Rectangle 2"/>
          <p:cNvSpPr/>
          <p:nvPr/>
        </p:nvSpPr>
        <p:spPr bwMode="gray">
          <a:xfrm>
            <a:off x="4116576" y="4826829"/>
            <a:ext cx="5892800" cy="1304928"/>
          </a:xfrm>
          <a:prstGeom prst="roundRect">
            <a:avLst>
              <a:gd name="adj" fmla="val 10000"/>
            </a:avLst>
          </a:prstGeom>
          <a:solidFill>
            <a:srgbClr val="BEE9EE"/>
          </a:solidFill>
          <a:ln w="19050" cap="flat" cmpd="sng" algn="ctr">
            <a:solidFill>
              <a:srgbClr val="30B5C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Rounded Rectangle 2"/>
          <p:cNvSpPr/>
          <p:nvPr/>
        </p:nvSpPr>
        <p:spPr bwMode="gray">
          <a:xfrm>
            <a:off x="5385898" y="2297460"/>
            <a:ext cx="3264083" cy="1020147"/>
          </a:xfrm>
          <a:prstGeom prst="roundRect">
            <a:avLst>
              <a:gd name="adj" fmla="val 10000"/>
            </a:avLst>
          </a:prstGeom>
          <a:solidFill>
            <a:srgbClr val="BEE9EE"/>
          </a:solidFill>
          <a:ln w="19050" cap="flat" cmpd="sng" algn="ctr">
            <a:solidFill>
              <a:srgbClr val="30B5C5"/>
            </a:solidFill>
            <a:prstDash val="solid"/>
            <a:miter lim="800000"/>
          </a:ln>
          <a:effectLst/>
        </p:spPr>
        <p:txBody>
          <a:bodyPr rtlCol="0" anchor="ctr"/>
          <a:lstStyle/>
          <a:p>
            <a:pPr algn="ctr" defTabSz="914400"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5CFCCD8D-0A25-46FF-8CB9-75564116A8B9}"/>
              </a:ext>
            </a:extLst>
          </p:cNvPr>
          <p:cNvSpPr/>
          <p:nvPr/>
        </p:nvSpPr>
        <p:spPr bwMode="gray">
          <a:xfrm>
            <a:off x="4359785" y="5100725"/>
            <a:ext cx="2052228" cy="756084"/>
          </a:xfrm>
          <a:prstGeom prst="rect">
            <a:avLst/>
          </a:prstGeom>
          <a:solidFill>
            <a:srgbClr val="AFD89C"/>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Huawei Sans" panose="020C0503030203020204" pitchFamily="34" charset="0"/>
            </a:endParaRPr>
          </a:p>
        </p:txBody>
      </p:sp>
      <p:sp>
        <p:nvSpPr>
          <p:cNvPr id="30" name="矩形: 圆角 5">
            <a:extLst>
              <a:ext uri="{FF2B5EF4-FFF2-40B4-BE49-F238E27FC236}">
                <a16:creationId xmlns:a16="http://schemas.microsoft.com/office/drawing/2014/main" xmlns="" id="{02EC7DDE-6ADD-4428-AF36-BF0A47D6C648}"/>
              </a:ext>
            </a:extLst>
          </p:cNvPr>
          <p:cNvSpPr/>
          <p:nvPr/>
        </p:nvSpPr>
        <p:spPr bwMode="gray">
          <a:xfrm>
            <a:off x="4524734" y="5172733"/>
            <a:ext cx="1779267" cy="360040"/>
          </a:xfrm>
          <a:prstGeom prst="roundRect">
            <a:avLst/>
          </a:prstGeom>
          <a:solidFill>
            <a:srgbClr val="FEEEC1"/>
          </a:solidFill>
          <a:ln w="9525" cap="flat" cmpd="sng" algn="ctr">
            <a:solidFill>
              <a:srgbClr val="CBCBC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400" smtClean="0">
                <a:latin typeface="Huawei Sans" panose="020C0503030203020204" pitchFamily="34" charset="0"/>
              </a:rPr>
              <a:t> NETCONF Server</a:t>
            </a:r>
            <a:endParaRPr kumimoji="0" lang="en-US" altLang="zh-CN" sz="1400" b="0" i="0" u="none" strike="noStrike" cap="none" normalizeH="0" baseline="0">
              <a:ln>
                <a:noFill/>
              </a:ln>
              <a:solidFill>
                <a:schemeClr val="tx1"/>
              </a:solidFill>
              <a:effectLst/>
              <a:latin typeface="Huawei Sans" panose="020C0503030203020204" pitchFamily="34" charset="0"/>
            </a:endParaRPr>
          </a:p>
        </p:txBody>
      </p:sp>
      <p:sp>
        <p:nvSpPr>
          <p:cNvPr id="31" name="文本框 30">
            <a:extLst>
              <a:ext uri="{FF2B5EF4-FFF2-40B4-BE49-F238E27FC236}">
                <a16:creationId xmlns:a16="http://schemas.microsoft.com/office/drawing/2014/main" xmlns="" id="{CCED106C-FE7B-4A89-854E-5D585CE70B46}"/>
              </a:ext>
            </a:extLst>
          </p:cNvPr>
          <p:cNvSpPr txBox="1"/>
          <p:nvPr/>
        </p:nvSpPr>
        <p:spPr bwMode="gray">
          <a:xfrm>
            <a:off x="5079865" y="5545473"/>
            <a:ext cx="712722"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smtClean="0">
                <a:latin typeface="Huawei Sans" panose="020C0503030203020204" pitchFamily="34" charset="0"/>
              </a:rPr>
              <a:t>Device</a:t>
            </a:r>
            <a:endParaRPr lang="en-US" altLang="zh-CN" sz="1400">
              <a:latin typeface="Huawei Sans" panose="020C0503030203020204" pitchFamily="34" charset="0"/>
            </a:endParaRPr>
          </a:p>
        </p:txBody>
      </p:sp>
      <p:pic>
        <p:nvPicPr>
          <p:cNvPr id="7" name="图片 6" descr="接入交换机.png">
            <a:extLst>
              <a:ext uri="{FF2B5EF4-FFF2-40B4-BE49-F238E27FC236}">
                <a16:creationId xmlns:a16="http://schemas.microsoft.com/office/drawing/2014/main" xmlns="" id="{49235A04-8CF7-4862-861C-7B174330C2FE}"/>
              </a:ext>
            </a:extLst>
          </p:cNvPr>
          <p:cNvPicPr>
            <a:picLocks noChangeAspect="1"/>
          </p:cNvPicPr>
          <p:nvPr/>
        </p:nvPicPr>
        <p:blipFill>
          <a:blip r:embed="rId3" cstate="print"/>
          <a:stretch>
            <a:fillRect/>
          </a:stretch>
        </p:blipFill>
        <p:spPr bwMode="gray">
          <a:xfrm>
            <a:off x="6772113" y="5162963"/>
            <a:ext cx="540000" cy="441818"/>
          </a:xfrm>
          <a:prstGeom prst="rect">
            <a:avLst/>
          </a:prstGeom>
        </p:spPr>
      </p:pic>
      <p:pic>
        <p:nvPicPr>
          <p:cNvPr id="8" name="图片 7" descr="接入交换机.png">
            <a:extLst>
              <a:ext uri="{FF2B5EF4-FFF2-40B4-BE49-F238E27FC236}">
                <a16:creationId xmlns:a16="http://schemas.microsoft.com/office/drawing/2014/main" xmlns="" id="{C9C5E838-5106-403A-9152-29A5A4A710A5}"/>
              </a:ext>
            </a:extLst>
          </p:cNvPr>
          <p:cNvPicPr>
            <a:picLocks noChangeAspect="1"/>
          </p:cNvPicPr>
          <p:nvPr/>
        </p:nvPicPr>
        <p:blipFill>
          <a:blip r:embed="rId3" cstate="print"/>
          <a:stretch>
            <a:fillRect/>
          </a:stretch>
        </p:blipFill>
        <p:spPr bwMode="gray">
          <a:xfrm>
            <a:off x="7888237" y="5155725"/>
            <a:ext cx="540000" cy="441818"/>
          </a:xfrm>
          <a:prstGeom prst="rect">
            <a:avLst/>
          </a:prstGeom>
        </p:spPr>
      </p:pic>
      <p:pic>
        <p:nvPicPr>
          <p:cNvPr id="9" name="图片 8" descr="接入交换机.png">
            <a:extLst>
              <a:ext uri="{FF2B5EF4-FFF2-40B4-BE49-F238E27FC236}">
                <a16:creationId xmlns:a16="http://schemas.microsoft.com/office/drawing/2014/main" xmlns="" id="{62DB3881-6C29-4A45-8239-3602399C2116}"/>
              </a:ext>
            </a:extLst>
          </p:cNvPr>
          <p:cNvPicPr>
            <a:picLocks noChangeAspect="1"/>
          </p:cNvPicPr>
          <p:nvPr/>
        </p:nvPicPr>
        <p:blipFill>
          <a:blip r:embed="rId3" cstate="print"/>
          <a:stretch>
            <a:fillRect/>
          </a:stretch>
        </p:blipFill>
        <p:spPr bwMode="gray">
          <a:xfrm>
            <a:off x="9076369" y="5155725"/>
            <a:ext cx="540000" cy="441818"/>
          </a:xfrm>
          <a:prstGeom prst="rect">
            <a:avLst/>
          </a:prstGeom>
        </p:spPr>
      </p:pic>
      <p:sp>
        <p:nvSpPr>
          <p:cNvPr id="10" name="文本框 9">
            <a:extLst>
              <a:ext uri="{FF2B5EF4-FFF2-40B4-BE49-F238E27FC236}">
                <a16:creationId xmlns:a16="http://schemas.microsoft.com/office/drawing/2014/main" xmlns="" id="{33072236-6362-4429-A63C-F8823418A506}"/>
              </a:ext>
            </a:extLst>
          </p:cNvPr>
          <p:cNvSpPr txBox="1"/>
          <p:nvPr/>
        </p:nvSpPr>
        <p:spPr bwMode="gray">
          <a:xfrm>
            <a:off x="6607205" y="5661400"/>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smtClean="0">
                <a:latin typeface="Huawei Sans" panose="020C0503030203020204" pitchFamily="34" charset="0"/>
              </a:rPr>
              <a:t>Device 1</a:t>
            </a:r>
            <a:endParaRPr lang="en-US" altLang="zh-CN" sz="1400">
              <a:latin typeface="Huawei Sans" panose="020C0503030203020204" pitchFamily="34" charset="0"/>
            </a:endParaRPr>
          </a:p>
        </p:txBody>
      </p:sp>
      <p:sp>
        <p:nvSpPr>
          <p:cNvPr id="11" name="文本框 10">
            <a:extLst>
              <a:ext uri="{FF2B5EF4-FFF2-40B4-BE49-F238E27FC236}">
                <a16:creationId xmlns:a16="http://schemas.microsoft.com/office/drawing/2014/main" xmlns="" id="{364F4306-29C7-4466-AE1A-AD2D8FE5DB27}"/>
              </a:ext>
            </a:extLst>
          </p:cNvPr>
          <p:cNvSpPr txBox="1"/>
          <p:nvPr/>
        </p:nvSpPr>
        <p:spPr bwMode="gray">
          <a:xfrm>
            <a:off x="7723329" y="5661400"/>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smtClean="0">
                <a:latin typeface="Huawei Sans" panose="020C0503030203020204" pitchFamily="34" charset="0"/>
              </a:rPr>
              <a:t>Device 2</a:t>
            </a:r>
            <a:endParaRPr lang="en-US" altLang="zh-CN" sz="1400">
              <a:latin typeface="Huawei Sans" panose="020C0503030203020204" pitchFamily="34" charset="0"/>
            </a:endParaRPr>
          </a:p>
        </p:txBody>
      </p:sp>
      <p:sp>
        <p:nvSpPr>
          <p:cNvPr id="12" name="文本框 11">
            <a:extLst>
              <a:ext uri="{FF2B5EF4-FFF2-40B4-BE49-F238E27FC236}">
                <a16:creationId xmlns:a16="http://schemas.microsoft.com/office/drawing/2014/main" xmlns="" id="{5A24D448-5F25-4996-A9B7-4B6FD70E7C6D}"/>
              </a:ext>
            </a:extLst>
          </p:cNvPr>
          <p:cNvSpPr txBox="1"/>
          <p:nvPr/>
        </p:nvSpPr>
        <p:spPr bwMode="gray">
          <a:xfrm>
            <a:off x="8911461" y="5661400"/>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smtClean="0">
                <a:latin typeface="Huawei Sans" panose="020C0503030203020204" pitchFamily="34" charset="0"/>
              </a:rPr>
              <a:t>Device 3</a:t>
            </a:r>
            <a:endParaRPr lang="en-US" altLang="zh-CN" sz="1400">
              <a:latin typeface="Huawei Sans" panose="020C0503030203020204" pitchFamily="34" charset="0"/>
            </a:endParaRPr>
          </a:p>
        </p:txBody>
      </p:sp>
      <p:cxnSp>
        <p:nvCxnSpPr>
          <p:cNvPr id="13" name="直接连接符 12">
            <a:extLst>
              <a:ext uri="{FF2B5EF4-FFF2-40B4-BE49-F238E27FC236}">
                <a16:creationId xmlns:a16="http://schemas.microsoft.com/office/drawing/2014/main" xmlns="" id="{B9D86CC9-E88F-4AC2-99D2-1BFC2E3B5826}"/>
              </a:ext>
            </a:extLst>
          </p:cNvPr>
          <p:cNvCxnSpPr>
            <a:cxnSpLocks/>
            <a:stCxn id="27" idx="2"/>
            <a:endCxn id="7" idx="0"/>
          </p:cNvCxnSpPr>
          <p:nvPr/>
        </p:nvCxnSpPr>
        <p:spPr bwMode="gray">
          <a:xfrm>
            <a:off x="6901982" y="4682023"/>
            <a:ext cx="140131" cy="4809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直接连接符 13">
            <a:extLst>
              <a:ext uri="{FF2B5EF4-FFF2-40B4-BE49-F238E27FC236}">
                <a16:creationId xmlns:a16="http://schemas.microsoft.com/office/drawing/2014/main" xmlns="" id="{5657056B-1D07-43DE-B1CA-DA391074DA61}"/>
              </a:ext>
            </a:extLst>
          </p:cNvPr>
          <p:cNvCxnSpPr>
            <a:cxnSpLocks/>
            <a:endCxn id="8" idx="0"/>
          </p:cNvCxnSpPr>
          <p:nvPr/>
        </p:nvCxnSpPr>
        <p:spPr bwMode="gray">
          <a:xfrm>
            <a:off x="6880065" y="4380645"/>
            <a:ext cx="1278172" cy="77508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 name="直接连接符 14">
            <a:extLst>
              <a:ext uri="{FF2B5EF4-FFF2-40B4-BE49-F238E27FC236}">
                <a16:creationId xmlns:a16="http://schemas.microsoft.com/office/drawing/2014/main" xmlns="" id="{32F0759B-77D1-4B98-A685-1F4ECC482DCC}"/>
              </a:ext>
            </a:extLst>
          </p:cNvPr>
          <p:cNvCxnSpPr>
            <a:cxnSpLocks/>
            <a:endCxn id="9" idx="0"/>
          </p:cNvCxnSpPr>
          <p:nvPr/>
        </p:nvCxnSpPr>
        <p:spPr bwMode="gray">
          <a:xfrm>
            <a:off x="7365219" y="4481273"/>
            <a:ext cx="1981150" cy="674452"/>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16" name="组合 15">
            <a:extLst>
              <a:ext uri="{FF2B5EF4-FFF2-40B4-BE49-F238E27FC236}">
                <a16:creationId xmlns:a16="http://schemas.microsoft.com/office/drawing/2014/main" xmlns="" id="{393A3EE3-84A3-4902-8A4D-8EC4891B6551}"/>
              </a:ext>
            </a:extLst>
          </p:cNvPr>
          <p:cNvGrpSpPr/>
          <p:nvPr/>
        </p:nvGrpSpPr>
        <p:grpSpPr bwMode="gray">
          <a:xfrm>
            <a:off x="6397926" y="4049022"/>
            <a:ext cx="1008112" cy="633001"/>
            <a:chOff x="8508268" y="3933056"/>
            <a:chExt cx="1008112" cy="633001"/>
          </a:xfrm>
        </p:grpSpPr>
        <p:pic>
          <p:nvPicPr>
            <p:cNvPr id="27" name="图片 26">
              <a:extLst>
                <a:ext uri="{FF2B5EF4-FFF2-40B4-BE49-F238E27FC236}">
                  <a16:creationId xmlns:a16="http://schemas.microsoft.com/office/drawing/2014/main" xmlns="" id="{67C950FE-ADFC-4D2F-8A8A-5175539FB5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508268" y="3933056"/>
              <a:ext cx="1008112" cy="633001"/>
            </a:xfrm>
            <a:prstGeom prst="rect">
              <a:avLst/>
            </a:prstGeom>
            <a:noFill/>
            <a:ln>
              <a:noFill/>
            </a:ln>
          </p:spPr>
        </p:pic>
        <p:sp>
          <p:nvSpPr>
            <p:cNvPr id="28" name="文本框 27">
              <a:extLst>
                <a:ext uri="{FF2B5EF4-FFF2-40B4-BE49-F238E27FC236}">
                  <a16:creationId xmlns:a16="http://schemas.microsoft.com/office/drawing/2014/main" xmlns="" id="{44B50A1F-28B7-4040-9B0B-5D18D62F76FE}"/>
                </a:ext>
              </a:extLst>
            </p:cNvPr>
            <p:cNvSpPr txBox="1"/>
            <p:nvPr/>
          </p:nvSpPr>
          <p:spPr bwMode="gray">
            <a:xfrm>
              <a:off x="8592921" y="4109137"/>
              <a:ext cx="88264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smtClean="0">
                  <a:latin typeface="Huawei Sans" panose="020C0503030203020204" pitchFamily="34" charset="0"/>
                </a:rPr>
                <a:t>Network</a:t>
              </a:r>
              <a:endParaRPr lang="en-US" altLang="zh-CN" sz="1400">
                <a:latin typeface="Huawei Sans" panose="020C0503030203020204" pitchFamily="34" charset="0"/>
              </a:endParaRPr>
            </a:p>
          </p:txBody>
        </p:sp>
      </p:grpSp>
      <p:pic>
        <p:nvPicPr>
          <p:cNvPr id="17" name="图片 16" descr="大型网管-蓝.png">
            <a:extLst>
              <a:ext uri="{FF2B5EF4-FFF2-40B4-BE49-F238E27FC236}">
                <a16:creationId xmlns:a16="http://schemas.microsoft.com/office/drawing/2014/main" xmlns="" id="{3D01FC9A-DC5A-4B6D-AA47-1538B972AB53}"/>
              </a:ext>
            </a:extLst>
          </p:cNvPr>
          <p:cNvPicPr>
            <a:picLocks noChangeAspect="1"/>
          </p:cNvPicPr>
          <p:nvPr/>
        </p:nvPicPr>
        <p:blipFill>
          <a:blip r:embed="rId5" cstate="print"/>
          <a:stretch>
            <a:fillRect/>
          </a:stretch>
        </p:blipFill>
        <p:spPr bwMode="gray">
          <a:xfrm>
            <a:off x="6123981" y="2391416"/>
            <a:ext cx="540000" cy="441818"/>
          </a:xfrm>
          <a:prstGeom prst="rect">
            <a:avLst/>
          </a:prstGeom>
        </p:spPr>
      </p:pic>
      <p:sp>
        <p:nvSpPr>
          <p:cNvPr id="19" name="文本框 18">
            <a:extLst>
              <a:ext uri="{FF2B5EF4-FFF2-40B4-BE49-F238E27FC236}">
                <a16:creationId xmlns:a16="http://schemas.microsoft.com/office/drawing/2014/main" xmlns="" id="{17838E36-8EF2-4CD4-B6DF-5F0FE2A8114D}"/>
              </a:ext>
            </a:extLst>
          </p:cNvPr>
          <p:cNvSpPr txBox="1"/>
          <p:nvPr/>
        </p:nvSpPr>
        <p:spPr bwMode="gray">
          <a:xfrm>
            <a:off x="5463252" y="2796724"/>
            <a:ext cx="1846918"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Management platform</a:t>
            </a:r>
            <a:endParaRPr lang="en-US" altLang="zh-CN" sz="1400" dirty="0">
              <a:latin typeface="Huawei Sans" panose="020C0503030203020204" pitchFamily="34" charset="0"/>
            </a:endParaRPr>
          </a:p>
        </p:txBody>
      </p:sp>
      <p:sp>
        <p:nvSpPr>
          <p:cNvPr id="20" name="文本框 19">
            <a:extLst>
              <a:ext uri="{FF2B5EF4-FFF2-40B4-BE49-F238E27FC236}">
                <a16:creationId xmlns:a16="http://schemas.microsoft.com/office/drawing/2014/main" xmlns="" id="{662545B8-2A5B-4B55-9425-045C4FA43D4C}"/>
              </a:ext>
            </a:extLst>
          </p:cNvPr>
          <p:cNvSpPr txBox="1"/>
          <p:nvPr/>
        </p:nvSpPr>
        <p:spPr bwMode="gray">
          <a:xfrm>
            <a:off x="7060085" y="2856075"/>
            <a:ext cx="138598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smtClean="0">
                <a:latin typeface="Huawei Sans" panose="020C0503030203020204" pitchFamily="34" charset="0"/>
              </a:rPr>
              <a:t>SDN controller</a:t>
            </a:r>
            <a:endParaRPr lang="en-US" altLang="zh-CN" sz="1400">
              <a:latin typeface="Huawei Sans" panose="020C0503030203020204" pitchFamily="34" charset="0"/>
            </a:endParaRPr>
          </a:p>
        </p:txBody>
      </p:sp>
      <p:grpSp>
        <p:nvGrpSpPr>
          <p:cNvPr id="21" name="组合 20">
            <a:extLst>
              <a:ext uri="{FF2B5EF4-FFF2-40B4-BE49-F238E27FC236}">
                <a16:creationId xmlns:a16="http://schemas.microsoft.com/office/drawing/2014/main" xmlns="" id="{6BAAC384-9D73-4F6C-BAEC-93C55F9E93E2}"/>
              </a:ext>
            </a:extLst>
          </p:cNvPr>
          <p:cNvGrpSpPr/>
          <p:nvPr/>
        </p:nvGrpSpPr>
        <p:grpSpPr bwMode="gray">
          <a:xfrm>
            <a:off x="6574031" y="3749303"/>
            <a:ext cx="612068" cy="301651"/>
            <a:chOff x="5762452" y="3789834"/>
            <a:chExt cx="612068" cy="396044"/>
          </a:xfrm>
        </p:grpSpPr>
        <p:sp>
          <p:nvSpPr>
            <p:cNvPr id="25" name="箭头: 下 24">
              <a:extLst>
                <a:ext uri="{FF2B5EF4-FFF2-40B4-BE49-F238E27FC236}">
                  <a16:creationId xmlns:a16="http://schemas.microsoft.com/office/drawing/2014/main" xmlns="" id="{E1D76A44-4712-4A52-B845-9A5CC97311F6}"/>
                </a:ext>
              </a:extLst>
            </p:cNvPr>
            <p:cNvSpPr/>
            <p:nvPr/>
          </p:nvSpPr>
          <p:spPr bwMode="gray">
            <a:xfrm>
              <a:off x="5762452" y="3825838"/>
              <a:ext cx="216024" cy="360040"/>
            </a:xfrm>
            <a:prstGeom prst="downArrow">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Huawei Sans" panose="020C0503030203020204" pitchFamily="34" charset="0"/>
              </a:endParaRPr>
            </a:p>
          </p:txBody>
        </p:sp>
        <p:sp>
          <p:nvSpPr>
            <p:cNvPr id="26" name="箭头: 上 25">
              <a:extLst>
                <a:ext uri="{FF2B5EF4-FFF2-40B4-BE49-F238E27FC236}">
                  <a16:creationId xmlns:a16="http://schemas.microsoft.com/office/drawing/2014/main" xmlns="" id="{F26C38D1-D34C-4C14-992B-3C1BCF94EE49}"/>
                </a:ext>
              </a:extLst>
            </p:cNvPr>
            <p:cNvSpPr/>
            <p:nvPr/>
          </p:nvSpPr>
          <p:spPr bwMode="gray">
            <a:xfrm>
              <a:off x="6158496" y="3789834"/>
              <a:ext cx="216024" cy="360040"/>
            </a:xfrm>
            <a:prstGeom prst="upArrow">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Huawei Sans" panose="020C0503030203020204" pitchFamily="34" charset="0"/>
              </a:endParaRPr>
            </a:p>
          </p:txBody>
        </p:sp>
      </p:grpSp>
      <p:cxnSp>
        <p:nvCxnSpPr>
          <p:cNvPr id="22" name="直接连接符 21">
            <a:extLst>
              <a:ext uri="{FF2B5EF4-FFF2-40B4-BE49-F238E27FC236}">
                <a16:creationId xmlns:a16="http://schemas.microsoft.com/office/drawing/2014/main" xmlns="" id="{5C06ADFC-C405-4E72-BC0D-A53734D39A9E}"/>
              </a:ext>
            </a:extLst>
          </p:cNvPr>
          <p:cNvCxnSpPr>
            <a:cxnSpLocks/>
            <a:endCxn id="29" idx="0"/>
          </p:cNvCxnSpPr>
          <p:nvPr/>
        </p:nvCxnSpPr>
        <p:spPr bwMode="gray">
          <a:xfrm flipH="1">
            <a:off x="5385899" y="4481273"/>
            <a:ext cx="1012027" cy="6194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3" name="矩形: 圆角 27">
            <a:extLst>
              <a:ext uri="{FF2B5EF4-FFF2-40B4-BE49-F238E27FC236}">
                <a16:creationId xmlns:a16="http://schemas.microsoft.com/office/drawing/2014/main" xmlns="" id="{2ED1B6ED-B5C0-48B4-8B67-35A3D99FB448}"/>
              </a:ext>
            </a:extLst>
          </p:cNvPr>
          <p:cNvSpPr/>
          <p:nvPr/>
        </p:nvSpPr>
        <p:spPr bwMode="gray">
          <a:xfrm>
            <a:off x="6249844" y="3368192"/>
            <a:ext cx="1392177" cy="331897"/>
          </a:xfrm>
          <a:prstGeom prst="roundRect">
            <a:avLst/>
          </a:prstGeom>
          <a:solidFill>
            <a:srgbClr val="FEEEC1"/>
          </a:solidFill>
          <a:ln w="9525" cap="flat" cmpd="sng" algn="ctr">
            <a:solidFill>
              <a:srgbClr val="CBCBC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200" dirty="0" smtClean="0">
                <a:latin typeface="Huawei Sans" panose="020C0503030203020204" pitchFamily="34" charset="0"/>
              </a:rPr>
              <a:t>NETCONF Client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24" name="文本框 23">
            <a:extLst>
              <a:ext uri="{FF2B5EF4-FFF2-40B4-BE49-F238E27FC236}">
                <a16:creationId xmlns:a16="http://schemas.microsoft.com/office/drawing/2014/main" xmlns="" id="{DEA6771D-E4B2-45D2-A576-238A3B4842A4}"/>
              </a:ext>
            </a:extLst>
          </p:cNvPr>
          <p:cNvSpPr txBox="1"/>
          <p:nvPr/>
        </p:nvSpPr>
        <p:spPr bwMode="gray">
          <a:xfrm>
            <a:off x="5241883" y="4149263"/>
            <a:ext cx="115604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400" b="1" smtClean="0">
                <a:solidFill>
                  <a:srgbClr val="C7000B"/>
                </a:solidFill>
                <a:latin typeface="Huawei Sans" panose="020C0503030203020204" pitchFamily="34" charset="0"/>
              </a:rPr>
              <a:t>NETCONF</a:t>
            </a:r>
            <a:endParaRPr lang="en-US" altLang="zh-CN" sz="1400" b="1">
              <a:solidFill>
                <a:srgbClr val="C7000B"/>
              </a:solidFill>
              <a:latin typeface="Huawei Sans" panose="020C0503030203020204" pitchFamily="34" charset="0"/>
            </a:endParaRPr>
          </a:p>
        </p:txBody>
      </p:sp>
      <p:sp>
        <p:nvSpPr>
          <p:cNvPr id="33" name="文本框 32">
            <a:extLst>
              <a:ext uri="{FF2B5EF4-FFF2-40B4-BE49-F238E27FC236}">
                <a16:creationId xmlns:a16="http://schemas.microsoft.com/office/drawing/2014/main" xmlns="" id="{75DB4D2E-0296-40B4-BECE-CD8689E1E15D}"/>
              </a:ext>
            </a:extLst>
          </p:cNvPr>
          <p:cNvSpPr txBox="1"/>
          <p:nvPr/>
        </p:nvSpPr>
        <p:spPr bwMode="gray">
          <a:xfrm>
            <a:off x="730423" y="2431860"/>
            <a:ext cx="4058404" cy="1668149"/>
          </a:xfrm>
          <a:prstGeom prst="rect">
            <a:avLst/>
          </a:prstGeom>
          <a:noFill/>
          <a:ln>
            <a:noFill/>
          </a:ln>
        </p:spPr>
        <p:txBody>
          <a:bodyPr wrap="square" rtlCol="0">
            <a:spAutoFit/>
          </a:bodyPr>
          <a:lstStyle/>
          <a:p>
            <a:pPr algn="l" fontAlgn="ctr">
              <a:lnSpc>
                <a:spcPct val="160000"/>
              </a:lnSpc>
            </a:pPr>
            <a:r>
              <a:rPr lang="en-US" sz="1600" dirty="0" smtClean="0">
                <a:latin typeface="Huawei Sans" panose="020C0503030203020204" pitchFamily="34" charset="0"/>
              </a:rPr>
              <a:t>NETCONF has three objects:</a:t>
            </a:r>
            <a:endParaRPr lang="en-US" altLang="zh-CN" sz="1600" dirty="0" smtClean="0">
              <a:latin typeface="Huawei Sans" panose="020C0503030203020204" pitchFamily="34" charset="0"/>
            </a:endParaRPr>
          </a:p>
          <a:p>
            <a:pPr marL="285750" lvl="1" indent="-285750" fontAlgn="ctr">
              <a:lnSpc>
                <a:spcPct val="160000"/>
              </a:lnSpc>
              <a:buSzPct val="50000"/>
              <a:buFont typeface="Wingdings" panose="05000000000000000000" pitchFamily="2" charset="2"/>
              <a:buChar char="p"/>
            </a:pPr>
            <a:r>
              <a:rPr lang="en-US" sz="1600" dirty="0" smtClean="0">
                <a:latin typeface="Huawei Sans" panose="020C0503030203020204" pitchFamily="34" charset="0"/>
              </a:rPr>
              <a:t>NETCONF client</a:t>
            </a:r>
            <a:endParaRPr lang="en-US" altLang="zh-CN" sz="1600" dirty="0" smtClean="0">
              <a:latin typeface="Huawei Sans" panose="020C0503030203020204" pitchFamily="34" charset="0"/>
            </a:endParaRPr>
          </a:p>
          <a:p>
            <a:pPr marL="285750" lvl="1" indent="-285750" fontAlgn="ctr">
              <a:lnSpc>
                <a:spcPct val="160000"/>
              </a:lnSpc>
              <a:buSzPct val="50000"/>
              <a:buFont typeface="Wingdings" panose="05000000000000000000" pitchFamily="2" charset="2"/>
              <a:buChar char="p"/>
            </a:pPr>
            <a:r>
              <a:rPr lang="en-US" sz="1600" dirty="0" smtClean="0">
                <a:latin typeface="Huawei Sans" panose="020C0503030203020204" pitchFamily="34" charset="0"/>
              </a:rPr>
              <a:t>NETCONF server</a:t>
            </a:r>
            <a:endParaRPr lang="en-US" altLang="zh-CN" sz="1600" dirty="0" smtClean="0">
              <a:latin typeface="Huawei Sans" panose="020C0503030203020204" pitchFamily="34" charset="0"/>
            </a:endParaRPr>
          </a:p>
          <a:p>
            <a:pPr marL="285750" lvl="1" indent="-285750" fontAlgn="ctr">
              <a:lnSpc>
                <a:spcPct val="160000"/>
              </a:lnSpc>
              <a:buSzPct val="50000"/>
              <a:buFont typeface="Wingdings" panose="05000000000000000000" pitchFamily="2" charset="2"/>
              <a:buChar char="p"/>
            </a:pPr>
            <a:r>
              <a:rPr lang="en-US" sz="1600" dirty="0" smtClean="0">
                <a:latin typeface="Huawei Sans" panose="020C0503030203020204" pitchFamily="34" charset="0"/>
              </a:rPr>
              <a:t>NETCONF message</a:t>
            </a:r>
            <a:endParaRPr lang="en-US" altLang="zh-CN" sz="1600" dirty="0">
              <a:latin typeface="Huawei Sans" panose="020C0503030203020204" pitchFamily="34" charset="0"/>
            </a:endParaRPr>
          </a:p>
        </p:txBody>
      </p:sp>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845728" y="2531044"/>
            <a:ext cx="1346845" cy="248394"/>
          </a:xfrm>
          <a:prstGeom prst="rect">
            <a:avLst/>
          </a:prstGeom>
        </p:spPr>
      </p:pic>
    </p:spTree>
    <p:extLst>
      <p:ext uri="{BB962C8B-B14F-4D97-AF65-F5344CB8AC3E}">
        <p14:creationId xmlns:p14="http://schemas.microsoft.com/office/powerpoint/2010/main" val="17565656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Operations of NETCONF</a:t>
            </a:r>
            <a:endParaRPr lang="en-US" altLang="zh-CN">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1800" dirty="0" smtClean="0"/>
              <a:t>NETCONF defines a series of operations:</a:t>
            </a:r>
            <a:endParaRPr lang="en-US" altLang="zh-CN" sz="1800" dirty="0"/>
          </a:p>
        </p:txBody>
      </p:sp>
      <p:graphicFrame>
        <p:nvGraphicFramePr>
          <p:cNvPr id="3" name="表格 2">
            <a:hlinkClick r:id="rId3"/>
            <a:extLst>
              <a:ext uri="{FF2B5EF4-FFF2-40B4-BE49-F238E27FC236}">
                <a16:creationId xmlns:a16="http://schemas.microsoft.com/office/drawing/2014/main" xmlns="" id="{3C3542EE-BA11-45B3-B127-648FA062E240}"/>
              </a:ext>
            </a:extLst>
          </p:cNvPr>
          <p:cNvGraphicFramePr>
            <a:graphicFrameLocks noGrp="1"/>
          </p:cNvGraphicFramePr>
          <p:nvPr>
            <p:extLst>
              <p:ext uri="{D42A27DB-BD31-4B8C-83A1-F6EECF244321}">
                <p14:modId xmlns:p14="http://schemas.microsoft.com/office/powerpoint/2010/main" val="244698994"/>
              </p:ext>
            </p:extLst>
          </p:nvPr>
        </p:nvGraphicFramePr>
        <p:xfrm>
          <a:off x="719972" y="1592840"/>
          <a:ext cx="10910889" cy="4249154"/>
        </p:xfrm>
        <a:graphic>
          <a:graphicData uri="http://schemas.openxmlformats.org/drawingml/2006/table">
            <a:tbl>
              <a:tblPr firstRow="1" bandRow="1">
                <a:tableStyleId>{5C22544A-7EE6-4342-B048-85BDC9FD1C3A}</a:tableStyleId>
              </a:tblPr>
              <a:tblGrid>
                <a:gridCol w="1781175"/>
                <a:gridCol w="1602296">
                  <a:extLst>
                    <a:ext uri="{9D8B030D-6E8A-4147-A177-3AD203B41FA5}">
                      <a16:colId xmlns:a16="http://schemas.microsoft.com/office/drawing/2014/main" xmlns="" val="20000"/>
                    </a:ext>
                  </a:extLst>
                </a:gridCol>
                <a:gridCol w="7527418">
                  <a:extLst>
                    <a:ext uri="{9D8B030D-6E8A-4147-A177-3AD203B41FA5}">
                      <a16:colId xmlns:a16="http://schemas.microsoft.com/office/drawing/2014/main" xmlns="" val="20002"/>
                    </a:ext>
                  </a:extLst>
                </a:gridCol>
              </a:tblGrid>
              <a:tr h="319367">
                <a:tc>
                  <a:txBody>
                    <a:bodyPr/>
                    <a:lstStyle/>
                    <a:p>
                      <a:pPr algn="ctr" fontAlgn="ctr"/>
                      <a:r>
                        <a:rPr lang="en-US" sz="1400" b="1" dirty="0" smtClean="0">
                          <a:solidFill>
                            <a:schemeClr val="tx1"/>
                          </a:solidFill>
                          <a:latin typeface="Huawei Sans" panose="020C0503030203020204" pitchFamily="34" charset="0"/>
                        </a:rPr>
                        <a:t>Scenario</a:t>
                      </a:r>
                      <a:endParaRPr lang="en-US" sz="14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Operation</a:t>
                      </a:r>
                      <a:endParaRPr lang="en-US" sz="14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Function</a:t>
                      </a:r>
                      <a:endParaRPr lang="en-US" sz="14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87655">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Query data</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&lt;get-</a:t>
                      </a:r>
                      <a:r>
                        <a:rPr lang="en-US" sz="1200" err="1" smtClean="0">
                          <a:latin typeface="Huawei Sans" panose="020C0503030203020204" pitchFamily="34" charset="0"/>
                        </a:rPr>
                        <a:t>config</a:t>
                      </a:r>
                      <a:r>
                        <a:rPr lang="en-US" sz="1200" smtClean="0">
                          <a:latin typeface="Huawei Sans" panose="020C0503030203020204" pitchFamily="34" charset="0"/>
                        </a:rPr>
                        <a: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smtClean="0">
                          <a:latin typeface="Huawei Sans" panose="020C0503030203020204" pitchFamily="34" charset="0"/>
                        </a:rPr>
                        <a:t>Queries configuration data.</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287655">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b="0" dirty="0">
                        <a:solidFill>
                          <a:srgbClr val="000000"/>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&lt;get&gt;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smtClean="0">
                          <a:latin typeface="Huawei Sans" panose="020C0503030203020204" pitchFamily="34" charset="0"/>
                        </a:rPr>
                        <a:t>Queries the current configuration and status data of the device.</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28765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Edit data</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&lt;edit-</a:t>
                      </a:r>
                      <a:r>
                        <a:rPr lang="en-US" sz="1200" err="1" smtClean="0">
                          <a:latin typeface="Huawei Sans" panose="020C0503030203020204" pitchFamily="34" charset="0"/>
                        </a:rPr>
                        <a:t>config</a:t>
                      </a:r>
                      <a:r>
                        <a:rPr lang="en-US" sz="1200" smtClean="0">
                          <a:latin typeface="Huawei Sans" panose="020C0503030203020204" pitchFamily="34" charset="0"/>
                        </a:rPr>
                        <a:t>&gt; </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smtClean="0">
                          <a:latin typeface="Huawei Sans" panose="020C0503030203020204" pitchFamily="34" charset="0"/>
                        </a:rPr>
                        <a:t>Creates, modifies, or deletes configuration data.</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287655">
                <a:tc rowSpan="2">
                  <a:txBody>
                    <a:bodyPr/>
                    <a:lstStyle/>
                    <a:p>
                      <a:pPr algn="ctr" fontAlgn="ctr"/>
                      <a:r>
                        <a:rPr lang="en-US" sz="1200" b="0" dirty="0" smtClean="0">
                          <a:solidFill>
                            <a:schemeClr val="tx1"/>
                          </a:solidFill>
                          <a:latin typeface="Huawei Sans" panose="020C0503030203020204" pitchFamily="34" charset="0"/>
                        </a:rPr>
                        <a:t>Backup/Restoration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&lt;copy-</a:t>
                      </a:r>
                      <a:r>
                        <a:rPr lang="en-US" sz="1200" dirty="0" err="1" smtClean="0">
                          <a:latin typeface="Huawei Sans" panose="020C0503030203020204" pitchFamily="34" charset="0"/>
                        </a:rPr>
                        <a:t>config</a:t>
                      </a:r>
                      <a:r>
                        <a:rPr lang="en-US" sz="1200" dirty="0" smtClean="0">
                          <a:latin typeface="Huawei Sans" panose="020C0503030203020204" pitchFamily="34" charset="0"/>
                        </a:rPr>
                        <a:t>&gt; </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Exports configuration data, or replaces one configuration </a:t>
                      </a:r>
                      <a:r>
                        <a:rPr lang="en-US" sz="1200" dirty="0" err="1" smtClean="0">
                          <a:latin typeface="Huawei Sans" panose="020C0503030203020204" pitchFamily="34" charset="0"/>
                        </a:rPr>
                        <a:t>datastore</a:t>
                      </a:r>
                      <a:r>
                        <a:rPr lang="en-US" sz="1200" dirty="0" smtClean="0">
                          <a:latin typeface="Huawei Sans" panose="020C0503030203020204" pitchFamily="34" charset="0"/>
                        </a:rPr>
                        <a:t> with another configuration </a:t>
                      </a:r>
                      <a:r>
                        <a:rPr lang="en-US" sz="1200" dirty="0" err="1" smtClean="0">
                          <a:latin typeface="Huawei Sans" panose="020C0503030203020204" pitchFamily="34" charset="0"/>
                        </a:rPr>
                        <a:t>datastore</a:t>
                      </a:r>
                      <a:r>
                        <a:rPr lang="en-US" sz="1200" dirty="0" smtClean="0">
                          <a:latin typeface="Huawei Sans" panose="020C0503030203020204" pitchFamily="34" charset="0"/>
                        </a:rPr>
                        <a:t>.</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655">
                <a:tc vMerge="1">
                  <a:txBody>
                    <a:bodyPr/>
                    <a:lstStyle/>
                    <a:p>
                      <a:endParaRPr lang="zh-CN" altLang="en-US" sz="1200" b="0" dirty="0">
                        <a:solidFill>
                          <a:srgbClr val="000000"/>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smtClean="0">
                          <a:latin typeface="Huawei Sans" panose="020C0503030203020204" pitchFamily="34" charset="0"/>
                        </a:rPr>
                        <a:t>&lt;delete-</a:t>
                      </a:r>
                      <a:r>
                        <a:rPr lang="en-US" sz="1200" err="1" smtClean="0">
                          <a:latin typeface="Huawei Sans" panose="020C0503030203020204" pitchFamily="34" charset="0"/>
                        </a:rPr>
                        <a:t>config</a:t>
                      </a:r>
                      <a:r>
                        <a:rPr lang="en-US" sz="1200" smtClean="0">
                          <a:latin typeface="Huawei Sans" panose="020C0503030203020204" pitchFamily="34" charset="0"/>
                        </a:rPr>
                        <a: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smtClean="0">
                          <a:latin typeface="Huawei Sans" panose="020C0503030203020204" pitchFamily="34" charset="0"/>
                        </a:rPr>
                        <a:t>Deletes the configuration </a:t>
                      </a:r>
                      <a:r>
                        <a:rPr lang="en-US" sz="1200" err="1" smtClean="0">
                          <a:latin typeface="Huawei Sans" panose="020C0503030203020204" pitchFamily="34" charset="0"/>
                        </a:rPr>
                        <a:t>datastore</a:t>
                      </a:r>
                      <a:r>
                        <a:rPr lang="en-US" sz="1200" smtClean="0">
                          <a:latin typeface="Huawei Sans" panose="020C0503030203020204" pitchFamily="34" charset="0"/>
                        </a:rPr>
                        <a:t> and clears the startup configuration.</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87655">
                <a:tc rowSpan="2">
                  <a:txBody>
                    <a:bodyPr/>
                    <a:lstStyle/>
                    <a:p>
                      <a:pPr algn="ctr" fontAlgn="ctr"/>
                      <a:r>
                        <a:rPr lang="en-US" sz="1200" b="0" dirty="0" smtClean="0">
                          <a:solidFill>
                            <a:schemeClr val="tx1"/>
                          </a:solidFill>
                          <a:latin typeface="Huawei Sans" panose="020C0503030203020204" pitchFamily="34" charset="0"/>
                        </a:rPr>
                        <a:t>Locking/Unlocking</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&lt;lock&gt; </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Exclusively occupies the permission to modify the configuration </a:t>
                      </a:r>
                      <a:r>
                        <a:rPr lang="en-US" sz="1200" dirty="0" err="1" smtClean="0">
                          <a:latin typeface="Huawei Sans" panose="020C0503030203020204" pitchFamily="34" charset="0"/>
                        </a:rPr>
                        <a:t>datastore</a:t>
                      </a:r>
                      <a:r>
                        <a:rPr lang="en-US" sz="1200" dirty="0" smtClean="0">
                          <a:latin typeface="Huawei Sans" panose="020C0503030203020204" pitchFamily="34" charset="0"/>
                        </a:rPr>
                        <a:t>.</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287655">
                <a:tc vMerge="1">
                  <a:txBody>
                    <a:bodyPr/>
                    <a:lstStyle/>
                    <a:p>
                      <a:endParaRPr lang="zh-CN" altLang="en-US" sz="1200" b="0" dirty="0">
                        <a:solidFill>
                          <a:schemeClr val="tx1"/>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&lt;unlock&gt; </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Releases the exclusive permission to modify the configuration </a:t>
                      </a:r>
                      <a:r>
                        <a:rPr lang="en-US" sz="1200" dirty="0" err="1" smtClean="0">
                          <a:latin typeface="Huawei Sans" panose="020C0503030203020204" pitchFamily="34" charset="0"/>
                        </a:rPr>
                        <a:t>datastore</a:t>
                      </a:r>
                      <a:r>
                        <a:rPr lang="en-US" sz="1200" dirty="0" smtClean="0">
                          <a:latin typeface="Huawei Sans" panose="020C0503030203020204" pitchFamily="34" charset="0"/>
                        </a:rPr>
                        <a:t>.</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r h="287655">
                <a:tc rowSpan="4">
                  <a:txBody>
                    <a:bodyPr/>
                    <a:lstStyle/>
                    <a:p>
                      <a:pPr algn="ctr" fontAlgn="ctr"/>
                      <a:r>
                        <a:rPr lang="en-US" sz="1200" b="0" dirty="0" smtClean="0">
                          <a:solidFill>
                            <a:schemeClr val="tx1"/>
                          </a:solidFill>
                          <a:latin typeface="Huawei Sans" panose="020C0503030203020204" pitchFamily="34" charset="0"/>
                        </a:rPr>
                        <a:t>Transactional operations</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smtClean="0">
                          <a:latin typeface="Huawei Sans" panose="020C0503030203020204" pitchFamily="34" charset="0"/>
                        </a:rPr>
                        <a:t>&lt;commit&gt;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0" dirty="0" smtClean="0">
                          <a:solidFill>
                            <a:srgbClr val="000000"/>
                          </a:solidFill>
                          <a:latin typeface="Huawei Sans" panose="020C0503030203020204" pitchFamily="34" charset="0"/>
                        </a:rPr>
                        <a:t>Copies the candidate configuration to the device's running configuration.</a:t>
                      </a:r>
                      <a:endParaRPr lang="en-US" sz="1200" b="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287655">
                <a:tc vMerge="1">
                  <a:txBody>
                    <a:bodyPr/>
                    <a:lstStyle/>
                    <a:p>
                      <a:endParaRPr lang="zh-CN" altLang="en-US"/>
                    </a:p>
                  </a:txBody>
                  <a:tcP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smtClean="0">
                          <a:solidFill>
                            <a:srgbClr val="000000"/>
                          </a:solidFill>
                          <a:latin typeface="Huawei Sans" panose="020C0503030203020204" pitchFamily="34" charset="0"/>
                        </a:rPr>
                        <a:t>&lt;cancel-commit&gt;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0" dirty="0" smtClean="0">
                          <a:solidFill>
                            <a:srgbClr val="000000"/>
                          </a:solidFill>
                          <a:latin typeface="Huawei Sans" panose="020C0503030203020204" pitchFamily="34" charset="0"/>
                        </a:rPr>
                        <a:t>Cancels an ongoing confirmed commit.</a:t>
                      </a:r>
                      <a:endParaRPr lang="en-US" sz="1200" b="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287655">
                <a:tc vMerge="1">
                  <a:txBody>
                    <a:bodyPr/>
                    <a:lstStyle/>
                    <a:p>
                      <a:endParaRPr lang="zh-CN" altLang="en-US" sz="1200" b="0">
                        <a:solidFill>
                          <a:schemeClr val="tx1"/>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smtClean="0">
                          <a:solidFill>
                            <a:srgbClr val="000000"/>
                          </a:solidFill>
                          <a:latin typeface="Huawei Sans" panose="020C0503030203020204" pitchFamily="34" charset="0"/>
                        </a:rPr>
                        <a:t>&lt;discard-changes&gt;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0" dirty="0" smtClean="0">
                          <a:solidFill>
                            <a:srgbClr val="000000"/>
                          </a:solidFill>
                          <a:latin typeface="Huawei Sans" panose="020C0503030203020204" pitchFamily="34" charset="0"/>
                        </a:rPr>
                        <a:t>Discards uncommitted changes to the candidate configuration.</a:t>
                      </a:r>
                      <a:endParaRPr lang="en-US" sz="1200" b="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r h="287655">
                <a:tc vMerge="1">
                  <a:txBody>
                    <a:bodyPr/>
                    <a:lstStyle/>
                    <a:p>
                      <a:endParaRPr lang="zh-CN" altLang="en-US" sz="1200" b="0" dirty="0">
                        <a:solidFill>
                          <a:schemeClr val="tx1"/>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smtClean="0">
                          <a:solidFill>
                            <a:srgbClr val="000000"/>
                          </a:solidFill>
                          <a:latin typeface="Huawei Sans" panose="020C0503030203020204" pitchFamily="34" charset="0"/>
                        </a:rPr>
                        <a:t>&lt;validate&gt;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0" dirty="0" smtClean="0">
                          <a:solidFill>
                            <a:srgbClr val="000000"/>
                          </a:solidFill>
                          <a:latin typeface="Huawei Sans" panose="020C0503030203020204" pitchFamily="34" charset="0"/>
                        </a:rPr>
                        <a:t>Checks whether the syntax and semantics of the specified configuration data are correct.</a:t>
                      </a:r>
                      <a:endParaRPr lang="en-US" sz="1200" b="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1"/>
                  </a:ext>
                </a:extLst>
              </a:tr>
              <a:tr h="287655">
                <a:tc rowSpan="2">
                  <a:txBody>
                    <a:bodyPr/>
                    <a:lstStyle/>
                    <a:p>
                      <a:pPr algn="ctr" fontAlgn="ctr"/>
                      <a:r>
                        <a:rPr lang="en-US" sz="1200" b="0" dirty="0" smtClean="0">
                          <a:solidFill>
                            <a:schemeClr val="tx1"/>
                          </a:solidFill>
                          <a:latin typeface="Huawei Sans" panose="020C0503030203020204" pitchFamily="34" charset="0"/>
                        </a:rPr>
                        <a:t>Session operations</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&lt;close-session&gt; </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solidFill>
                            <a:schemeClr val="dk1"/>
                          </a:solidFill>
                          <a:latin typeface="Huawei Sans" panose="020C0503030203020204" pitchFamily="34" charset="0"/>
                        </a:rPr>
                        <a:t>Normally ends the NETCONF session.</a:t>
                      </a:r>
                      <a:endParaRPr lang="en-US" sz="1200" dirty="0">
                        <a:solidFill>
                          <a:schemeClr val="dk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2"/>
                  </a:ext>
                </a:extLst>
              </a:tr>
              <a:tr h="477927">
                <a:tc vMerge="1">
                  <a:txBody>
                    <a:bodyPr/>
                    <a:lstStyle/>
                    <a:p>
                      <a:endParaRPr lang="zh-CN" altLang="en-US" sz="1200" b="0" dirty="0">
                        <a:solidFill>
                          <a:schemeClr val="tx1"/>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&lt;kill-session&gt; </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solidFill>
                            <a:schemeClr val="dk1"/>
                          </a:solidFill>
                          <a:latin typeface="Huawei Sans" panose="020C0503030203020204" pitchFamily="34" charset="0"/>
                        </a:rPr>
                        <a:t>Forcibly terminates other NETCONF sessions. You must have the administrator permission to perform this operation.</a:t>
                      </a:r>
                      <a:endParaRPr lang="en-US" sz="1200" dirty="0">
                        <a:solidFill>
                          <a:schemeClr val="dk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18259987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Font typeface="Wingdings" panose="05000000000000000000" pitchFamily="2" charset="2"/>
              <a:buChar char="l"/>
            </a:pPr>
            <a:r>
              <a:rPr lang="en-US" altLang="zh-CN" kern="1200" dirty="0">
                <a:solidFill>
                  <a:schemeClr val="tx1"/>
                </a:solidFill>
                <a:cs typeface="Huawei Sans" panose="020C0503030203020204" pitchFamily="34" charset="0"/>
              </a:rPr>
              <a:t>Upon completion of this course, you will be able to:</a:t>
            </a:r>
          </a:p>
          <a:p>
            <a:pPr lvl="1"/>
            <a:r>
              <a:rPr lang="en-US" dirty="0" smtClean="0"/>
              <a:t>Describe what a campus network is like.</a:t>
            </a:r>
            <a:endParaRPr lang="en-US" altLang="zh-CN" dirty="0" smtClean="0">
              <a:sym typeface="Huawei Sans" panose="020C0503030203020204" pitchFamily="34" charset="0"/>
            </a:endParaRPr>
          </a:p>
          <a:p>
            <a:pPr lvl="1"/>
            <a:r>
              <a:rPr lang="en-US" dirty="0" smtClean="0"/>
              <a:t>Describe the typical architecture of a campus network.</a:t>
            </a:r>
          </a:p>
          <a:p>
            <a:pPr lvl="1"/>
            <a:r>
              <a:rPr lang="en-US" dirty="0" smtClean="0"/>
              <a:t>Understand common technologies used on campus networks.</a:t>
            </a:r>
            <a:endParaRPr lang="en-US" altLang="zh-CN" dirty="0" smtClean="0">
              <a:sym typeface="Huawei Sans" panose="020C0503030203020204" pitchFamily="34" charset="0"/>
            </a:endParaRPr>
          </a:p>
          <a:p>
            <a:pPr lvl="1"/>
            <a:r>
              <a:rPr lang="en-US" dirty="0" smtClean="0"/>
              <a:t>Understand typical applications of campus network technologies.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35386166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LLDP</a:t>
            </a:r>
            <a:endParaRPr lang="en-US" altLang="zh-CN"/>
          </a:p>
        </p:txBody>
      </p:sp>
      <p:sp>
        <p:nvSpPr>
          <p:cNvPr id="79" name="Freeform 3"/>
          <p:cNvSpPr>
            <a:spLocks/>
          </p:cNvSpPr>
          <p:nvPr/>
        </p:nvSpPr>
        <p:spPr bwMode="gray">
          <a:xfrm>
            <a:off x="5960932" y="2450744"/>
            <a:ext cx="2698494" cy="1905767"/>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 name="connsiteX0" fmla="*/ 0 w 10000"/>
              <a:gd name="connsiteY0" fmla="*/ 9929 h 9953"/>
              <a:gd name="connsiteX1" fmla="*/ 2237 w 10000"/>
              <a:gd name="connsiteY1" fmla="*/ 3112 h 9953"/>
              <a:gd name="connsiteX2" fmla="*/ 1938 w 10000"/>
              <a:gd name="connsiteY2" fmla="*/ 3298 h 9953"/>
              <a:gd name="connsiteX3" fmla="*/ 2273 w 10000"/>
              <a:gd name="connsiteY3" fmla="*/ 1941 h 9953"/>
              <a:gd name="connsiteX4" fmla="*/ 2835 w 10000"/>
              <a:gd name="connsiteY4" fmla="*/ 2846 h 9953"/>
              <a:gd name="connsiteX5" fmla="*/ 2536 w 10000"/>
              <a:gd name="connsiteY5" fmla="*/ 2979 h 9953"/>
              <a:gd name="connsiteX6" fmla="*/ 3923 w 10000"/>
              <a:gd name="connsiteY6" fmla="*/ 4891 h 9953"/>
              <a:gd name="connsiteX7" fmla="*/ 4916 w 10000"/>
              <a:gd name="connsiteY7" fmla="*/ 1410 h 9953"/>
              <a:gd name="connsiteX8" fmla="*/ 4545 w 10000"/>
              <a:gd name="connsiteY8" fmla="*/ 1410 h 9953"/>
              <a:gd name="connsiteX9" fmla="*/ 5179 w 10000"/>
              <a:gd name="connsiteY9" fmla="*/ 0 h 9953"/>
              <a:gd name="connsiteX10" fmla="*/ 5778 w 10000"/>
              <a:gd name="connsiteY10" fmla="*/ 1463 h 9953"/>
              <a:gd name="connsiteX11" fmla="*/ 5431 w 10000"/>
              <a:gd name="connsiteY11" fmla="*/ 1436 h 9953"/>
              <a:gd name="connsiteX12" fmla="*/ 6400 w 10000"/>
              <a:gd name="connsiteY12" fmla="*/ 5771 h 9953"/>
              <a:gd name="connsiteX13" fmla="*/ 7715 w 10000"/>
              <a:gd name="connsiteY13" fmla="*/ 2899 h 9953"/>
              <a:gd name="connsiteX14" fmla="*/ 7380 w 10000"/>
              <a:gd name="connsiteY14" fmla="*/ 2846 h 9953"/>
              <a:gd name="connsiteX15" fmla="*/ 7943 w 10000"/>
              <a:gd name="connsiteY15" fmla="*/ 1862 h 9953"/>
              <a:gd name="connsiteX16" fmla="*/ 8337 w 10000"/>
              <a:gd name="connsiteY16" fmla="*/ 3005 h 9953"/>
              <a:gd name="connsiteX17" fmla="*/ 8026 w 10000"/>
              <a:gd name="connsiteY17" fmla="*/ 2979 h 9953"/>
              <a:gd name="connsiteX18" fmla="*/ 10000 w 10000"/>
              <a:gd name="connsiteY18" fmla="*/ 9863 h 9953"/>
              <a:gd name="connsiteX19" fmla="*/ 0 w 10000"/>
              <a:gd name="connsiteY19" fmla="*/ 9929 h 9953"/>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462 w 10000"/>
              <a:gd name="connsiteY12" fmla="*/ 5051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308 w 10000"/>
              <a:gd name="connsiteY12" fmla="*/ 4994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308 w 10000"/>
              <a:gd name="connsiteY12" fmla="*/ 4994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627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627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9691"/>
              <a:gd name="connsiteY0" fmla="*/ 9976 h 10772"/>
              <a:gd name="connsiteX1" fmla="*/ 2237 w 9691"/>
              <a:gd name="connsiteY1" fmla="*/ 3127 h 10772"/>
              <a:gd name="connsiteX2" fmla="*/ 1938 w 9691"/>
              <a:gd name="connsiteY2" fmla="*/ 3314 h 10772"/>
              <a:gd name="connsiteX3" fmla="*/ 2273 w 9691"/>
              <a:gd name="connsiteY3" fmla="*/ 1950 h 10772"/>
              <a:gd name="connsiteX4" fmla="*/ 2835 w 9691"/>
              <a:gd name="connsiteY4" fmla="*/ 2859 h 10772"/>
              <a:gd name="connsiteX5" fmla="*/ 2536 w 9691"/>
              <a:gd name="connsiteY5" fmla="*/ 2993 h 10772"/>
              <a:gd name="connsiteX6" fmla="*/ 3923 w 9691"/>
              <a:gd name="connsiteY6" fmla="*/ 4627 h 10772"/>
              <a:gd name="connsiteX7" fmla="*/ 4916 w 9691"/>
              <a:gd name="connsiteY7" fmla="*/ 1417 h 10772"/>
              <a:gd name="connsiteX8" fmla="*/ 4545 w 9691"/>
              <a:gd name="connsiteY8" fmla="*/ 1417 h 10772"/>
              <a:gd name="connsiteX9" fmla="*/ 5179 w 9691"/>
              <a:gd name="connsiteY9" fmla="*/ 0 h 10772"/>
              <a:gd name="connsiteX10" fmla="*/ 5778 w 9691"/>
              <a:gd name="connsiteY10" fmla="*/ 1470 h 10772"/>
              <a:gd name="connsiteX11" fmla="*/ 5431 w 9691"/>
              <a:gd name="connsiteY11" fmla="*/ 1443 h 10772"/>
              <a:gd name="connsiteX12" fmla="*/ 6215 w 9691"/>
              <a:gd name="connsiteY12" fmla="*/ 4707 h 10772"/>
              <a:gd name="connsiteX13" fmla="*/ 7715 w 9691"/>
              <a:gd name="connsiteY13" fmla="*/ 2913 h 10772"/>
              <a:gd name="connsiteX14" fmla="*/ 7380 w 9691"/>
              <a:gd name="connsiteY14" fmla="*/ 2859 h 10772"/>
              <a:gd name="connsiteX15" fmla="*/ 7943 w 9691"/>
              <a:gd name="connsiteY15" fmla="*/ 1871 h 10772"/>
              <a:gd name="connsiteX16" fmla="*/ 8337 w 9691"/>
              <a:gd name="connsiteY16" fmla="*/ 3019 h 10772"/>
              <a:gd name="connsiteX17" fmla="*/ 8026 w 9691"/>
              <a:gd name="connsiteY17" fmla="*/ 2993 h 10772"/>
              <a:gd name="connsiteX18" fmla="*/ 9691 w 9691"/>
              <a:gd name="connsiteY18" fmla="*/ 10772 h 10772"/>
              <a:gd name="connsiteX19" fmla="*/ 0 w 9691"/>
              <a:gd name="connsiteY19" fmla="*/ 9976 h 10772"/>
              <a:gd name="connsiteX0" fmla="*/ 0 w 10000"/>
              <a:gd name="connsiteY0" fmla="*/ 9261 h 10000"/>
              <a:gd name="connsiteX1" fmla="*/ 2308 w 10000"/>
              <a:gd name="connsiteY1" fmla="*/ 2903 h 10000"/>
              <a:gd name="connsiteX2" fmla="*/ 2000 w 10000"/>
              <a:gd name="connsiteY2" fmla="*/ 3076 h 10000"/>
              <a:gd name="connsiteX3" fmla="*/ 2345 w 10000"/>
              <a:gd name="connsiteY3" fmla="*/ 1810 h 10000"/>
              <a:gd name="connsiteX4" fmla="*/ 2925 w 10000"/>
              <a:gd name="connsiteY4" fmla="*/ 2654 h 10000"/>
              <a:gd name="connsiteX5" fmla="*/ 2617 w 10000"/>
              <a:gd name="connsiteY5" fmla="*/ 2778 h 10000"/>
              <a:gd name="connsiteX6" fmla="*/ 4048 w 10000"/>
              <a:gd name="connsiteY6" fmla="*/ 4295 h 10000"/>
              <a:gd name="connsiteX7" fmla="*/ 5073 w 10000"/>
              <a:gd name="connsiteY7" fmla="*/ 1315 h 10000"/>
              <a:gd name="connsiteX8" fmla="*/ 4690 w 10000"/>
              <a:gd name="connsiteY8" fmla="*/ 1315 h 10000"/>
              <a:gd name="connsiteX9" fmla="*/ 5344 w 10000"/>
              <a:gd name="connsiteY9" fmla="*/ 0 h 10000"/>
              <a:gd name="connsiteX10" fmla="*/ 5962 w 10000"/>
              <a:gd name="connsiteY10" fmla="*/ 1365 h 10000"/>
              <a:gd name="connsiteX11" fmla="*/ 5604 w 10000"/>
              <a:gd name="connsiteY11" fmla="*/ 1340 h 10000"/>
              <a:gd name="connsiteX12" fmla="*/ 6413 w 10000"/>
              <a:gd name="connsiteY12" fmla="*/ 4370 h 10000"/>
              <a:gd name="connsiteX13" fmla="*/ 7961 w 10000"/>
              <a:gd name="connsiteY13" fmla="*/ 2704 h 10000"/>
              <a:gd name="connsiteX14" fmla="*/ 7615 w 10000"/>
              <a:gd name="connsiteY14" fmla="*/ 2654 h 10000"/>
              <a:gd name="connsiteX15" fmla="*/ 8196 w 10000"/>
              <a:gd name="connsiteY15" fmla="*/ 1737 h 10000"/>
              <a:gd name="connsiteX16" fmla="*/ 8603 w 10000"/>
              <a:gd name="connsiteY16" fmla="*/ 2803 h 10000"/>
              <a:gd name="connsiteX17" fmla="*/ 8282 w 10000"/>
              <a:gd name="connsiteY17" fmla="*/ 2778 h 10000"/>
              <a:gd name="connsiteX18" fmla="*/ 10000 w 10000"/>
              <a:gd name="connsiteY18" fmla="*/ 10000 h 10000"/>
              <a:gd name="connsiteX19" fmla="*/ 0 w 10000"/>
              <a:gd name="connsiteY19" fmla="*/ 9261 h 10000"/>
              <a:gd name="connsiteX0" fmla="*/ 0 w 9490"/>
              <a:gd name="connsiteY0" fmla="*/ 10754 h 10757"/>
              <a:gd name="connsiteX1" fmla="*/ 1798 w 9490"/>
              <a:gd name="connsiteY1" fmla="*/ 2903 h 10757"/>
              <a:gd name="connsiteX2" fmla="*/ 1490 w 9490"/>
              <a:gd name="connsiteY2" fmla="*/ 3076 h 10757"/>
              <a:gd name="connsiteX3" fmla="*/ 1835 w 9490"/>
              <a:gd name="connsiteY3" fmla="*/ 1810 h 10757"/>
              <a:gd name="connsiteX4" fmla="*/ 2415 w 9490"/>
              <a:gd name="connsiteY4" fmla="*/ 2654 h 10757"/>
              <a:gd name="connsiteX5" fmla="*/ 2107 w 9490"/>
              <a:gd name="connsiteY5" fmla="*/ 2778 h 10757"/>
              <a:gd name="connsiteX6" fmla="*/ 3538 w 9490"/>
              <a:gd name="connsiteY6" fmla="*/ 4295 h 10757"/>
              <a:gd name="connsiteX7" fmla="*/ 4563 w 9490"/>
              <a:gd name="connsiteY7" fmla="*/ 1315 h 10757"/>
              <a:gd name="connsiteX8" fmla="*/ 4180 w 9490"/>
              <a:gd name="connsiteY8" fmla="*/ 1315 h 10757"/>
              <a:gd name="connsiteX9" fmla="*/ 4834 w 9490"/>
              <a:gd name="connsiteY9" fmla="*/ 0 h 10757"/>
              <a:gd name="connsiteX10" fmla="*/ 5452 w 9490"/>
              <a:gd name="connsiteY10" fmla="*/ 1365 h 10757"/>
              <a:gd name="connsiteX11" fmla="*/ 5094 w 9490"/>
              <a:gd name="connsiteY11" fmla="*/ 1340 h 10757"/>
              <a:gd name="connsiteX12" fmla="*/ 5903 w 9490"/>
              <a:gd name="connsiteY12" fmla="*/ 4370 h 10757"/>
              <a:gd name="connsiteX13" fmla="*/ 7451 w 9490"/>
              <a:gd name="connsiteY13" fmla="*/ 2704 h 10757"/>
              <a:gd name="connsiteX14" fmla="*/ 7105 w 9490"/>
              <a:gd name="connsiteY14" fmla="*/ 2654 h 10757"/>
              <a:gd name="connsiteX15" fmla="*/ 7686 w 9490"/>
              <a:gd name="connsiteY15" fmla="*/ 1737 h 10757"/>
              <a:gd name="connsiteX16" fmla="*/ 8093 w 9490"/>
              <a:gd name="connsiteY16" fmla="*/ 2803 h 10757"/>
              <a:gd name="connsiteX17" fmla="*/ 7772 w 9490"/>
              <a:gd name="connsiteY17" fmla="*/ 2778 h 10757"/>
              <a:gd name="connsiteX18" fmla="*/ 9490 w 9490"/>
              <a:gd name="connsiteY18" fmla="*/ 10000 h 10757"/>
              <a:gd name="connsiteX19" fmla="*/ 0 w 9490"/>
              <a:gd name="connsiteY19" fmla="*/ 10754 h 10757"/>
              <a:gd name="connsiteX0" fmla="*/ 0 w 10000"/>
              <a:gd name="connsiteY0" fmla="*/ 9997 h 10000"/>
              <a:gd name="connsiteX1" fmla="*/ 1895 w 10000"/>
              <a:gd name="connsiteY1" fmla="*/ 2699 h 10000"/>
              <a:gd name="connsiteX2" fmla="*/ 1570 w 10000"/>
              <a:gd name="connsiteY2" fmla="*/ 2860 h 10000"/>
              <a:gd name="connsiteX3" fmla="*/ 1934 w 10000"/>
              <a:gd name="connsiteY3" fmla="*/ 1683 h 10000"/>
              <a:gd name="connsiteX4" fmla="*/ 2545 w 10000"/>
              <a:gd name="connsiteY4" fmla="*/ 2467 h 10000"/>
              <a:gd name="connsiteX5" fmla="*/ 2220 w 10000"/>
              <a:gd name="connsiteY5" fmla="*/ 2583 h 10000"/>
              <a:gd name="connsiteX6" fmla="*/ 3728 w 10000"/>
              <a:gd name="connsiteY6" fmla="*/ 3993 h 10000"/>
              <a:gd name="connsiteX7" fmla="*/ 4808 w 10000"/>
              <a:gd name="connsiteY7" fmla="*/ 1222 h 10000"/>
              <a:gd name="connsiteX8" fmla="*/ 4405 w 10000"/>
              <a:gd name="connsiteY8" fmla="*/ 1222 h 10000"/>
              <a:gd name="connsiteX9" fmla="*/ 5094 w 10000"/>
              <a:gd name="connsiteY9" fmla="*/ 0 h 10000"/>
              <a:gd name="connsiteX10" fmla="*/ 5745 w 10000"/>
              <a:gd name="connsiteY10" fmla="*/ 1269 h 10000"/>
              <a:gd name="connsiteX11" fmla="*/ 5368 w 10000"/>
              <a:gd name="connsiteY11" fmla="*/ 1246 h 10000"/>
              <a:gd name="connsiteX12" fmla="*/ 6220 w 10000"/>
              <a:gd name="connsiteY12" fmla="*/ 4062 h 10000"/>
              <a:gd name="connsiteX13" fmla="*/ 7851 w 10000"/>
              <a:gd name="connsiteY13" fmla="*/ 2514 h 10000"/>
              <a:gd name="connsiteX14" fmla="*/ 7487 w 10000"/>
              <a:gd name="connsiteY14" fmla="*/ 2467 h 10000"/>
              <a:gd name="connsiteX15" fmla="*/ 8099 w 10000"/>
              <a:gd name="connsiteY15" fmla="*/ 1615 h 10000"/>
              <a:gd name="connsiteX16" fmla="*/ 8528 w 10000"/>
              <a:gd name="connsiteY16" fmla="*/ 2606 h 10000"/>
              <a:gd name="connsiteX17" fmla="*/ 8190 w 10000"/>
              <a:gd name="connsiteY17" fmla="*/ 2583 h 10000"/>
              <a:gd name="connsiteX18" fmla="*/ 10000 w 10000"/>
              <a:gd name="connsiteY18" fmla="*/ 9296 h 10000"/>
              <a:gd name="connsiteX19" fmla="*/ 0 w 10000"/>
              <a:gd name="connsiteY19" fmla="*/ 9997 h 10000"/>
              <a:gd name="connsiteX0" fmla="*/ 0 w 10000"/>
              <a:gd name="connsiteY0" fmla="*/ 9997 h 9997"/>
              <a:gd name="connsiteX1" fmla="*/ 1895 w 10000"/>
              <a:gd name="connsiteY1" fmla="*/ 2699 h 9997"/>
              <a:gd name="connsiteX2" fmla="*/ 1570 w 10000"/>
              <a:gd name="connsiteY2" fmla="*/ 2860 h 9997"/>
              <a:gd name="connsiteX3" fmla="*/ 1934 w 10000"/>
              <a:gd name="connsiteY3" fmla="*/ 1683 h 9997"/>
              <a:gd name="connsiteX4" fmla="*/ 2545 w 10000"/>
              <a:gd name="connsiteY4" fmla="*/ 2467 h 9997"/>
              <a:gd name="connsiteX5" fmla="*/ 2220 w 10000"/>
              <a:gd name="connsiteY5" fmla="*/ 2583 h 9997"/>
              <a:gd name="connsiteX6" fmla="*/ 3728 w 10000"/>
              <a:gd name="connsiteY6" fmla="*/ 3993 h 9997"/>
              <a:gd name="connsiteX7" fmla="*/ 4808 w 10000"/>
              <a:gd name="connsiteY7" fmla="*/ 1222 h 9997"/>
              <a:gd name="connsiteX8" fmla="*/ 4405 w 10000"/>
              <a:gd name="connsiteY8" fmla="*/ 1222 h 9997"/>
              <a:gd name="connsiteX9" fmla="*/ 5094 w 10000"/>
              <a:gd name="connsiteY9" fmla="*/ 0 h 9997"/>
              <a:gd name="connsiteX10" fmla="*/ 5745 w 10000"/>
              <a:gd name="connsiteY10" fmla="*/ 1269 h 9997"/>
              <a:gd name="connsiteX11" fmla="*/ 5368 w 10000"/>
              <a:gd name="connsiteY11" fmla="*/ 1246 h 9997"/>
              <a:gd name="connsiteX12" fmla="*/ 6220 w 10000"/>
              <a:gd name="connsiteY12" fmla="*/ 4062 h 9997"/>
              <a:gd name="connsiteX13" fmla="*/ 7851 w 10000"/>
              <a:gd name="connsiteY13" fmla="*/ 2514 h 9997"/>
              <a:gd name="connsiteX14" fmla="*/ 7487 w 10000"/>
              <a:gd name="connsiteY14" fmla="*/ 2467 h 9997"/>
              <a:gd name="connsiteX15" fmla="*/ 8099 w 10000"/>
              <a:gd name="connsiteY15" fmla="*/ 1615 h 9997"/>
              <a:gd name="connsiteX16" fmla="*/ 8528 w 10000"/>
              <a:gd name="connsiteY16" fmla="*/ 2606 h 9997"/>
              <a:gd name="connsiteX17" fmla="*/ 8190 w 10000"/>
              <a:gd name="connsiteY17" fmla="*/ 2583 h 9997"/>
              <a:gd name="connsiteX18" fmla="*/ 10000 w 10000"/>
              <a:gd name="connsiteY18" fmla="*/ 9296 h 9997"/>
              <a:gd name="connsiteX19" fmla="*/ 0 w 10000"/>
              <a:gd name="connsiteY19" fmla="*/ 9997 h 9997"/>
              <a:gd name="connsiteX0" fmla="*/ 0 w 10201"/>
              <a:gd name="connsiteY0" fmla="*/ 10645 h 10645"/>
              <a:gd name="connsiteX1" fmla="*/ 2096 w 10201"/>
              <a:gd name="connsiteY1" fmla="*/ 2700 h 10645"/>
              <a:gd name="connsiteX2" fmla="*/ 1771 w 10201"/>
              <a:gd name="connsiteY2" fmla="*/ 2861 h 10645"/>
              <a:gd name="connsiteX3" fmla="*/ 2135 w 10201"/>
              <a:gd name="connsiteY3" fmla="*/ 1684 h 10645"/>
              <a:gd name="connsiteX4" fmla="*/ 2746 w 10201"/>
              <a:gd name="connsiteY4" fmla="*/ 2468 h 10645"/>
              <a:gd name="connsiteX5" fmla="*/ 2421 w 10201"/>
              <a:gd name="connsiteY5" fmla="*/ 2584 h 10645"/>
              <a:gd name="connsiteX6" fmla="*/ 3929 w 10201"/>
              <a:gd name="connsiteY6" fmla="*/ 3994 h 10645"/>
              <a:gd name="connsiteX7" fmla="*/ 5009 w 10201"/>
              <a:gd name="connsiteY7" fmla="*/ 1222 h 10645"/>
              <a:gd name="connsiteX8" fmla="*/ 4606 w 10201"/>
              <a:gd name="connsiteY8" fmla="*/ 1222 h 10645"/>
              <a:gd name="connsiteX9" fmla="*/ 5295 w 10201"/>
              <a:gd name="connsiteY9" fmla="*/ 0 h 10645"/>
              <a:gd name="connsiteX10" fmla="*/ 5946 w 10201"/>
              <a:gd name="connsiteY10" fmla="*/ 1269 h 10645"/>
              <a:gd name="connsiteX11" fmla="*/ 5569 w 10201"/>
              <a:gd name="connsiteY11" fmla="*/ 1246 h 10645"/>
              <a:gd name="connsiteX12" fmla="*/ 6421 w 10201"/>
              <a:gd name="connsiteY12" fmla="*/ 4063 h 10645"/>
              <a:gd name="connsiteX13" fmla="*/ 8052 w 10201"/>
              <a:gd name="connsiteY13" fmla="*/ 2515 h 10645"/>
              <a:gd name="connsiteX14" fmla="*/ 7688 w 10201"/>
              <a:gd name="connsiteY14" fmla="*/ 2468 h 10645"/>
              <a:gd name="connsiteX15" fmla="*/ 8300 w 10201"/>
              <a:gd name="connsiteY15" fmla="*/ 1615 h 10645"/>
              <a:gd name="connsiteX16" fmla="*/ 8729 w 10201"/>
              <a:gd name="connsiteY16" fmla="*/ 2607 h 10645"/>
              <a:gd name="connsiteX17" fmla="*/ 8391 w 10201"/>
              <a:gd name="connsiteY17" fmla="*/ 2584 h 10645"/>
              <a:gd name="connsiteX18" fmla="*/ 10201 w 10201"/>
              <a:gd name="connsiteY18" fmla="*/ 9299 h 10645"/>
              <a:gd name="connsiteX19" fmla="*/ 0 w 10201"/>
              <a:gd name="connsiteY19" fmla="*/ 10645 h 10645"/>
              <a:gd name="connsiteX0" fmla="*/ 0 w 10201"/>
              <a:gd name="connsiteY0" fmla="*/ 10645 h 10645"/>
              <a:gd name="connsiteX1" fmla="*/ 2096 w 10201"/>
              <a:gd name="connsiteY1" fmla="*/ 2700 h 10645"/>
              <a:gd name="connsiteX2" fmla="*/ 1771 w 10201"/>
              <a:gd name="connsiteY2" fmla="*/ 2861 h 10645"/>
              <a:gd name="connsiteX3" fmla="*/ 2135 w 10201"/>
              <a:gd name="connsiteY3" fmla="*/ 1684 h 10645"/>
              <a:gd name="connsiteX4" fmla="*/ 2746 w 10201"/>
              <a:gd name="connsiteY4" fmla="*/ 2468 h 10645"/>
              <a:gd name="connsiteX5" fmla="*/ 2421 w 10201"/>
              <a:gd name="connsiteY5" fmla="*/ 2584 h 10645"/>
              <a:gd name="connsiteX6" fmla="*/ 3929 w 10201"/>
              <a:gd name="connsiteY6" fmla="*/ 3994 h 10645"/>
              <a:gd name="connsiteX7" fmla="*/ 5009 w 10201"/>
              <a:gd name="connsiteY7" fmla="*/ 1222 h 10645"/>
              <a:gd name="connsiteX8" fmla="*/ 4606 w 10201"/>
              <a:gd name="connsiteY8" fmla="*/ 1222 h 10645"/>
              <a:gd name="connsiteX9" fmla="*/ 5295 w 10201"/>
              <a:gd name="connsiteY9" fmla="*/ 0 h 10645"/>
              <a:gd name="connsiteX10" fmla="*/ 5946 w 10201"/>
              <a:gd name="connsiteY10" fmla="*/ 1269 h 10645"/>
              <a:gd name="connsiteX11" fmla="*/ 5569 w 10201"/>
              <a:gd name="connsiteY11" fmla="*/ 1246 h 10645"/>
              <a:gd name="connsiteX12" fmla="*/ 6421 w 10201"/>
              <a:gd name="connsiteY12" fmla="*/ 4063 h 10645"/>
              <a:gd name="connsiteX13" fmla="*/ 8052 w 10201"/>
              <a:gd name="connsiteY13" fmla="*/ 2515 h 10645"/>
              <a:gd name="connsiteX14" fmla="*/ 7688 w 10201"/>
              <a:gd name="connsiteY14" fmla="*/ 2468 h 10645"/>
              <a:gd name="connsiteX15" fmla="*/ 8300 w 10201"/>
              <a:gd name="connsiteY15" fmla="*/ 1615 h 10645"/>
              <a:gd name="connsiteX16" fmla="*/ 8729 w 10201"/>
              <a:gd name="connsiteY16" fmla="*/ 2607 h 10645"/>
              <a:gd name="connsiteX17" fmla="*/ 8391 w 10201"/>
              <a:gd name="connsiteY17" fmla="*/ 2584 h 10645"/>
              <a:gd name="connsiteX18" fmla="*/ 10201 w 10201"/>
              <a:gd name="connsiteY18" fmla="*/ 9299 h 10645"/>
              <a:gd name="connsiteX19" fmla="*/ 0 w 10201"/>
              <a:gd name="connsiteY19" fmla="*/ 10645 h 1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01" h="10645">
                <a:moveTo>
                  <a:pt x="0" y="10645"/>
                </a:moveTo>
                <a:cubicBezTo>
                  <a:pt x="1237" y="8950"/>
                  <a:pt x="2225" y="5668"/>
                  <a:pt x="2096" y="2700"/>
                </a:cubicBezTo>
                <a:lnTo>
                  <a:pt x="1771" y="2861"/>
                </a:lnTo>
                <a:cubicBezTo>
                  <a:pt x="1806" y="2700"/>
                  <a:pt x="2135" y="1677"/>
                  <a:pt x="2135" y="1684"/>
                </a:cubicBezTo>
                <a:lnTo>
                  <a:pt x="2746" y="2468"/>
                </a:lnTo>
                <a:cubicBezTo>
                  <a:pt x="2746" y="2468"/>
                  <a:pt x="2395" y="2584"/>
                  <a:pt x="2421" y="2584"/>
                </a:cubicBezTo>
                <a:cubicBezTo>
                  <a:pt x="2759" y="3875"/>
                  <a:pt x="3308" y="4247"/>
                  <a:pt x="3929" y="3994"/>
                </a:cubicBezTo>
                <a:cubicBezTo>
                  <a:pt x="4550" y="3741"/>
                  <a:pt x="4996" y="2214"/>
                  <a:pt x="5009" y="1222"/>
                </a:cubicBezTo>
                <a:lnTo>
                  <a:pt x="4606" y="1222"/>
                </a:lnTo>
                <a:lnTo>
                  <a:pt x="5295" y="0"/>
                </a:lnTo>
                <a:lnTo>
                  <a:pt x="5946" y="1269"/>
                </a:lnTo>
                <a:lnTo>
                  <a:pt x="5569" y="1246"/>
                </a:lnTo>
                <a:cubicBezTo>
                  <a:pt x="5569" y="1249"/>
                  <a:pt x="5379" y="3845"/>
                  <a:pt x="6421" y="4063"/>
                </a:cubicBezTo>
                <a:cubicBezTo>
                  <a:pt x="7464" y="4282"/>
                  <a:pt x="7937" y="3507"/>
                  <a:pt x="8052" y="2515"/>
                </a:cubicBezTo>
                <a:lnTo>
                  <a:pt x="7688" y="2468"/>
                </a:lnTo>
                <a:lnTo>
                  <a:pt x="8300" y="1615"/>
                </a:lnTo>
                <a:lnTo>
                  <a:pt x="8729" y="2607"/>
                </a:lnTo>
                <a:lnTo>
                  <a:pt x="8391" y="2584"/>
                </a:lnTo>
                <a:cubicBezTo>
                  <a:pt x="8403" y="2607"/>
                  <a:pt x="8247" y="7159"/>
                  <a:pt x="10201" y="9299"/>
                </a:cubicBezTo>
                <a:cubicBezTo>
                  <a:pt x="6781" y="9326"/>
                  <a:pt x="2635" y="8575"/>
                  <a:pt x="0" y="10645"/>
                </a:cubicBezTo>
                <a:close/>
              </a:path>
            </a:pathLst>
          </a:custGeom>
          <a:gradFill flip="none" rotWithShape="1">
            <a:gsLst>
              <a:gs pos="15000">
                <a:srgbClr val="1AABE2">
                  <a:lumMod val="5000"/>
                  <a:lumOff val="95000"/>
                  <a:alpha val="0"/>
                </a:srgbClr>
              </a:gs>
              <a:gs pos="81000">
                <a:srgbClr val="99DFF9"/>
              </a:gs>
            </a:gsLst>
            <a:lin ang="16200000" scaled="0"/>
            <a:tileRect/>
          </a:gradFill>
          <a:ln w="15875" cap="flat" cmpd="sng" algn="ctr">
            <a:gradFill flip="none" rotWithShape="1">
              <a:gsLst>
                <a:gs pos="0">
                  <a:sysClr val="window" lastClr="FFFFFF"/>
                </a:gs>
                <a:gs pos="100000">
                  <a:srgbClr val="00B0F0"/>
                </a:gs>
              </a:gsLst>
              <a:lin ang="16200000" scaled="0"/>
              <a:tileRect/>
            </a:gradFill>
            <a:prstDash val="solid"/>
            <a:miter lim="800000"/>
          </a:ln>
          <a:effectLst/>
          <a:ex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80" name="梯形 26"/>
          <p:cNvSpPr/>
          <p:nvPr/>
        </p:nvSpPr>
        <p:spPr bwMode="gray">
          <a:xfrm>
            <a:off x="641389" y="5017071"/>
            <a:ext cx="4270652" cy="384984"/>
          </a:xfrm>
          <a:custGeom>
            <a:avLst/>
            <a:gdLst>
              <a:gd name="connsiteX0" fmla="*/ 0 w 985162"/>
              <a:gd name="connsiteY0" fmla="*/ 246413 h 246413"/>
              <a:gd name="connsiteX1" fmla="*/ 102877 w 985162"/>
              <a:gd name="connsiteY1" fmla="*/ 0 h 246413"/>
              <a:gd name="connsiteX2" fmla="*/ 882285 w 985162"/>
              <a:gd name="connsiteY2" fmla="*/ 0 h 246413"/>
              <a:gd name="connsiteX3" fmla="*/ 985162 w 985162"/>
              <a:gd name="connsiteY3" fmla="*/ 246413 h 246413"/>
              <a:gd name="connsiteX4" fmla="*/ 0 w 985162"/>
              <a:gd name="connsiteY4" fmla="*/ 246413 h 246413"/>
              <a:gd name="connsiteX0" fmla="*/ 0 w 1112162"/>
              <a:gd name="connsiteY0" fmla="*/ 215933 h 246413"/>
              <a:gd name="connsiteX1" fmla="*/ 229877 w 1112162"/>
              <a:gd name="connsiteY1" fmla="*/ 0 h 246413"/>
              <a:gd name="connsiteX2" fmla="*/ 1009285 w 1112162"/>
              <a:gd name="connsiteY2" fmla="*/ 0 h 246413"/>
              <a:gd name="connsiteX3" fmla="*/ 1112162 w 1112162"/>
              <a:gd name="connsiteY3" fmla="*/ 246413 h 246413"/>
              <a:gd name="connsiteX4" fmla="*/ 0 w 1112162"/>
              <a:gd name="connsiteY4" fmla="*/ 215933 h 246413"/>
              <a:gd name="connsiteX0" fmla="*/ 0 w 4270652"/>
              <a:gd name="connsiteY0" fmla="*/ 215933 h 215933"/>
              <a:gd name="connsiteX1" fmla="*/ 229877 w 4270652"/>
              <a:gd name="connsiteY1" fmla="*/ 0 h 215933"/>
              <a:gd name="connsiteX2" fmla="*/ 1009285 w 4270652"/>
              <a:gd name="connsiteY2" fmla="*/ 0 h 215933"/>
              <a:gd name="connsiteX3" fmla="*/ 4270652 w 4270652"/>
              <a:gd name="connsiteY3" fmla="*/ 208313 h 215933"/>
              <a:gd name="connsiteX4" fmla="*/ 0 w 4270652"/>
              <a:gd name="connsiteY4" fmla="*/ 215933 h 215933"/>
              <a:gd name="connsiteX0" fmla="*/ 0 w 4270652"/>
              <a:gd name="connsiteY0" fmla="*/ 238793 h 238793"/>
              <a:gd name="connsiteX1" fmla="*/ 557537 w 4270652"/>
              <a:gd name="connsiteY1" fmla="*/ 0 h 238793"/>
              <a:gd name="connsiteX2" fmla="*/ 1009285 w 4270652"/>
              <a:gd name="connsiteY2" fmla="*/ 22860 h 238793"/>
              <a:gd name="connsiteX3" fmla="*/ 4270652 w 4270652"/>
              <a:gd name="connsiteY3" fmla="*/ 231173 h 238793"/>
              <a:gd name="connsiteX4" fmla="*/ 0 w 4270652"/>
              <a:gd name="connsiteY4" fmla="*/ 238793 h 238793"/>
              <a:gd name="connsiteX0" fmla="*/ 0 w 4270652"/>
              <a:gd name="connsiteY0" fmla="*/ 246413 h 246413"/>
              <a:gd name="connsiteX1" fmla="*/ 557537 w 4270652"/>
              <a:gd name="connsiteY1" fmla="*/ 7620 h 246413"/>
              <a:gd name="connsiteX2" fmla="*/ 929275 w 4270652"/>
              <a:gd name="connsiteY2" fmla="*/ 0 h 246413"/>
              <a:gd name="connsiteX3" fmla="*/ 4270652 w 4270652"/>
              <a:gd name="connsiteY3" fmla="*/ 238793 h 246413"/>
              <a:gd name="connsiteX4" fmla="*/ 0 w 4270652"/>
              <a:gd name="connsiteY4" fmla="*/ 246413 h 246413"/>
              <a:gd name="connsiteX0" fmla="*/ 0 w 4270652"/>
              <a:gd name="connsiteY0" fmla="*/ 302153 h 302153"/>
              <a:gd name="connsiteX1" fmla="*/ 557537 w 4270652"/>
              <a:gd name="connsiteY1" fmla="*/ 63360 h 302153"/>
              <a:gd name="connsiteX2" fmla="*/ 1151216 w 4270652"/>
              <a:gd name="connsiteY2" fmla="*/ 0 h 302153"/>
              <a:gd name="connsiteX3" fmla="*/ 4270652 w 4270652"/>
              <a:gd name="connsiteY3" fmla="*/ 294533 h 302153"/>
              <a:gd name="connsiteX4" fmla="*/ 0 w 4270652"/>
              <a:gd name="connsiteY4" fmla="*/ 302153 h 302153"/>
              <a:gd name="connsiteX0" fmla="*/ 0 w 4270652"/>
              <a:gd name="connsiteY0" fmla="*/ 302153 h 302153"/>
              <a:gd name="connsiteX1" fmla="*/ 735091 w 4270652"/>
              <a:gd name="connsiteY1" fmla="*/ 7619 h 302153"/>
              <a:gd name="connsiteX2" fmla="*/ 1151216 w 4270652"/>
              <a:gd name="connsiteY2" fmla="*/ 0 h 302153"/>
              <a:gd name="connsiteX3" fmla="*/ 4270652 w 4270652"/>
              <a:gd name="connsiteY3" fmla="*/ 294533 h 302153"/>
              <a:gd name="connsiteX4" fmla="*/ 0 w 4270652"/>
              <a:gd name="connsiteY4" fmla="*/ 302153 h 302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652" h="302153">
                <a:moveTo>
                  <a:pt x="0" y="302153"/>
                </a:moveTo>
                <a:lnTo>
                  <a:pt x="735091" y="7619"/>
                </a:lnTo>
                <a:lnTo>
                  <a:pt x="1151216" y="0"/>
                </a:lnTo>
                <a:lnTo>
                  <a:pt x="4270652" y="294533"/>
                </a:lnTo>
                <a:lnTo>
                  <a:pt x="0" y="302153"/>
                </a:lnTo>
                <a:close/>
              </a:path>
            </a:pathLst>
          </a:custGeom>
          <a:gradFill>
            <a:gsLst>
              <a:gs pos="100000">
                <a:schemeClr val="bg1"/>
              </a:gs>
              <a:gs pos="0">
                <a:schemeClr val="bg1">
                  <a:lumMod val="85000"/>
                </a:schemeClr>
              </a:gs>
            </a:gsLst>
            <a:lin ang="16200000" scaled="1"/>
          </a:gradFill>
        </p:spPr>
        <p:txBody>
          <a:bodyPr wrap="none">
            <a:noAutofit/>
          </a:bodyPr>
          <a:lstStyle/>
          <a:p>
            <a:pPr algn="ctr" defTabSz="914400" fontAlgn="ctr">
              <a:lnSpc>
                <a:spcPts val="1800"/>
              </a:lnSpc>
            </a:pPr>
            <a:endParaRPr lang="en-US" altLang="zh-CN" sz="1200" b="1" kern="0">
              <a:solidFill>
                <a:prstClr val="black"/>
              </a:solidFill>
              <a:latin typeface="Huawei Sans" panose="020C0503030203020204" pitchFamily="34" charset="0"/>
              <a:ea typeface="方正兰亭黑简体" panose="02000000000000000000" pitchFamily="2" charset="-122"/>
            </a:endParaRPr>
          </a:p>
        </p:txBody>
      </p:sp>
      <p:cxnSp>
        <p:nvCxnSpPr>
          <p:cNvPr id="81" name="直接连接符 80"/>
          <p:cNvCxnSpPr>
            <a:stCxn id="88" idx="0"/>
            <a:endCxn id="86" idx="2"/>
          </p:cNvCxnSpPr>
          <p:nvPr/>
        </p:nvCxnSpPr>
        <p:spPr bwMode="gray">
          <a:xfrm flipH="1" flipV="1">
            <a:off x="1562620" y="2325552"/>
            <a:ext cx="1" cy="2437122"/>
          </a:xfrm>
          <a:prstGeom prst="line">
            <a:avLst/>
          </a:prstGeom>
          <a:noFill/>
          <a:ln w="6350" cap="flat" cmpd="sng" algn="ctr">
            <a:solidFill>
              <a:sysClr val="window" lastClr="FFFFFF">
                <a:lumMod val="50000"/>
              </a:sysClr>
            </a:solidFill>
            <a:prstDash val="solid"/>
            <a:miter lim="800000"/>
          </a:ln>
          <a:effectLst/>
        </p:spPr>
      </p:cxnSp>
      <p:sp>
        <p:nvSpPr>
          <p:cNvPr id="82" name="圆角矩形 81"/>
          <p:cNvSpPr/>
          <p:nvPr/>
        </p:nvSpPr>
        <p:spPr bwMode="gray">
          <a:xfrm>
            <a:off x="6211611" y="1648601"/>
            <a:ext cx="5403477" cy="4473930"/>
          </a:xfrm>
          <a:prstGeom prst="roundRect">
            <a:avLst>
              <a:gd name="adj" fmla="val 898"/>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sp>
        <p:nvSpPr>
          <p:cNvPr id="83" name="文本框 82"/>
          <p:cNvSpPr txBox="1"/>
          <p:nvPr/>
        </p:nvSpPr>
        <p:spPr bwMode="gray">
          <a:xfrm>
            <a:off x="522287" y="1225987"/>
            <a:ext cx="5594306"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smtClean="0">
                <a:latin typeface="Huawei Sans" panose="020C0503030203020204" pitchFamily="34" charset="0"/>
              </a:rPr>
              <a:t>Network management requirements and overview of LLDP</a:t>
            </a:r>
            <a:endParaRPr lang="en-US" altLang="zh-CN" sz="1400">
              <a:latin typeface="Huawei Sans" panose="020C0503030203020204" pitchFamily="34" charset="0"/>
            </a:endParaRPr>
          </a:p>
        </p:txBody>
      </p:sp>
      <p:sp>
        <p:nvSpPr>
          <p:cNvPr id="84" name="文本框 83"/>
          <p:cNvSpPr txBox="1"/>
          <p:nvPr/>
        </p:nvSpPr>
        <p:spPr bwMode="gray">
          <a:xfrm>
            <a:off x="6211611" y="1225987"/>
            <a:ext cx="5403478"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smtClean="0">
                <a:latin typeface="Huawei Sans" panose="020C0503030203020204" pitchFamily="34" charset="0"/>
              </a:rPr>
              <a:t>Application of LLDP in Huawei </a:t>
            </a:r>
            <a:r>
              <a:rPr lang="en-US" sz="1400" err="1" smtClean="0">
                <a:latin typeface="Huawei Sans" panose="020C0503030203020204" pitchFamily="34" charset="0"/>
              </a:rPr>
              <a:t>CloudCampus</a:t>
            </a:r>
            <a:r>
              <a:rPr lang="en-US" sz="1400" smtClean="0">
                <a:latin typeface="Huawei Sans" panose="020C0503030203020204" pitchFamily="34" charset="0"/>
              </a:rPr>
              <a:t> solution</a:t>
            </a:r>
            <a:endParaRPr lang="en-US" altLang="zh-CN" sz="1400">
              <a:latin typeface="Huawei Sans" panose="020C0503030203020204" pitchFamily="34" charset="0"/>
            </a:endParaRPr>
          </a:p>
        </p:txBody>
      </p:sp>
      <p:sp>
        <p:nvSpPr>
          <p:cNvPr id="85" name="圆角矩形 84"/>
          <p:cNvSpPr/>
          <p:nvPr/>
        </p:nvSpPr>
        <p:spPr bwMode="gray">
          <a:xfrm>
            <a:off x="522288" y="1648601"/>
            <a:ext cx="5594305" cy="4473930"/>
          </a:xfrm>
          <a:prstGeom prst="roundRect">
            <a:avLst>
              <a:gd name="adj" fmla="val 898"/>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pic>
        <p:nvPicPr>
          <p:cNvPr id="86" name="图片 86" descr="核心交换机.png"/>
          <p:cNvPicPr>
            <a:picLocks noChangeAspect="1"/>
          </p:cNvPicPr>
          <p:nvPr/>
        </p:nvPicPr>
        <p:blipFill>
          <a:blip r:embed="rId3" cstate="print"/>
          <a:stretch>
            <a:fillRect/>
          </a:stretch>
        </p:blipFill>
        <p:spPr bwMode="gray">
          <a:xfrm>
            <a:off x="1317165" y="1923898"/>
            <a:ext cx="490909" cy="401654"/>
          </a:xfrm>
          <a:prstGeom prst="rect">
            <a:avLst/>
          </a:prstGeom>
        </p:spPr>
      </p:pic>
      <p:pic>
        <p:nvPicPr>
          <p:cNvPr id="87" name="图片 87" descr="汇聚交换机.png"/>
          <p:cNvPicPr>
            <a:picLocks noChangeAspect="1"/>
          </p:cNvPicPr>
          <p:nvPr/>
        </p:nvPicPr>
        <p:blipFill>
          <a:blip r:embed="rId4" cstate="print"/>
          <a:stretch>
            <a:fillRect/>
          </a:stretch>
        </p:blipFill>
        <p:spPr bwMode="gray">
          <a:xfrm>
            <a:off x="1317166" y="3026168"/>
            <a:ext cx="490909" cy="401654"/>
          </a:xfrm>
          <a:prstGeom prst="rect">
            <a:avLst/>
          </a:prstGeom>
        </p:spPr>
      </p:pic>
      <p:pic>
        <p:nvPicPr>
          <p:cNvPr id="88" name="图片 76" descr="接入交换机.png"/>
          <p:cNvPicPr>
            <a:picLocks noChangeAspect="1"/>
          </p:cNvPicPr>
          <p:nvPr/>
        </p:nvPicPr>
        <p:blipFill>
          <a:blip r:embed="rId5" cstate="print"/>
          <a:stretch>
            <a:fillRect/>
          </a:stretch>
        </p:blipFill>
        <p:spPr bwMode="gray">
          <a:xfrm>
            <a:off x="1317166" y="4762674"/>
            <a:ext cx="490909" cy="401654"/>
          </a:xfrm>
          <a:prstGeom prst="rect">
            <a:avLst/>
          </a:prstGeom>
        </p:spPr>
      </p:pic>
      <p:sp>
        <p:nvSpPr>
          <p:cNvPr id="89" name="矩形 88"/>
          <p:cNvSpPr/>
          <p:nvPr/>
        </p:nvSpPr>
        <p:spPr bwMode="gray">
          <a:xfrm>
            <a:off x="1862534" y="1729033"/>
            <a:ext cx="4243202" cy="3298339"/>
          </a:xfrm>
          <a:prstGeom prst="rect">
            <a:avLst/>
          </a:prstGeom>
        </p:spPr>
        <p:txBody>
          <a:bodyPr wrap="square">
            <a:spAutoFit/>
          </a:bodyPr>
          <a:lstStyle/>
          <a:p>
            <a:pPr marL="176213" indent="-176213" fontAlgn="ctr">
              <a:lnSpc>
                <a:spcPts val="2000"/>
              </a:lnSpc>
              <a:spcAft>
                <a:spcPts val="600"/>
              </a:spcAft>
              <a:buSzPct val="50000"/>
              <a:buFont typeface="Wingdings" panose="05000000000000000000" pitchFamily="2" charset="2"/>
              <a:buChar char="l"/>
            </a:pPr>
            <a:r>
              <a:rPr lang="en-US" sz="1200" dirty="0" smtClean="0">
                <a:latin typeface="Huawei Sans" panose="020C0503030203020204" pitchFamily="34" charset="0"/>
              </a:rPr>
              <a:t>Most network management systems (NMSs) can detect Layer 3 network topologies, but cannot detect detailed Layer 2 topologies or configuration conflicts.</a:t>
            </a:r>
          </a:p>
          <a:p>
            <a:pPr marL="176213" indent="-176213" fontAlgn="ctr">
              <a:lnSpc>
                <a:spcPts val="2000"/>
              </a:lnSpc>
              <a:spcAft>
                <a:spcPts val="600"/>
              </a:spcAft>
              <a:buSzPct val="50000"/>
              <a:buFont typeface="Wingdings" panose="05000000000000000000" pitchFamily="2" charset="2"/>
              <a:buChar char="l"/>
            </a:pPr>
            <a:r>
              <a:rPr lang="en-US" sz="1200" dirty="0" smtClean="0">
                <a:latin typeface="Huawei Sans" panose="020C0503030203020204" pitchFamily="34" charset="0"/>
              </a:rPr>
              <a:t>LLDP provides a standard link-layer discovery method. It can:</a:t>
            </a:r>
          </a:p>
          <a:p>
            <a:pPr marL="360363" lvl="1" indent="-184150" defTabSz="914034"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Obtain the topology status of the connected devices.</a:t>
            </a:r>
            <a:endParaRPr lang="en-US" altLang="zh-CN" sz="1200" dirty="0" smtClean="0">
              <a:latin typeface="Huawei Sans" panose="020C0503030203020204" pitchFamily="34" charset="0"/>
              <a:ea typeface="方正兰亭黑简体" panose="02000000000000000000" pitchFamily="2" charset="-122"/>
            </a:endParaRPr>
          </a:p>
          <a:p>
            <a:pPr marL="360363" lvl="1" indent="-184150" defTabSz="914034"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Display paths between devices.</a:t>
            </a:r>
            <a:endParaRPr lang="en-US" altLang="zh-CN" sz="1200" dirty="0" smtClean="0">
              <a:latin typeface="Huawei Sans" panose="020C0503030203020204" pitchFamily="34" charset="0"/>
              <a:ea typeface="方正兰亭黑简体" panose="02000000000000000000" pitchFamily="2" charset="-122"/>
            </a:endParaRPr>
          </a:p>
          <a:p>
            <a:pPr marL="360363" lvl="1" indent="-184150" defTabSz="914034"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Detect configuration conflicts between devices and queries network failure cause.</a:t>
            </a:r>
            <a:endParaRPr lang="en-US" altLang="zh-CN" sz="1200" dirty="0" smtClean="0">
              <a:latin typeface="Huawei Sans" panose="020C0503030203020204" pitchFamily="34" charset="0"/>
              <a:ea typeface="方正兰亭黑简体" panose="02000000000000000000" pitchFamily="2" charset="-122"/>
            </a:endParaRPr>
          </a:p>
          <a:p>
            <a:pPr marL="176213" indent="-176213" fontAlgn="ctr">
              <a:lnSpc>
                <a:spcPts val="2000"/>
              </a:lnSpc>
              <a:spcAft>
                <a:spcPts val="600"/>
              </a:spcAft>
              <a:buSzPct val="50000"/>
              <a:buFont typeface="Wingdings" panose="05000000000000000000" pitchFamily="2" charset="2"/>
              <a:buChar char="l"/>
            </a:pPr>
            <a:r>
              <a:rPr lang="en-US" sz="1200" dirty="0" smtClean="0">
                <a:latin typeface="Huawei Sans" panose="020C0503030203020204" pitchFamily="34" charset="0"/>
              </a:rPr>
              <a:t>You can use an NMS to monitor the link status on devices running LLDP and quickly locate network faults.</a:t>
            </a:r>
            <a:endParaRPr lang="en-US" altLang="zh-CN" sz="1200" dirty="0">
              <a:latin typeface="Huawei Sans" panose="020C0503030203020204" pitchFamily="34" charset="0"/>
            </a:endParaRPr>
          </a:p>
        </p:txBody>
      </p:sp>
      <p:cxnSp>
        <p:nvCxnSpPr>
          <p:cNvPr id="90" name="直接连接符 89"/>
          <p:cNvCxnSpPr/>
          <p:nvPr/>
        </p:nvCxnSpPr>
        <p:spPr bwMode="gray">
          <a:xfrm flipH="1">
            <a:off x="1476661" y="2339077"/>
            <a:ext cx="1" cy="666787"/>
          </a:xfrm>
          <a:prstGeom prst="line">
            <a:avLst/>
          </a:prstGeom>
          <a:noFill/>
          <a:ln w="19050" algn="ctr">
            <a:solidFill>
              <a:srgbClr val="EC7061"/>
            </a:solidFill>
            <a:prstDash val="solid"/>
            <a:round/>
            <a:headEnd type="triangle" w="med" len="med"/>
            <a:tailEnd type="triangle" w="med" len="med"/>
          </a:ln>
        </p:spPr>
      </p:cxnSp>
      <p:cxnSp>
        <p:nvCxnSpPr>
          <p:cNvPr id="91" name="直接连接符 90"/>
          <p:cNvCxnSpPr/>
          <p:nvPr/>
        </p:nvCxnSpPr>
        <p:spPr bwMode="gray">
          <a:xfrm>
            <a:off x="1476662" y="3457003"/>
            <a:ext cx="0" cy="1260000"/>
          </a:xfrm>
          <a:prstGeom prst="line">
            <a:avLst/>
          </a:prstGeom>
          <a:noFill/>
          <a:ln w="19050" algn="ctr">
            <a:solidFill>
              <a:srgbClr val="EC7061"/>
            </a:solidFill>
            <a:prstDash val="solid"/>
            <a:round/>
            <a:headEnd type="triangle" w="med" len="med"/>
            <a:tailEnd type="triangle" w="med" len="med"/>
          </a:ln>
        </p:spPr>
      </p:cxnSp>
      <p:sp>
        <p:nvSpPr>
          <p:cNvPr id="92" name="文本框 91"/>
          <p:cNvSpPr txBox="1"/>
          <p:nvPr/>
        </p:nvSpPr>
        <p:spPr bwMode="gray">
          <a:xfrm>
            <a:off x="818081" y="2026298"/>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SW1</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3" name="文本框 92"/>
          <p:cNvSpPr txBox="1"/>
          <p:nvPr/>
        </p:nvSpPr>
        <p:spPr bwMode="gray">
          <a:xfrm>
            <a:off x="818081" y="3085178"/>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SW2</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4" name="文本框 93"/>
          <p:cNvSpPr txBox="1"/>
          <p:nvPr/>
        </p:nvSpPr>
        <p:spPr bwMode="gray">
          <a:xfrm>
            <a:off x="818081" y="4842197"/>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SW3</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5" name="文本框 94"/>
          <p:cNvSpPr txBox="1"/>
          <p:nvPr/>
        </p:nvSpPr>
        <p:spPr bwMode="gray">
          <a:xfrm rot="16200000">
            <a:off x="1289523" y="4271998"/>
            <a:ext cx="768148"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GE1/0/1</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6" name="文本框 95"/>
          <p:cNvSpPr txBox="1"/>
          <p:nvPr/>
        </p:nvSpPr>
        <p:spPr bwMode="gray">
          <a:xfrm rot="16042767">
            <a:off x="1263503" y="3563180"/>
            <a:ext cx="820188"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GE1/0/1</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7" name="矩形 96"/>
          <p:cNvSpPr/>
          <p:nvPr/>
        </p:nvSpPr>
        <p:spPr bwMode="gray">
          <a:xfrm>
            <a:off x="642390" y="5372652"/>
            <a:ext cx="4273721" cy="646331"/>
          </a:xfrm>
          <a:prstGeom prst="rect">
            <a:avLst/>
          </a:prstGeom>
          <a:solidFill>
            <a:schemeClr val="bg1">
              <a:lumMod val="85000"/>
            </a:schemeClr>
          </a:solidFill>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[SW3] display </a:t>
            </a:r>
            <a:r>
              <a:rPr lang="en-US" sz="1200" b="0" dirty="0" err="1" smtClean="0">
                <a:solidFill>
                  <a:prstClr val="black"/>
                </a:solidFill>
                <a:latin typeface="Huawei Sans" panose="020C0503030203020204" pitchFamily="34" charset="0"/>
              </a:rPr>
              <a:t>lldp</a:t>
            </a:r>
            <a:r>
              <a:rPr lang="en-US" sz="1200" b="0" dirty="0" smtClean="0">
                <a:solidFill>
                  <a:prstClr val="black"/>
                </a:solidFill>
                <a:latin typeface="Huawei Sans" panose="020C0503030203020204" pitchFamily="34" charset="0"/>
              </a:rPr>
              <a:t> neighbor brief</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Local </a:t>
            </a:r>
            <a:r>
              <a:rPr lang="en-US" sz="1200" b="0" dirty="0" err="1" smtClean="0">
                <a:solidFill>
                  <a:prstClr val="black"/>
                </a:solidFill>
                <a:latin typeface="Huawei Sans" panose="020C0503030203020204" pitchFamily="34" charset="0"/>
              </a:rPr>
              <a:t>Intf</a:t>
            </a:r>
            <a:r>
              <a:rPr lang="en-US" sz="1200" b="0" dirty="0" smtClean="0">
                <a:solidFill>
                  <a:prstClr val="black"/>
                </a:solidFill>
                <a:latin typeface="Huawei Sans" panose="020C0503030203020204" pitchFamily="34" charset="0"/>
              </a:rPr>
              <a:t>  	Neighbor Dev   Neighbor </a:t>
            </a:r>
            <a:r>
              <a:rPr lang="en-US" sz="1200" b="0" dirty="0" err="1" smtClean="0">
                <a:solidFill>
                  <a:prstClr val="black"/>
                </a:solidFill>
                <a:latin typeface="Huawei Sans" panose="020C0503030203020204" pitchFamily="34" charset="0"/>
              </a:rPr>
              <a:t>Intf</a:t>
            </a:r>
            <a:r>
              <a:rPr lang="en-US" sz="1200" b="0" dirty="0" smtClean="0">
                <a:solidFill>
                  <a:prstClr val="black"/>
                </a:solidFill>
                <a:latin typeface="Huawei Sans" panose="020C0503030203020204" pitchFamily="34" charset="0"/>
              </a:rPr>
              <a:t>      </a:t>
            </a:r>
            <a:r>
              <a:rPr lang="en-US" sz="1200" b="0" dirty="0" err="1" smtClean="0">
                <a:solidFill>
                  <a:prstClr val="black"/>
                </a:solidFill>
                <a:latin typeface="Huawei Sans" panose="020C0503030203020204" pitchFamily="34" charset="0"/>
              </a:rPr>
              <a:t>Exptime</a:t>
            </a:r>
            <a:r>
              <a:rPr lang="en-US" sz="1200" b="0" dirty="0" smtClean="0">
                <a:solidFill>
                  <a:prstClr val="black"/>
                </a:solidFill>
                <a:latin typeface="Huawei Sans" panose="020C0503030203020204" pitchFamily="34" charset="0"/>
              </a:rPr>
              <a:t>(s)         </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GE1/0/1    	SW2	    GE1/0/1             101 </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pic>
        <p:nvPicPr>
          <p:cNvPr id="98" name="图片 86" descr="核心交换机.png"/>
          <p:cNvPicPr>
            <a:picLocks noChangeAspect="1"/>
          </p:cNvPicPr>
          <p:nvPr/>
        </p:nvPicPr>
        <p:blipFill>
          <a:blip r:embed="rId3" cstate="print"/>
          <a:stretch>
            <a:fillRect/>
          </a:stretch>
        </p:blipFill>
        <p:spPr bwMode="gray">
          <a:xfrm>
            <a:off x="7127430" y="3857211"/>
            <a:ext cx="368827" cy="301768"/>
          </a:xfrm>
          <a:prstGeom prst="rect">
            <a:avLst/>
          </a:prstGeom>
        </p:spPr>
      </p:pic>
      <p:pic>
        <p:nvPicPr>
          <p:cNvPr id="99" name="图片 87" descr="汇聚交换机.png"/>
          <p:cNvPicPr>
            <a:picLocks noChangeAspect="1"/>
          </p:cNvPicPr>
          <p:nvPr/>
        </p:nvPicPr>
        <p:blipFill>
          <a:blip r:embed="rId4" cstate="print"/>
          <a:stretch>
            <a:fillRect/>
          </a:stretch>
        </p:blipFill>
        <p:spPr bwMode="gray">
          <a:xfrm>
            <a:off x="6481845" y="4637567"/>
            <a:ext cx="368827" cy="301768"/>
          </a:xfrm>
          <a:prstGeom prst="rect">
            <a:avLst/>
          </a:prstGeom>
        </p:spPr>
      </p:pic>
      <p:pic>
        <p:nvPicPr>
          <p:cNvPr id="100" name="图片 76" descr="接入交换机.png"/>
          <p:cNvPicPr>
            <a:picLocks noChangeAspect="1"/>
          </p:cNvPicPr>
          <p:nvPr/>
        </p:nvPicPr>
        <p:blipFill>
          <a:blip r:embed="rId5" cstate="print"/>
          <a:stretch>
            <a:fillRect/>
          </a:stretch>
        </p:blipFill>
        <p:spPr bwMode="gray">
          <a:xfrm>
            <a:off x="6485753" y="5354545"/>
            <a:ext cx="368827" cy="301768"/>
          </a:xfrm>
          <a:prstGeom prst="rect">
            <a:avLst/>
          </a:prstGeom>
        </p:spPr>
      </p:pic>
      <p:pic>
        <p:nvPicPr>
          <p:cNvPr id="101" name="图片 87" descr="汇聚交换机.png"/>
          <p:cNvPicPr>
            <a:picLocks noChangeAspect="1"/>
          </p:cNvPicPr>
          <p:nvPr/>
        </p:nvPicPr>
        <p:blipFill>
          <a:blip r:embed="rId4" cstate="print"/>
          <a:stretch>
            <a:fillRect/>
          </a:stretch>
        </p:blipFill>
        <p:spPr bwMode="gray">
          <a:xfrm>
            <a:off x="7769107" y="4637567"/>
            <a:ext cx="368827" cy="301768"/>
          </a:xfrm>
          <a:prstGeom prst="rect">
            <a:avLst/>
          </a:prstGeom>
        </p:spPr>
      </p:pic>
      <p:pic>
        <p:nvPicPr>
          <p:cNvPr id="102" name="图片 76" descr="接入交换机.png"/>
          <p:cNvPicPr>
            <a:picLocks noChangeAspect="1"/>
          </p:cNvPicPr>
          <p:nvPr/>
        </p:nvPicPr>
        <p:blipFill>
          <a:blip r:embed="rId5" cstate="print"/>
          <a:stretch>
            <a:fillRect/>
          </a:stretch>
        </p:blipFill>
        <p:spPr bwMode="gray">
          <a:xfrm>
            <a:off x="7773015" y="5354545"/>
            <a:ext cx="368827" cy="301768"/>
          </a:xfrm>
          <a:prstGeom prst="rect">
            <a:avLst/>
          </a:prstGeom>
        </p:spPr>
      </p:pic>
      <p:grpSp>
        <p:nvGrpSpPr>
          <p:cNvPr id="103" name="组合 102"/>
          <p:cNvGrpSpPr/>
          <p:nvPr/>
        </p:nvGrpSpPr>
        <p:grpSpPr bwMode="gray">
          <a:xfrm>
            <a:off x="6687094" y="4158979"/>
            <a:ext cx="1236737" cy="478588"/>
            <a:chOff x="6163707" y="4349571"/>
            <a:chExt cx="1490563" cy="478588"/>
          </a:xfrm>
        </p:grpSpPr>
        <p:cxnSp>
          <p:nvCxnSpPr>
            <p:cNvPr id="104" name="直接连接符 103"/>
            <p:cNvCxnSpPr/>
            <p:nvPr/>
          </p:nvCxnSpPr>
          <p:spPr bwMode="gray">
            <a:xfrm flipH="1">
              <a:off x="6163707" y="4349571"/>
              <a:ext cx="645584" cy="478588"/>
            </a:xfrm>
            <a:prstGeom prst="line">
              <a:avLst/>
            </a:prstGeom>
            <a:noFill/>
            <a:ln w="19050" algn="ctr">
              <a:solidFill>
                <a:srgbClr val="EC7061"/>
              </a:solidFill>
              <a:prstDash val="solid"/>
              <a:round/>
              <a:headEnd type="triangle" w="med" len="med"/>
              <a:tailEnd type="triangle" w="med" len="med"/>
            </a:ln>
          </p:spPr>
        </p:cxnSp>
        <p:cxnSp>
          <p:nvCxnSpPr>
            <p:cNvPr id="105" name="直接连接符 104"/>
            <p:cNvCxnSpPr/>
            <p:nvPr/>
          </p:nvCxnSpPr>
          <p:spPr bwMode="gray">
            <a:xfrm>
              <a:off x="7012594" y="4349571"/>
              <a:ext cx="641676" cy="478588"/>
            </a:xfrm>
            <a:prstGeom prst="line">
              <a:avLst/>
            </a:prstGeom>
            <a:noFill/>
            <a:ln w="19050" algn="ctr">
              <a:solidFill>
                <a:srgbClr val="EC7061"/>
              </a:solidFill>
              <a:prstDash val="solid"/>
              <a:round/>
              <a:headEnd type="triangle" w="med" len="med"/>
              <a:tailEnd type="triangle" w="med" len="med"/>
            </a:ln>
          </p:spPr>
        </p:cxnSp>
      </p:grpSp>
      <p:cxnSp>
        <p:nvCxnSpPr>
          <p:cNvPr id="106" name="直接连接符 105"/>
          <p:cNvCxnSpPr>
            <a:stCxn id="99" idx="2"/>
            <a:endCxn id="100" idx="0"/>
          </p:cNvCxnSpPr>
          <p:nvPr/>
        </p:nvCxnSpPr>
        <p:spPr bwMode="gray">
          <a:xfrm>
            <a:off x="6666259" y="4939335"/>
            <a:ext cx="3908" cy="415210"/>
          </a:xfrm>
          <a:prstGeom prst="line">
            <a:avLst/>
          </a:prstGeom>
          <a:noFill/>
          <a:ln w="19050" algn="ctr">
            <a:solidFill>
              <a:srgbClr val="EC7061"/>
            </a:solidFill>
            <a:prstDash val="solid"/>
            <a:round/>
            <a:headEnd type="triangle" w="med" len="med"/>
            <a:tailEnd type="triangle" w="med" len="med"/>
          </a:ln>
        </p:spPr>
      </p:cxnSp>
      <p:cxnSp>
        <p:nvCxnSpPr>
          <p:cNvPr id="107" name="直接连接符 106"/>
          <p:cNvCxnSpPr/>
          <p:nvPr/>
        </p:nvCxnSpPr>
        <p:spPr bwMode="gray">
          <a:xfrm>
            <a:off x="7953520" y="4939335"/>
            <a:ext cx="3908" cy="415210"/>
          </a:xfrm>
          <a:prstGeom prst="line">
            <a:avLst/>
          </a:prstGeom>
          <a:noFill/>
          <a:ln w="19050" algn="ctr">
            <a:solidFill>
              <a:srgbClr val="EC7061"/>
            </a:solidFill>
            <a:prstDash val="solid"/>
            <a:round/>
            <a:headEnd type="triangle" w="med" len="med"/>
            <a:tailEnd type="triangle" w="med" len="med"/>
          </a:ln>
        </p:spPr>
      </p:cxnSp>
      <p:pic>
        <p:nvPicPr>
          <p:cNvPr id="108" name="图片 10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450891" y="2005815"/>
            <a:ext cx="1792651" cy="330612"/>
          </a:xfrm>
          <a:prstGeom prst="rect">
            <a:avLst/>
          </a:prstGeom>
        </p:spPr>
      </p:pic>
      <p:sp>
        <p:nvSpPr>
          <p:cNvPr id="109" name="文本框 108"/>
          <p:cNvSpPr txBox="1"/>
          <p:nvPr/>
        </p:nvSpPr>
        <p:spPr bwMode="gray">
          <a:xfrm>
            <a:off x="6796167" y="3215212"/>
            <a:ext cx="1570446" cy="646331"/>
          </a:xfrm>
          <a:prstGeom prst="rect">
            <a:avLst/>
          </a:prstGeom>
          <a:noFill/>
        </p:spPr>
        <p:txBody>
          <a:bodyPr wrap="square" rtlCol="0">
            <a:spAutoFit/>
          </a:bodyPr>
          <a:lstStyle/>
          <a:p>
            <a:pPr fontAlgn="ctr"/>
            <a:r>
              <a:rPr lang="en-US" sz="1200" smtClean="0">
                <a:latin typeface="Huawei Sans" panose="020C0503030203020204" pitchFamily="34" charset="0"/>
              </a:rPr>
              <a:t>The device reports LLDP information to the controller.</a:t>
            </a:r>
            <a:endParaRPr lang="en-US" altLang="zh-CN" sz="1200">
              <a:latin typeface="Huawei Sans" panose="020C0503030203020204" pitchFamily="34" charset="0"/>
            </a:endParaRPr>
          </a:p>
        </p:txBody>
      </p:sp>
      <p:sp>
        <p:nvSpPr>
          <p:cNvPr id="111" name="椭圆 110"/>
          <p:cNvSpPr>
            <a:spLocks noChangeAspect="1"/>
          </p:cNvSpPr>
          <p:nvPr/>
        </p:nvSpPr>
        <p:spPr bwMode="gray">
          <a:xfrm>
            <a:off x="6999092" y="4757869"/>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1</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2" name="椭圆 111"/>
          <p:cNvSpPr>
            <a:spLocks noChangeAspect="1"/>
          </p:cNvSpPr>
          <p:nvPr/>
        </p:nvSpPr>
        <p:spPr bwMode="gray">
          <a:xfrm>
            <a:off x="6566035" y="3463869"/>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2</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3" name="椭圆 112"/>
          <p:cNvSpPr>
            <a:spLocks noChangeAspect="1"/>
          </p:cNvSpPr>
          <p:nvPr/>
        </p:nvSpPr>
        <p:spPr bwMode="gray">
          <a:xfrm>
            <a:off x="8955215" y="4075783"/>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3</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4" name="文本框 113"/>
          <p:cNvSpPr txBox="1"/>
          <p:nvPr/>
        </p:nvSpPr>
        <p:spPr bwMode="gray">
          <a:xfrm>
            <a:off x="9185347" y="3870920"/>
            <a:ext cx="2407874" cy="830997"/>
          </a:xfrm>
          <a:prstGeom prst="rect">
            <a:avLst/>
          </a:prstGeom>
          <a:noFill/>
        </p:spPr>
        <p:txBody>
          <a:bodyPr wrap="square" rtlCol="0">
            <a:spAutoFit/>
          </a:bodyPr>
          <a:lstStyle/>
          <a:p>
            <a:pPr fontAlgn="ctr"/>
            <a:r>
              <a:rPr lang="en-US" sz="1200" dirty="0" smtClean="0">
                <a:latin typeface="Huawei Sans" panose="020C0503030203020204" pitchFamily="34" charset="0"/>
              </a:rPr>
              <a:t>The controller restores and displays the network topology based on the LLDP information reported by devices.</a:t>
            </a:r>
            <a:endParaRPr lang="en-US" altLang="zh-CN" sz="1200" dirty="0">
              <a:latin typeface="Huawei Sans" panose="020C0503030203020204" pitchFamily="34" charset="0"/>
            </a:endParaRPr>
          </a:p>
        </p:txBody>
      </p:sp>
      <p:pic>
        <p:nvPicPr>
          <p:cNvPr id="115" name="图片 76" descr="接入交换机.png"/>
          <p:cNvPicPr>
            <a:picLocks noChangeAspect="1"/>
          </p:cNvPicPr>
          <p:nvPr/>
        </p:nvPicPr>
        <p:blipFill>
          <a:blip r:embed="rId5" cstate="print"/>
          <a:stretch>
            <a:fillRect/>
          </a:stretch>
        </p:blipFill>
        <p:spPr bwMode="gray">
          <a:xfrm>
            <a:off x="7124814" y="5354545"/>
            <a:ext cx="368827" cy="301768"/>
          </a:xfrm>
          <a:prstGeom prst="rect">
            <a:avLst/>
          </a:prstGeom>
        </p:spPr>
      </p:pic>
      <p:cxnSp>
        <p:nvCxnSpPr>
          <p:cNvPr id="116" name="直接连接符 115"/>
          <p:cNvCxnSpPr>
            <a:stCxn id="98" idx="2"/>
          </p:cNvCxnSpPr>
          <p:nvPr/>
        </p:nvCxnSpPr>
        <p:spPr bwMode="gray">
          <a:xfrm>
            <a:off x="7311844" y="4158979"/>
            <a:ext cx="3907" cy="1195566"/>
          </a:xfrm>
          <a:prstGeom prst="line">
            <a:avLst/>
          </a:prstGeom>
          <a:noFill/>
          <a:ln w="19050" algn="ctr">
            <a:solidFill>
              <a:srgbClr val="EC7061"/>
            </a:solidFill>
            <a:prstDash val="solid"/>
            <a:round/>
            <a:headEnd type="triangle" w="med" len="med"/>
            <a:tailEnd type="triangle" w="med" len="med"/>
          </a:ln>
        </p:spPr>
      </p:cxnSp>
    </p:spTree>
    <p:extLst>
      <p:ext uri="{BB962C8B-B14F-4D97-AF65-F5344CB8AC3E}">
        <p14:creationId xmlns:p14="http://schemas.microsoft.com/office/powerpoint/2010/main" val="37587316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Telemetry</a:t>
            </a:r>
            <a:endParaRPr lang="en-US" altLang="zh-CN"/>
          </a:p>
        </p:txBody>
      </p:sp>
      <p:sp>
        <p:nvSpPr>
          <p:cNvPr id="3" name="文本占位符 2"/>
          <p:cNvSpPr>
            <a:spLocks noGrp="1"/>
          </p:cNvSpPr>
          <p:nvPr>
            <p:ph type="body" sz="quarter" idx="10"/>
          </p:nvPr>
        </p:nvSpPr>
        <p:spPr/>
        <p:txBody>
          <a:bodyPr/>
          <a:lstStyle/>
          <a:p>
            <a:pPr algn="l"/>
            <a:r>
              <a:rPr lang="en-US" sz="1600" dirty="0" smtClean="0"/>
              <a:t>Telemetry, also called network telemetry, is a technology that remotely collects data from physical or virtual devices at a </a:t>
            </a:r>
            <a:r>
              <a:rPr lang="en-US" sz="1600" b="1" dirty="0" smtClean="0">
                <a:solidFill>
                  <a:srgbClr val="C7000B"/>
                </a:solidFill>
              </a:rPr>
              <a:t>high</a:t>
            </a:r>
            <a:r>
              <a:rPr lang="en-US" sz="1600" dirty="0" smtClean="0"/>
              <a:t> speed. Devices periodically send information such as interface traffic statistics, CPU usage, and memory usage to collectors in push mode. Compared with the conventional pull mode (request-response interaction), the push mode provides faster and real-time data collection.</a:t>
            </a:r>
          </a:p>
          <a:p>
            <a:pPr algn="l"/>
            <a:endParaRPr lang="en-US" altLang="zh-CN" sz="1600" dirty="0"/>
          </a:p>
        </p:txBody>
      </p:sp>
      <p:pic>
        <p:nvPicPr>
          <p:cNvPr id="5" name="图片 4">
            <a:extLst>
              <a:ext uri="{FF2B5EF4-FFF2-40B4-BE49-F238E27FC236}">
                <a16:creationId xmlns:a16="http://schemas.microsoft.com/office/drawing/2014/main" xmlns="" id="{B0D5661D-DEEA-43C9-A2FB-6249CBB1AC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53100" y="2624674"/>
            <a:ext cx="427834" cy="350824"/>
          </a:xfrm>
          <a:prstGeom prst="rect">
            <a:avLst/>
          </a:prstGeom>
        </p:spPr>
      </p:pic>
      <p:grpSp>
        <p:nvGrpSpPr>
          <p:cNvPr id="6" name="组合 5">
            <a:extLst>
              <a:ext uri="{FF2B5EF4-FFF2-40B4-BE49-F238E27FC236}">
                <a16:creationId xmlns:a16="http://schemas.microsoft.com/office/drawing/2014/main" xmlns="" id="{BE33A96B-7EBE-4549-BA4C-938F96356FEE}"/>
              </a:ext>
            </a:extLst>
          </p:cNvPr>
          <p:cNvGrpSpPr/>
          <p:nvPr/>
        </p:nvGrpSpPr>
        <p:grpSpPr bwMode="gray">
          <a:xfrm>
            <a:off x="5972116" y="5290902"/>
            <a:ext cx="725589" cy="519269"/>
            <a:chOff x="2771248" y="5810426"/>
            <a:chExt cx="915819" cy="655407"/>
          </a:xfrm>
        </p:grpSpPr>
        <p:sp>
          <p:nvSpPr>
            <p:cNvPr id="20" name="Freeform 159">
              <a:extLst>
                <a:ext uri="{FF2B5EF4-FFF2-40B4-BE49-F238E27FC236}">
                  <a16:creationId xmlns:a16="http://schemas.microsoft.com/office/drawing/2014/main" xmlns="" id="{DA18C563-2443-497D-AAAF-63A59F403C30}"/>
                </a:ext>
              </a:extLst>
            </p:cNvPr>
            <p:cNvSpPr/>
            <p:nvPr/>
          </p:nvSpPr>
          <p:spPr bwMode="gray">
            <a:xfrm flipH="1">
              <a:off x="2935429" y="5810426"/>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86D3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00">
                <a:latin typeface="Huawei Sans" panose="020C0503030203020204" pitchFamily="34" charset="0"/>
              </a:endParaRPr>
            </a:p>
          </p:txBody>
        </p:sp>
        <p:pic>
          <p:nvPicPr>
            <p:cNvPr id="21" name="图片 20">
              <a:extLst>
                <a:ext uri="{FF2B5EF4-FFF2-40B4-BE49-F238E27FC236}">
                  <a16:creationId xmlns:a16="http://schemas.microsoft.com/office/drawing/2014/main" xmlns="" id="{7A1063F3-A8CC-4050-8C29-03DB95B43B0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1248" y="6023033"/>
              <a:ext cx="540000" cy="442800"/>
            </a:xfrm>
            <a:prstGeom prst="rect">
              <a:avLst/>
            </a:prstGeom>
          </p:spPr>
        </p:pic>
      </p:grpSp>
      <p:sp>
        <p:nvSpPr>
          <p:cNvPr id="7" name="文本框 6">
            <a:extLst>
              <a:ext uri="{FF2B5EF4-FFF2-40B4-BE49-F238E27FC236}">
                <a16:creationId xmlns:a16="http://schemas.microsoft.com/office/drawing/2014/main" xmlns="" id="{BDD4EFF4-4533-4FB5-97AB-07D3B0ED7CBB}"/>
              </a:ext>
            </a:extLst>
          </p:cNvPr>
          <p:cNvSpPr txBox="1"/>
          <p:nvPr/>
        </p:nvSpPr>
        <p:spPr bwMode="gray">
          <a:xfrm>
            <a:off x="5722053" y="2922776"/>
            <a:ext cx="889928" cy="276999"/>
          </a:xfrm>
          <a:prstGeom prst="rect">
            <a:avLst/>
          </a:prstGeom>
          <a:noFill/>
        </p:spPr>
        <p:txBody>
          <a:bodyPr wrap="square" rtlCol="0" anchor="ctr">
            <a:spAutoFit/>
          </a:bodyPr>
          <a:lstStyle/>
          <a:p>
            <a:pPr algn="ctr" fontAlgn="ctr"/>
            <a:r>
              <a:rPr lang="en-US" sz="1200" dirty="0" smtClean="0">
                <a:solidFill>
                  <a:srgbClr val="1163AB"/>
                </a:solidFill>
                <a:latin typeface="Huawei Sans" panose="020C0503030203020204" pitchFamily="34" charset="0"/>
              </a:rPr>
              <a:t>Analyzer</a:t>
            </a:r>
            <a:endParaRPr lang="en-US" altLang="zh-CN" sz="1200" dirty="0">
              <a:solidFill>
                <a:srgbClr val="1163AB"/>
              </a:solidFill>
              <a:latin typeface="Huawei Sans" panose="020C0503030203020204" pitchFamily="34" charset="0"/>
            </a:endParaRPr>
          </a:p>
        </p:txBody>
      </p:sp>
      <p:pic>
        <p:nvPicPr>
          <p:cNvPr id="8" name="图片 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51002" y="3984614"/>
            <a:ext cx="427834" cy="350824"/>
          </a:xfrm>
          <a:prstGeom prst="rect">
            <a:avLst/>
          </a:prstGeom>
        </p:spPr>
      </p:pic>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664040" y="3963817"/>
            <a:ext cx="427834" cy="350824"/>
          </a:xfrm>
          <a:prstGeom prst="rect">
            <a:avLst/>
          </a:prstGeom>
        </p:spPr>
      </p:pic>
      <p:sp>
        <p:nvSpPr>
          <p:cNvPr id="10" name="文本框 9">
            <a:extLst>
              <a:ext uri="{FF2B5EF4-FFF2-40B4-BE49-F238E27FC236}">
                <a16:creationId xmlns:a16="http://schemas.microsoft.com/office/drawing/2014/main" xmlns="" id="{BDD4EFF4-4533-4FB5-97AB-07D3B0ED7CBB}"/>
              </a:ext>
            </a:extLst>
          </p:cNvPr>
          <p:cNvSpPr txBox="1"/>
          <p:nvPr/>
        </p:nvSpPr>
        <p:spPr bwMode="gray">
          <a:xfrm>
            <a:off x="5744229" y="5829550"/>
            <a:ext cx="867752" cy="276999"/>
          </a:xfrm>
          <a:prstGeom prst="rect">
            <a:avLst/>
          </a:prstGeom>
          <a:noFill/>
        </p:spPr>
        <p:txBody>
          <a:bodyPr wrap="square" rtlCol="0" anchor="ctr">
            <a:spAutoFit/>
          </a:bodyPr>
          <a:lstStyle/>
          <a:p>
            <a:pPr algn="ctr" fontAlgn="ctr"/>
            <a:r>
              <a:rPr lang="en-US" sz="1200" smtClean="0">
                <a:solidFill>
                  <a:srgbClr val="1163AB"/>
                </a:solidFill>
                <a:latin typeface="Huawei Sans" panose="020C0503030203020204" pitchFamily="34" charset="0"/>
              </a:rPr>
              <a:t>Device</a:t>
            </a:r>
            <a:endParaRPr lang="en-US" altLang="zh-CN" sz="1200">
              <a:solidFill>
                <a:srgbClr val="1163AB"/>
              </a:solidFill>
              <a:latin typeface="Huawei Sans" panose="020C0503030203020204" pitchFamily="34" charset="0"/>
            </a:endParaRPr>
          </a:p>
        </p:txBody>
      </p:sp>
      <p:sp>
        <p:nvSpPr>
          <p:cNvPr id="11" name="Right Arrow 157"/>
          <p:cNvSpPr/>
          <p:nvPr/>
        </p:nvSpPr>
        <p:spPr bwMode="gray">
          <a:xfrm rot="7509341">
            <a:off x="6449099" y="4653707"/>
            <a:ext cx="626765" cy="282245"/>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gradFill flip="none" rotWithShape="1">
              <a:gsLst>
                <a:gs pos="0">
                  <a:schemeClr val="accent1">
                    <a:lumMod val="5000"/>
                    <a:lumOff val="95000"/>
                  </a:schemeClr>
                </a:gs>
                <a:gs pos="100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ight Arrow 157"/>
          <p:cNvSpPr/>
          <p:nvPr/>
        </p:nvSpPr>
        <p:spPr bwMode="gray">
          <a:xfrm rot="3064701">
            <a:off x="6422133" y="3217709"/>
            <a:ext cx="626765" cy="282245"/>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gradFill flip="none" rotWithShape="1">
              <a:gsLst>
                <a:gs pos="0">
                  <a:schemeClr val="accent1">
                    <a:lumMod val="5000"/>
                    <a:lumOff val="95000"/>
                  </a:schemeClr>
                </a:gs>
                <a:gs pos="100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ight Arrow 157"/>
          <p:cNvSpPr/>
          <p:nvPr/>
        </p:nvSpPr>
        <p:spPr bwMode="gray">
          <a:xfrm rot="14282487">
            <a:off x="5434196" y="4730843"/>
            <a:ext cx="689281" cy="291447"/>
          </a:xfrm>
          <a:prstGeom prst="rightArrow">
            <a:avLst>
              <a:gd name="adj1" fmla="val 40000"/>
              <a:gd name="adj2" fmla="val 50000"/>
            </a:avLst>
          </a:prstGeom>
          <a:gradFill flip="none" rotWithShape="1">
            <a:gsLst>
              <a:gs pos="15000">
                <a:schemeClr val="accent1">
                  <a:lumMod val="5000"/>
                  <a:lumOff val="95000"/>
                  <a:alpha val="0"/>
                </a:schemeClr>
              </a:gs>
              <a:gs pos="81000">
                <a:srgbClr val="FEEEC1"/>
              </a:gs>
            </a:gsLst>
            <a:lin ang="0" scaled="1"/>
            <a:tileRect/>
          </a:gradFill>
          <a:ln w="15875">
            <a:gradFill flip="none" rotWithShape="1">
              <a:gsLst>
                <a:gs pos="11000">
                  <a:schemeClr val="accent1">
                    <a:lumMod val="0"/>
                    <a:lumOff val="100000"/>
                    <a:alpha val="0"/>
                  </a:schemeClr>
                </a:gs>
                <a:gs pos="67000">
                  <a:srgbClr val="FDD35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ight Arrow 157"/>
          <p:cNvSpPr/>
          <p:nvPr/>
        </p:nvSpPr>
        <p:spPr bwMode="gray">
          <a:xfrm rot="18418800">
            <a:off x="5307029" y="3317105"/>
            <a:ext cx="689281" cy="291447"/>
          </a:xfrm>
          <a:prstGeom prst="rightArrow">
            <a:avLst>
              <a:gd name="adj1" fmla="val 40000"/>
              <a:gd name="adj2" fmla="val 50000"/>
            </a:avLst>
          </a:prstGeom>
          <a:gradFill flip="none" rotWithShape="1">
            <a:gsLst>
              <a:gs pos="15000">
                <a:schemeClr val="accent1">
                  <a:lumMod val="5000"/>
                  <a:lumOff val="95000"/>
                  <a:alpha val="0"/>
                </a:schemeClr>
              </a:gs>
              <a:gs pos="81000">
                <a:srgbClr val="FEEEC1"/>
              </a:gs>
            </a:gsLst>
            <a:lin ang="0" scaled="1"/>
            <a:tileRect/>
          </a:gradFill>
          <a:ln w="15875">
            <a:gradFill flip="none" rotWithShape="1">
              <a:gsLst>
                <a:gs pos="11000">
                  <a:schemeClr val="accent1">
                    <a:lumMod val="0"/>
                    <a:lumOff val="100000"/>
                    <a:alpha val="0"/>
                  </a:schemeClr>
                </a:gs>
                <a:gs pos="67000">
                  <a:srgbClr val="FDD35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a16="http://schemas.microsoft.com/office/drawing/2014/main" xmlns="" id="{453348B2-735E-4889-A139-375AEB133887}"/>
              </a:ext>
            </a:extLst>
          </p:cNvPr>
          <p:cNvSpPr/>
          <p:nvPr/>
        </p:nvSpPr>
        <p:spPr bwMode="gray">
          <a:xfrm>
            <a:off x="5150106" y="5165330"/>
            <a:ext cx="2302189" cy="1027629"/>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ndParaRPr>
          </a:p>
        </p:txBody>
      </p:sp>
      <p:sp>
        <p:nvSpPr>
          <p:cNvPr id="16" name="矩形 15">
            <a:extLst>
              <a:ext uri="{FF2B5EF4-FFF2-40B4-BE49-F238E27FC236}">
                <a16:creationId xmlns:a16="http://schemas.microsoft.com/office/drawing/2014/main" xmlns="" id="{453348B2-735E-4889-A139-375AEB133887}"/>
              </a:ext>
            </a:extLst>
          </p:cNvPr>
          <p:cNvSpPr/>
          <p:nvPr/>
        </p:nvSpPr>
        <p:spPr bwMode="gray">
          <a:xfrm>
            <a:off x="5140072" y="3806120"/>
            <a:ext cx="2302189" cy="128387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ndParaRPr>
          </a:p>
        </p:txBody>
      </p:sp>
      <p:sp>
        <p:nvSpPr>
          <p:cNvPr id="17" name="文本框 16">
            <a:extLst>
              <a:ext uri="{FF2B5EF4-FFF2-40B4-BE49-F238E27FC236}">
                <a16:creationId xmlns:a16="http://schemas.microsoft.com/office/drawing/2014/main" xmlns="" id="{BDD4EFF4-4533-4FB5-97AB-07D3B0ED7CBB}"/>
              </a:ext>
            </a:extLst>
          </p:cNvPr>
          <p:cNvSpPr txBox="1"/>
          <p:nvPr/>
        </p:nvSpPr>
        <p:spPr bwMode="gray">
          <a:xfrm>
            <a:off x="5051088" y="4320575"/>
            <a:ext cx="1031614" cy="276999"/>
          </a:xfrm>
          <a:prstGeom prst="rect">
            <a:avLst/>
          </a:prstGeom>
          <a:noFill/>
        </p:spPr>
        <p:txBody>
          <a:bodyPr wrap="square" rtlCol="0" anchor="ctr">
            <a:spAutoFit/>
          </a:bodyPr>
          <a:lstStyle/>
          <a:p>
            <a:pPr algn="ctr" fontAlgn="ctr"/>
            <a:r>
              <a:rPr lang="en-US" sz="1200" smtClean="0">
                <a:solidFill>
                  <a:srgbClr val="1163AB"/>
                </a:solidFill>
                <a:latin typeface="Huawei Sans" panose="020C0503030203020204" pitchFamily="34" charset="0"/>
              </a:rPr>
              <a:t>Collector</a:t>
            </a:r>
            <a:endParaRPr lang="en-US" altLang="zh-CN" sz="1200">
              <a:solidFill>
                <a:srgbClr val="1163AB"/>
              </a:solidFill>
              <a:latin typeface="Huawei Sans" panose="020C0503030203020204" pitchFamily="34" charset="0"/>
            </a:endParaRPr>
          </a:p>
        </p:txBody>
      </p:sp>
      <p:sp>
        <p:nvSpPr>
          <p:cNvPr id="18" name="文本框 17">
            <a:extLst>
              <a:ext uri="{FF2B5EF4-FFF2-40B4-BE49-F238E27FC236}">
                <a16:creationId xmlns:a16="http://schemas.microsoft.com/office/drawing/2014/main" xmlns="" id="{BDD4EFF4-4533-4FB5-97AB-07D3B0ED7CBB}"/>
              </a:ext>
            </a:extLst>
          </p:cNvPr>
          <p:cNvSpPr txBox="1"/>
          <p:nvPr/>
        </p:nvSpPr>
        <p:spPr bwMode="gray">
          <a:xfrm>
            <a:off x="6452676" y="4320575"/>
            <a:ext cx="903000" cy="276999"/>
          </a:xfrm>
          <a:prstGeom prst="rect">
            <a:avLst/>
          </a:prstGeom>
          <a:noFill/>
        </p:spPr>
        <p:txBody>
          <a:bodyPr wrap="square" rtlCol="0" anchor="ctr">
            <a:spAutoFit/>
          </a:bodyPr>
          <a:lstStyle/>
          <a:p>
            <a:pPr algn="ctr" fontAlgn="ctr"/>
            <a:r>
              <a:rPr lang="en-US" sz="1200" smtClean="0">
                <a:solidFill>
                  <a:srgbClr val="1163AB"/>
                </a:solidFill>
                <a:latin typeface="Huawei Sans" panose="020C0503030203020204" pitchFamily="34" charset="0"/>
              </a:rPr>
              <a:t>Controller</a:t>
            </a:r>
            <a:endParaRPr lang="en-US" altLang="zh-CN" sz="1200">
              <a:solidFill>
                <a:srgbClr val="1163AB"/>
              </a:solidFill>
              <a:latin typeface="Huawei Sans" panose="020C0503030203020204" pitchFamily="34" charset="0"/>
            </a:endParaRPr>
          </a:p>
        </p:txBody>
      </p:sp>
      <p:sp>
        <p:nvSpPr>
          <p:cNvPr id="19" name="矩形 18">
            <a:extLst>
              <a:ext uri="{FF2B5EF4-FFF2-40B4-BE49-F238E27FC236}">
                <a16:creationId xmlns:a16="http://schemas.microsoft.com/office/drawing/2014/main" xmlns="" id="{453348B2-735E-4889-A139-375AEB133887}"/>
              </a:ext>
            </a:extLst>
          </p:cNvPr>
          <p:cNvSpPr/>
          <p:nvPr/>
        </p:nvSpPr>
        <p:spPr bwMode="gray">
          <a:xfrm>
            <a:off x="5140072" y="2505074"/>
            <a:ext cx="2302189" cy="1222197"/>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ndParaRPr>
          </a:p>
        </p:txBody>
      </p:sp>
      <p:sp>
        <p:nvSpPr>
          <p:cNvPr id="22" name="Freeform 9"/>
          <p:cNvSpPr>
            <a:spLocks/>
          </p:cNvSpPr>
          <p:nvPr/>
        </p:nvSpPr>
        <p:spPr bwMode="gray">
          <a:xfrm rot="14637775" flipV="1">
            <a:off x="3296159" y="3929476"/>
            <a:ext cx="3057721" cy="1314820"/>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EEEC1"/>
              </a:gs>
            </a:gsLst>
            <a:lin ang="0" scaled="1"/>
            <a:tileRect/>
          </a:gradFill>
          <a:ln w="15875">
            <a:gradFill flip="none" rotWithShape="1">
              <a:gsLst>
                <a:gs pos="11000">
                  <a:schemeClr val="accent1">
                    <a:lumMod val="0"/>
                    <a:lumOff val="100000"/>
                    <a:alpha val="0"/>
                  </a:schemeClr>
                </a:gs>
                <a:gs pos="67000">
                  <a:srgbClr val="FDD35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2636047" y="4031386"/>
            <a:ext cx="1553589" cy="475644"/>
          </a:xfrm>
          <a:prstGeom prst="roundRect">
            <a:avLst>
              <a:gd name="adj" fmla="val 15000"/>
            </a:avLst>
          </a:prstGeom>
          <a:solidFill>
            <a:srgbClr val="FEEEC1"/>
          </a:solidFill>
          <a:ln w="12700" cap="flat" cmpd="sng" algn="ctr">
            <a:solidFill>
              <a:srgbClr val="FDE397"/>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smtClean="0">
                <a:latin typeface="Huawei Sans" panose="020C0503030203020204" pitchFamily="34" charset="0"/>
              </a:rPr>
              <a:t>Telemetry-based data reporting</a:t>
            </a:r>
            <a:endParaRPr lang="en-US" sz="1400">
              <a:latin typeface="Huawei Sans" panose="020C0503030203020204" pitchFamily="34" charset="0"/>
            </a:endParaRPr>
          </a:p>
        </p:txBody>
      </p:sp>
    </p:spTree>
    <p:extLst>
      <p:ext uri="{BB962C8B-B14F-4D97-AF65-F5344CB8AC3E}">
        <p14:creationId xmlns:p14="http://schemas.microsoft.com/office/powerpoint/2010/main" val="2686994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35" presetClass="path" presetSubtype="0" accel="50000" decel="50000" fill="hold" grpId="1" nodeType="withEffect">
                                  <p:stCondLst>
                                    <p:cond delay="0"/>
                                  </p:stCondLst>
                                  <p:childTnLst>
                                    <p:animMotion origin="layout" path="M -3.125E-6 1.11022E-16 L -0.35481 0.28542 " pathEditMode="relative" rAng="0" ptsTypes="AA">
                                      <p:cBhvr>
                                        <p:cTn id="11" dur="1000" spd="-100000" fill="hold"/>
                                        <p:tgtEl>
                                          <p:spTgt spid="22"/>
                                        </p:tgtEl>
                                        <p:attrNameLst>
                                          <p:attrName>ppt_x</p:attrName>
                                          <p:attrName>ppt_y</p:attrName>
                                        </p:attrNameLst>
                                      </p:cBhvr>
                                      <p:rCtr x="-17747" y="1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Key Technologies for Virtualized Campus: VXLAN-based Multi-purpose Network</a:t>
            </a:r>
            <a:endParaRPr lang="en-US" altLang="zh-CN" dirty="0">
              <a:sym typeface="Huawei Sans" panose="020C0503030203020204" pitchFamily="34" charset="0"/>
            </a:endParaRPr>
          </a:p>
        </p:txBody>
      </p:sp>
      <p:sp>
        <p:nvSpPr>
          <p:cNvPr id="3" name="Freeform 159"/>
          <p:cNvSpPr/>
          <p:nvPr/>
        </p:nvSpPr>
        <p:spPr bwMode="gray">
          <a:xfrm flipH="1">
            <a:off x="1035288" y="2915802"/>
            <a:ext cx="3663712" cy="19151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alpha val="47843"/>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Straight Connector 166"/>
          <p:cNvCxnSpPr/>
          <p:nvPr/>
        </p:nvCxnSpPr>
        <p:spPr bwMode="gray">
          <a:xfrm flipH="1">
            <a:off x="10780207" y="4359406"/>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8913042" y="4359406"/>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7034801" y="4359406"/>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bwMode="gray">
          <a:xfrm>
            <a:off x="7266821" y="3088608"/>
            <a:ext cx="3291114" cy="1165593"/>
            <a:chOff x="6993338" y="4944020"/>
            <a:chExt cx="823660" cy="656223"/>
          </a:xfrm>
        </p:grpSpPr>
        <p:grpSp>
          <p:nvGrpSpPr>
            <p:cNvPr id="8" name="Group 165"/>
            <p:cNvGrpSpPr/>
            <p:nvPr/>
          </p:nvGrpSpPr>
          <p:grpSpPr bwMode="gray">
            <a:xfrm rot="10800000">
              <a:off x="6993338" y="4944020"/>
              <a:ext cx="823660" cy="502927"/>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9" name="Straight Connector 166"/>
            <p:cNvCxnSpPr/>
            <p:nvPr/>
          </p:nvCxnSpPr>
          <p:spPr bwMode="gray">
            <a:xfrm flipH="1">
              <a:off x="7405167" y="4968096"/>
              <a:ext cx="1" cy="63214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 name="Freeform 159"/>
          <p:cNvSpPr/>
          <p:nvPr/>
        </p:nvSpPr>
        <p:spPr bwMode="gray">
          <a:xfrm flipH="1">
            <a:off x="6340898" y="3768631"/>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Group 165"/>
          <p:cNvGrpSpPr/>
          <p:nvPr/>
        </p:nvGrpSpPr>
        <p:grpSpPr bwMode="gray">
          <a:xfrm rot="10800000">
            <a:off x="3537800" y="4863397"/>
            <a:ext cx="823660" cy="502927"/>
            <a:chOff x="-1233037" y="914446"/>
            <a:chExt cx="1573823" cy="778776"/>
          </a:xfrm>
        </p:grpSpPr>
        <p:cxnSp>
          <p:nvCxnSpPr>
            <p:cNvPr id="14"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225"/>
          <p:cNvGrpSpPr>
            <a:grpSpLocks/>
          </p:cNvGrpSpPr>
          <p:nvPr/>
        </p:nvGrpSpPr>
        <p:grpSpPr bwMode="gray">
          <a:xfrm>
            <a:off x="4147682" y="5353777"/>
            <a:ext cx="504238" cy="504879"/>
            <a:chOff x="436563" y="3479800"/>
            <a:chExt cx="1114425" cy="1116013"/>
          </a:xfrm>
        </p:grpSpPr>
        <p:sp>
          <p:nvSpPr>
            <p:cNvPr id="17"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206"/>
            <p:cNvGrpSpPr>
              <a:grpSpLocks/>
            </p:cNvGrpSpPr>
            <p:nvPr/>
          </p:nvGrpSpPr>
          <p:grpSpPr bwMode="gray">
            <a:xfrm>
              <a:off x="512763" y="3792538"/>
              <a:ext cx="963613" cy="488950"/>
              <a:chOff x="512763" y="3792538"/>
              <a:chExt cx="963613" cy="488950"/>
            </a:xfrm>
          </p:grpSpPr>
          <p:sp>
            <p:nvSpPr>
              <p:cNvPr id="19"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3" name="组合 247"/>
          <p:cNvGrpSpPr>
            <a:grpSpLocks/>
          </p:cNvGrpSpPr>
          <p:nvPr/>
        </p:nvGrpSpPr>
        <p:grpSpPr bwMode="gray">
          <a:xfrm>
            <a:off x="4883534" y="5353777"/>
            <a:ext cx="504879" cy="504879"/>
            <a:chOff x="7069138" y="3554413"/>
            <a:chExt cx="1114425" cy="1117600"/>
          </a:xfrm>
        </p:grpSpPr>
        <p:sp>
          <p:nvSpPr>
            <p:cNvPr id="24"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33"/>
            <p:cNvGrpSpPr>
              <a:grpSpLocks/>
            </p:cNvGrpSpPr>
            <p:nvPr/>
          </p:nvGrpSpPr>
          <p:grpSpPr bwMode="gray">
            <a:xfrm>
              <a:off x="7288213" y="3895726"/>
              <a:ext cx="674687" cy="434975"/>
              <a:chOff x="7288213" y="3895726"/>
              <a:chExt cx="674687" cy="434975"/>
            </a:xfrm>
          </p:grpSpPr>
          <p:sp>
            <p:nvSpPr>
              <p:cNvPr id="26"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0" name="文本框 39"/>
          <p:cNvSpPr txBox="1"/>
          <p:nvPr/>
        </p:nvSpPr>
        <p:spPr bwMode="gray">
          <a:xfrm>
            <a:off x="3284145" y="5858763"/>
            <a:ext cx="405880" cy="276999"/>
          </a:xfrm>
          <a:prstGeom prst="rect">
            <a:avLst/>
          </a:prstGeom>
          <a:noFill/>
        </p:spPr>
        <p:txBody>
          <a:bodyPr wrap="none" rtlCol="0">
            <a:spAutoFit/>
          </a:bodyPr>
          <a:lstStyle/>
          <a:p>
            <a:pPr algn="ctr" fontAlgn="ctr"/>
            <a:r>
              <a:rPr lang="en-US" sz="1200" smtClean="0">
                <a:latin typeface="Huawei Sans" panose="020C0503030203020204" pitchFamily="34" charset="0"/>
              </a:rPr>
              <a:t>OA</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236171" y="5858763"/>
            <a:ext cx="37702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VC</a:t>
            </a:r>
            <a:endParaRPr lang="en-US" sz="1200" dirty="0">
              <a:latin typeface="Huawei Sans" panose="020C0503030203020204" pitchFamily="34" charset="0"/>
            </a:endParaRPr>
          </a:p>
        </p:txBody>
      </p:sp>
      <p:sp>
        <p:nvSpPr>
          <p:cNvPr id="42" name="文本框 41"/>
          <p:cNvSpPr txBox="1"/>
          <p:nvPr/>
        </p:nvSpPr>
        <p:spPr bwMode="gray">
          <a:xfrm>
            <a:off x="4723267" y="5762051"/>
            <a:ext cx="935420"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descr="汇聚交换机.png"/>
          <p:cNvPicPr>
            <a:picLocks noChangeAspect="1"/>
          </p:cNvPicPr>
          <p:nvPr/>
        </p:nvPicPr>
        <p:blipFill>
          <a:blip r:embed="rId3" cstate="print"/>
          <a:stretch>
            <a:fillRect/>
          </a:stretch>
        </p:blipFill>
        <p:spPr bwMode="gray">
          <a:xfrm>
            <a:off x="1376731" y="3749521"/>
            <a:ext cx="403334" cy="330001"/>
          </a:xfrm>
          <a:prstGeom prst="rect">
            <a:avLst/>
          </a:prstGeom>
        </p:spPr>
      </p:pic>
      <p:pic>
        <p:nvPicPr>
          <p:cNvPr id="44" name="图片 87" descr="汇聚交换机.png"/>
          <p:cNvPicPr>
            <a:picLocks noChangeAspect="1"/>
          </p:cNvPicPr>
          <p:nvPr/>
        </p:nvPicPr>
        <p:blipFill>
          <a:blip r:embed="rId3" cstate="print"/>
          <a:stretch>
            <a:fillRect/>
          </a:stretch>
        </p:blipFill>
        <p:spPr bwMode="gray">
          <a:xfrm>
            <a:off x="3752348" y="3749521"/>
            <a:ext cx="403334" cy="330001"/>
          </a:xfrm>
          <a:prstGeom prst="rect">
            <a:avLst/>
          </a:prstGeom>
        </p:spPr>
      </p:pic>
      <p:grpSp>
        <p:nvGrpSpPr>
          <p:cNvPr id="46" name="组合 758"/>
          <p:cNvGrpSpPr/>
          <p:nvPr/>
        </p:nvGrpSpPr>
        <p:grpSpPr bwMode="gray">
          <a:xfrm flipV="1">
            <a:off x="2627758" y="5035487"/>
            <a:ext cx="225699" cy="191129"/>
            <a:chOff x="7440613" y="4868863"/>
            <a:chExt cx="1019175" cy="828675"/>
          </a:xfrm>
          <a:solidFill>
            <a:schemeClr val="bg1">
              <a:lumMod val="50000"/>
            </a:schemeClr>
          </a:solidFill>
        </p:grpSpPr>
        <p:sp>
          <p:nvSpPr>
            <p:cNvPr id="4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9" name="直接连接符 48"/>
          <p:cNvCxnSpPr/>
          <p:nvPr/>
        </p:nvCxnSpPr>
        <p:spPr bwMode="gray">
          <a:xfrm flipH="1">
            <a:off x="1519328" y="4831033"/>
            <a:ext cx="10769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105" descr="AP.png"/>
          <p:cNvPicPr>
            <a:picLocks noChangeAspect="1"/>
          </p:cNvPicPr>
          <p:nvPr/>
        </p:nvPicPr>
        <p:blipFill>
          <a:blip r:embed="rId4" cstate="print"/>
          <a:stretch>
            <a:fillRect/>
          </a:stretch>
        </p:blipFill>
        <p:spPr bwMode="gray">
          <a:xfrm>
            <a:off x="2538940" y="4666033"/>
            <a:ext cx="403334" cy="330001"/>
          </a:xfrm>
          <a:prstGeom prst="rect">
            <a:avLst/>
          </a:prstGeom>
        </p:spPr>
      </p:pic>
      <p:grpSp>
        <p:nvGrpSpPr>
          <p:cNvPr id="51" name="Group 165"/>
          <p:cNvGrpSpPr/>
          <p:nvPr/>
        </p:nvGrpSpPr>
        <p:grpSpPr bwMode="gray">
          <a:xfrm rot="10800000">
            <a:off x="1166008" y="4863397"/>
            <a:ext cx="823660" cy="502927"/>
            <a:chOff x="-1233037" y="914446"/>
            <a:chExt cx="1573823" cy="778776"/>
          </a:xfrm>
        </p:grpSpPr>
        <p:cxnSp>
          <p:nvCxnSpPr>
            <p:cNvPr id="52"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直接连接符 53"/>
          <p:cNvCxnSpPr/>
          <p:nvPr/>
        </p:nvCxnSpPr>
        <p:spPr bwMode="gray">
          <a:xfrm>
            <a:off x="2698353" y="1828800"/>
            <a:ext cx="0" cy="10870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476520" y="2258176"/>
            <a:ext cx="443667" cy="363001"/>
          </a:xfrm>
          <a:prstGeom prst="rect">
            <a:avLst/>
          </a:prstGeom>
        </p:spPr>
      </p:pic>
      <p:grpSp>
        <p:nvGrpSpPr>
          <p:cNvPr id="56" name="组合 758"/>
          <p:cNvGrpSpPr/>
          <p:nvPr/>
        </p:nvGrpSpPr>
        <p:grpSpPr bwMode="gray">
          <a:xfrm flipV="1">
            <a:off x="5051282" y="5035487"/>
            <a:ext cx="225699" cy="191129"/>
            <a:chOff x="7440613" y="4868863"/>
            <a:chExt cx="1019175" cy="828675"/>
          </a:xfrm>
          <a:solidFill>
            <a:schemeClr val="bg1">
              <a:lumMod val="50000"/>
            </a:schemeClr>
          </a:solidFill>
        </p:grpSpPr>
        <p:sp>
          <p:nvSpPr>
            <p:cNvPr id="5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Freeform 159"/>
          <p:cNvSpPr/>
          <p:nvPr/>
        </p:nvSpPr>
        <p:spPr bwMode="gray">
          <a:xfrm flipH="1">
            <a:off x="2197804" y="1532476"/>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p:cNvCxnSpPr/>
          <p:nvPr/>
        </p:nvCxnSpPr>
        <p:spPr bwMode="gray">
          <a:xfrm flipH="1">
            <a:off x="3949630" y="4831033"/>
            <a:ext cx="10701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1" name="图片 105" descr="AP.png"/>
          <p:cNvPicPr>
            <a:picLocks noChangeAspect="1"/>
          </p:cNvPicPr>
          <p:nvPr/>
        </p:nvPicPr>
        <p:blipFill>
          <a:blip r:embed="rId4" cstate="print"/>
          <a:stretch>
            <a:fillRect/>
          </a:stretch>
        </p:blipFill>
        <p:spPr bwMode="gray">
          <a:xfrm>
            <a:off x="4962464" y="4666033"/>
            <a:ext cx="403334" cy="330001"/>
          </a:xfrm>
          <a:prstGeom prst="rect">
            <a:avLst/>
          </a:prstGeom>
        </p:spPr>
      </p:pic>
      <p:pic>
        <p:nvPicPr>
          <p:cNvPr id="62" name="图片 76" descr="接入交换机.png"/>
          <p:cNvPicPr>
            <a:picLocks noChangeAspect="1"/>
          </p:cNvPicPr>
          <p:nvPr/>
        </p:nvPicPr>
        <p:blipFill>
          <a:blip r:embed="rId6" cstate="print"/>
          <a:stretch>
            <a:fillRect/>
          </a:stretch>
        </p:blipFill>
        <p:spPr bwMode="gray">
          <a:xfrm>
            <a:off x="3747962" y="4666033"/>
            <a:ext cx="403334" cy="330001"/>
          </a:xfrm>
          <a:prstGeom prst="rect">
            <a:avLst/>
          </a:prstGeom>
        </p:spPr>
      </p:pic>
      <p:pic>
        <p:nvPicPr>
          <p:cNvPr id="63" name="图片 76" descr="接入交换机.png"/>
          <p:cNvPicPr>
            <a:picLocks noChangeAspect="1"/>
          </p:cNvPicPr>
          <p:nvPr/>
        </p:nvPicPr>
        <p:blipFill>
          <a:blip r:embed="rId6" cstate="print"/>
          <a:stretch>
            <a:fillRect/>
          </a:stretch>
        </p:blipFill>
        <p:spPr bwMode="gray">
          <a:xfrm>
            <a:off x="1372550" y="4666033"/>
            <a:ext cx="403334" cy="330001"/>
          </a:xfrm>
          <a:prstGeom prst="rect">
            <a:avLst/>
          </a:prstGeom>
        </p:spPr>
      </p:pic>
      <p:grpSp>
        <p:nvGrpSpPr>
          <p:cNvPr id="64" name="组合 225"/>
          <p:cNvGrpSpPr>
            <a:grpSpLocks/>
          </p:cNvGrpSpPr>
          <p:nvPr/>
        </p:nvGrpSpPr>
        <p:grpSpPr bwMode="gray">
          <a:xfrm>
            <a:off x="1775890" y="5353777"/>
            <a:ext cx="504238" cy="504879"/>
            <a:chOff x="436563" y="3479800"/>
            <a:chExt cx="1114425" cy="1116013"/>
          </a:xfrm>
        </p:grpSpPr>
        <p:sp>
          <p:nvSpPr>
            <p:cNvPr id="65"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206"/>
            <p:cNvGrpSpPr>
              <a:grpSpLocks/>
            </p:cNvGrpSpPr>
            <p:nvPr/>
          </p:nvGrpSpPr>
          <p:grpSpPr bwMode="gray">
            <a:xfrm>
              <a:off x="512763" y="3792538"/>
              <a:ext cx="963613" cy="488950"/>
              <a:chOff x="512763" y="3792538"/>
              <a:chExt cx="963613" cy="488950"/>
            </a:xfrm>
          </p:grpSpPr>
          <p:sp>
            <p:nvSpPr>
              <p:cNvPr id="67"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1" name="组合 247"/>
          <p:cNvGrpSpPr>
            <a:grpSpLocks/>
          </p:cNvGrpSpPr>
          <p:nvPr/>
        </p:nvGrpSpPr>
        <p:grpSpPr bwMode="gray">
          <a:xfrm>
            <a:off x="2511742" y="5353777"/>
            <a:ext cx="504879" cy="504879"/>
            <a:chOff x="7069138" y="3554413"/>
            <a:chExt cx="1114425" cy="1117600"/>
          </a:xfrm>
        </p:grpSpPr>
        <p:sp>
          <p:nvSpPr>
            <p:cNvPr id="72"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233"/>
            <p:cNvGrpSpPr>
              <a:grpSpLocks/>
            </p:cNvGrpSpPr>
            <p:nvPr/>
          </p:nvGrpSpPr>
          <p:grpSpPr bwMode="gray">
            <a:xfrm>
              <a:off x="7288213" y="3895726"/>
              <a:ext cx="674687" cy="434975"/>
              <a:chOff x="7288213" y="3895726"/>
              <a:chExt cx="674687" cy="434975"/>
            </a:xfrm>
          </p:grpSpPr>
          <p:sp>
            <p:nvSpPr>
              <p:cNvPr id="74"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88" name="图片 8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396422" y="2731448"/>
            <a:ext cx="1346845" cy="248394"/>
          </a:xfrm>
          <a:prstGeom prst="rect">
            <a:avLst/>
          </a:prstGeom>
        </p:spPr>
      </p:pic>
      <p:sp>
        <p:nvSpPr>
          <p:cNvPr id="89" name="文本框 88"/>
          <p:cNvSpPr txBox="1"/>
          <p:nvPr/>
        </p:nvSpPr>
        <p:spPr bwMode="gray">
          <a:xfrm>
            <a:off x="960329" y="5858763"/>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1269055" y="5858763"/>
            <a:ext cx="1535894" cy="276999"/>
          </a:xfrm>
          <a:prstGeom prst="rect">
            <a:avLst/>
          </a:prstGeom>
          <a:noFill/>
        </p:spPr>
        <p:txBody>
          <a:bodyPr wrap="square" rtlCol="0">
            <a:spAutoFit/>
          </a:bodyPr>
          <a:lstStyle/>
          <a:p>
            <a:pPr algn="ctr" fontAlgn="ctr"/>
            <a:r>
              <a:rPr lang="en-US" altLang="zh-CN" sz="1200" dirty="0" smtClean="0">
                <a:latin typeface="Huawei Sans" panose="020C0503030203020204" pitchFamily="34" charset="0"/>
              </a:rPr>
              <a:t>VC</a:t>
            </a:r>
            <a:endParaRPr lang="en-US" sz="1200" dirty="0">
              <a:latin typeface="Huawei Sans" panose="020C0503030203020204" pitchFamily="34" charset="0"/>
            </a:endParaRPr>
          </a:p>
        </p:txBody>
      </p:sp>
      <p:sp>
        <p:nvSpPr>
          <p:cNvPr id="91" name="文本框 90"/>
          <p:cNvSpPr txBox="1"/>
          <p:nvPr/>
        </p:nvSpPr>
        <p:spPr bwMode="gray">
          <a:xfrm>
            <a:off x="2328572" y="5762048"/>
            <a:ext cx="903597"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p:nvPr/>
        </p:nvCxnSpPr>
        <p:spPr bwMode="gray">
          <a:xfrm>
            <a:off x="8912378" y="1828800"/>
            <a:ext cx="0" cy="10870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90545" y="2258176"/>
            <a:ext cx="443667" cy="363001"/>
          </a:xfrm>
          <a:prstGeom prst="rect">
            <a:avLst/>
          </a:prstGeom>
        </p:spPr>
      </p:pic>
      <p:sp>
        <p:nvSpPr>
          <p:cNvPr id="95" name="Freeform 159"/>
          <p:cNvSpPr/>
          <p:nvPr/>
        </p:nvSpPr>
        <p:spPr bwMode="gray">
          <a:xfrm flipH="1">
            <a:off x="8411829" y="1532476"/>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smtClean="0">
                <a:solidFill>
                  <a:schemeClr val="bg1">
                    <a:lumMod val="50000"/>
                  </a:schemeClr>
                </a:solidFill>
                <a:latin typeface="Huawei Sans" panose="020C0503030203020204" pitchFamily="34" charset="0"/>
              </a:rPr>
              <a:t>Internet</a:t>
            </a:r>
            <a:endPar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6" name="图片 9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456925" y="2894072"/>
            <a:ext cx="1346845" cy="248394"/>
          </a:xfrm>
          <a:prstGeom prst="rect">
            <a:avLst/>
          </a:prstGeom>
        </p:spPr>
      </p:pic>
      <p:sp>
        <p:nvSpPr>
          <p:cNvPr id="97" name="Freeform 159"/>
          <p:cNvSpPr/>
          <p:nvPr/>
        </p:nvSpPr>
        <p:spPr bwMode="gray">
          <a:xfrm flipH="1">
            <a:off x="8222617" y="3768631"/>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D17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59"/>
          <p:cNvSpPr/>
          <p:nvPr/>
        </p:nvSpPr>
        <p:spPr bwMode="gray">
          <a:xfrm flipH="1">
            <a:off x="10104336" y="3768631"/>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8BC9A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844919" y="5858763"/>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2" name="组合 225"/>
          <p:cNvGrpSpPr>
            <a:grpSpLocks/>
          </p:cNvGrpSpPr>
          <p:nvPr/>
        </p:nvGrpSpPr>
        <p:grpSpPr bwMode="gray">
          <a:xfrm>
            <a:off x="8673128" y="5353777"/>
            <a:ext cx="504238" cy="504879"/>
            <a:chOff x="436563" y="3479800"/>
            <a:chExt cx="1114425" cy="1116013"/>
          </a:xfrm>
        </p:grpSpPr>
        <p:sp>
          <p:nvSpPr>
            <p:cNvPr id="113"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组合 206"/>
            <p:cNvGrpSpPr>
              <a:grpSpLocks/>
            </p:cNvGrpSpPr>
            <p:nvPr/>
          </p:nvGrpSpPr>
          <p:grpSpPr bwMode="gray">
            <a:xfrm>
              <a:off x="512763" y="3792538"/>
              <a:ext cx="963613" cy="488950"/>
              <a:chOff x="512763" y="3792538"/>
              <a:chExt cx="963613" cy="488950"/>
            </a:xfrm>
          </p:grpSpPr>
          <p:sp>
            <p:nvSpPr>
              <p:cNvPr id="115"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9" name="文本框 118"/>
          <p:cNvSpPr txBox="1"/>
          <p:nvPr/>
        </p:nvSpPr>
        <p:spPr bwMode="gray">
          <a:xfrm>
            <a:off x="8733515" y="5858763"/>
            <a:ext cx="37702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VC</a:t>
            </a:r>
            <a:endParaRPr lang="en-US" sz="1200" dirty="0">
              <a:latin typeface="Huawei Sans" panose="020C0503030203020204" pitchFamily="34" charset="0"/>
            </a:endParaRPr>
          </a:p>
        </p:txBody>
      </p:sp>
      <p:grpSp>
        <p:nvGrpSpPr>
          <p:cNvPr id="120" name="组合 247"/>
          <p:cNvGrpSpPr>
            <a:grpSpLocks/>
          </p:cNvGrpSpPr>
          <p:nvPr/>
        </p:nvGrpSpPr>
        <p:grpSpPr bwMode="gray">
          <a:xfrm>
            <a:off x="10548710" y="5353777"/>
            <a:ext cx="504879" cy="504879"/>
            <a:chOff x="7069138" y="3554413"/>
            <a:chExt cx="1114425" cy="1117600"/>
          </a:xfrm>
        </p:grpSpPr>
        <p:sp>
          <p:nvSpPr>
            <p:cNvPr id="121"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2" name="组合 233"/>
            <p:cNvGrpSpPr>
              <a:grpSpLocks/>
            </p:cNvGrpSpPr>
            <p:nvPr/>
          </p:nvGrpSpPr>
          <p:grpSpPr bwMode="gray">
            <a:xfrm>
              <a:off x="7288213" y="3895726"/>
              <a:ext cx="674687" cy="434975"/>
              <a:chOff x="7288213" y="3895726"/>
              <a:chExt cx="674687" cy="434975"/>
            </a:xfrm>
          </p:grpSpPr>
          <p:sp>
            <p:nvSpPr>
              <p:cNvPr id="123"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5" name="文本框 124"/>
          <p:cNvSpPr txBox="1"/>
          <p:nvPr/>
        </p:nvSpPr>
        <p:spPr bwMode="gray">
          <a:xfrm>
            <a:off x="10054204" y="5858763"/>
            <a:ext cx="1499128" cy="276999"/>
          </a:xfrm>
          <a:prstGeom prst="rect">
            <a:avLst/>
          </a:prstGeom>
          <a:noFill/>
        </p:spPr>
        <p:txBody>
          <a:bodyPr wrap="none" rtlCol="0">
            <a:spAutoFit/>
          </a:bodyPr>
          <a:lstStyle/>
          <a:p>
            <a:pPr algn="ctr" fontAlgn="ctr"/>
            <a:r>
              <a:rPr lang="en-US" sz="1200" smtClean="0">
                <a:latin typeface="Huawei Sans" panose="020C0503030203020204" pitchFamily="34" charset="0"/>
              </a:rPr>
              <a:t>Security protection</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2403867" y="3797248"/>
            <a:ext cx="829073" cy="338554"/>
          </a:xfrm>
          <a:prstGeom prst="rect">
            <a:avLst/>
          </a:prstGeom>
          <a:noFill/>
        </p:spPr>
        <p:txBody>
          <a:bodyPr wrap="none" rtlCol="0">
            <a:spAutoFit/>
          </a:bodyPr>
          <a:lstStyle/>
          <a:p>
            <a:pPr fontAlgn="ctr"/>
            <a:r>
              <a:rPr lang="en-US" sz="1600" dirty="0" smtClean="0">
                <a:solidFill>
                  <a:srgbClr val="30B5C5"/>
                </a:solidFill>
                <a:latin typeface="Huawei Sans" panose="020C0503030203020204" pitchFamily="34" charset="0"/>
              </a:rPr>
              <a:t>VXLAN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6719481" y="4062868"/>
            <a:ext cx="668773" cy="461665"/>
          </a:xfrm>
          <a:prstGeom prst="rect">
            <a:avLst/>
          </a:prstGeom>
          <a:noFill/>
        </p:spPr>
        <p:txBody>
          <a:bodyPr wrap="none" rtlCol="0">
            <a:spAutoFit/>
          </a:bodyPr>
          <a:lstStyle/>
          <a:p>
            <a:pPr algn="ctr" fontAlgn="ctr"/>
            <a:r>
              <a:rPr lang="en-US" sz="1200" dirty="0" smtClean="0">
                <a:solidFill>
                  <a:schemeClr val="bg1"/>
                </a:solidFill>
                <a:latin typeface="Huawei Sans" panose="020C0503030203020204" pitchFamily="34" charset="0"/>
              </a:rPr>
              <a:t>VN1</a:t>
            </a:r>
          </a:p>
          <a:p>
            <a:pPr algn="ctr" fontAlgn="ctr"/>
            <a:r>
              <a:rPr lang="en-US" sz="1200" dirty="0" smtClean="0">
                <a:solidFill>
                  <a:schemeClr val="bg1"/>
                </a:solidFill>
                <a:latin typeface="Huawei Sans" panose="020C0503030203020204" pitchFamily="34" charset="0"/>
              </a:rPr>
              <a:t>OA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8589446" y="4062868"/>
            <a:ext cx="639919" cy="461665"/>
          </a:xfrm>
          <a:prstGeom prst="rect">
            <a:avLst/>
          </a:prstGeom>
          <a:noFill/>
        </p:spPr>
        <p:txBody>
          <a:bodyPr wrap="none" rtlCol="0">
            <a:spAutoFit/>
          </a:bodyPr>
          <a:lstStyle/>
          <a:p>
            <a:pPr algn="ctr" fontAlgn="ctr"/>
            <a:r>
              <a:rPr lang="en-US" sz="1200" dirty="0" smtClean="0">
                <a:solidFill>
                  <a:schemeClr val="bg1"/>
                </a:solidFill>
                <a:latin typeface="Huawei Sans" panose="020C0503030203020204" pitchFamily="34" charset="0"/>
              </a:rPr>
              <a:t>VN2</a:t>
            </a:r>
          </a:p>
          <a:p>
            <a:pPr algn="ctr" fontAlgn="ctr"/>
            <a:r>
              <a:rPr lang="en-US" sz="1200" dirty="0" smtClean="0">
                <a:solidFill>
                  <a:schemeClr val="bg1"/>
                </a:solidFill>
                <a:latin typeface="Huawei Sans" panose="020C0503030203020204" pitchFamily="34" charset="0"/>
              </a:rPr>
              <a:t>VC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10122344" y="3899468"/>
            <a:ext cx="1346832" cy="646331"/>
          </a:xfrm>
          <a:prstGeom prst="rect">
            <a:avLst/>
          </a:prstGeom>
          <a:noFill/>
        </p:spPr>
        <p:txBody>
          <a:bodyPr wrap="square" rtlCol="0">
            <a:spAutoFit/>
          </a:bodyPr>
          <a:lstStyle/>
          <a:p>
            <a:pPr algn="ctr" fontAlgn="ctr"/>
            <a:r>
              <a:rPr lang="en-US" sz="1200" smtClean="0">
                <a:solidFill>
                  <a:schemeClr val="bg1"/>
                </a:solidFill>
                <a:latin typeface="Huawei Sans" panose="020C0503030203020204" pitchFamily="34" charset="0"/>
              </a:rPr>
              <a:t>VN3</a:t>
            </a:r>
          </a:p>
          <a:p>
            <a:pPr algn="ctr" fontAlgn="ctr"/>
            <a:r>
              <a:rPr lang="en-US" sz="1200" smtClean="0">
                <a:solidFill>
                  <a:schemeClr val="bg1"/>
                </a:solidFill>
                <a:latin typeface="Huawei Sans" panose="020C0503030203020204" pitchFamily="34" charset="0"/>
              </a:rPr>
              <a:t>Security protection VN</a:t>
            </a:r>
            <a:endParaRPr lang="en-US" altLang="zh-CN" sz="12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437"/>
          <p:cNvSpPr>
            <a:spLocks noChangeArrowheads="1"/>
          </p:cNvSpPr>
          <p:nvPr/>
        </p:nvSpPr>
        <p:spPr bwMode="gray">
          <a:xfrm>
            <a:off x="4841300" y="1985226"/>
            <a:ext cx="4340731" cy="121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392" tIns="51195" rIns="102392" bIns="51195">
            <a:spAutoFit/>
          </a:bodyPr>
          <a:lstStyle>
            <a:lvl1pPr>
              <a:defRPr kumimoji="1" sz="2400">
                <a:solidFill>
                  <a:schemeClr val="tx1"/>
                </a:solidFill>
                <a:latin typeface="Arial" panose="020F0502020204030204" pitchFamily="34" charset="0"/>
                <a:ea typeface="宋体" panose="02010600030101010101" pitchFamily="2" charset="-122"/>
              </a:defRPr>
            </a:lvl1pPr>
            <a:lvl2pPr marL="742950" indent="-285750">
              <a:defRPr kumimoji="1" sz="2400">
                <a:solidFill>
                  <a:schemeClr val="tx1"/>
                </a:solidFill>
                <a:latin typeface="Arial" panose="020F0502020204030204" pitchFamily="34" charset="0"/>
                <a:ea typeface="宋体" panose="02010600030101010101" pitchFamily="2" charset="-122"/>
              </a:defRPr>
            </a:lvl2pPr>
            <a:lvl3pPr marL="1143000" indent="-228600">
              <a:defRPr kumimoji="1" sz="2400">
                <a:solidFill>
                  <a:schemeClr val="tx1"/>
                </a:solidFill>
                <a:latin typeface="Arial" panose="020F0502020204030204" pitchFamily="34" charset="0"/>
                <a:ea typeface="宋体" panose="02010600030101010101" pitchFamily="2" charset="-122"/>
              </a:defRPr>
            </a:lvl3pPr>
            <a:lvl4pPr marL="1600200" indent="-228600">
              <a:defRPr kumimoji="1" sz="2400">
                <a:solidFill>
                  <a:schemeClr val="tx1"/>
                </a:solidFill>
                <a:latin typeface="Arial" panose="020F0502020204030204" pitchFamily="34" charset="0"/>
                <a:ea typeface="宋体" panose="02010600030101010101" pitchFamily="2" charset="-122"/>
              </a:defRPr>
            </a:lvl4pPr>
            <a:lvl5pPr marL="2057400" indent="-228600">
              <a:defRPr kumimoji="1" sz="2400">
                <a:solidFill>
                  <a:schemeClr val="tx1"/>
                </a:solidFill>
                <a:latin typeface="Arial" panose="020F0502020204030204" pitchFamily="34" charset="0"/>
                <a:ea typeface="宋体" panose="02010600030101010101" pitchFamily="2" charset="-122"/>
              </a:defRPr>
            </a:lvl5pPr>
            <a:lvl6pPr marL="25146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6pPr>
            <a:lvl7pPr marL="29718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7pPr>
            <a:lvl8pPr marL="34290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8pPr>
            <a:lvl9pPr marL="38862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9pPr>
          </a:lstStyle>
          <a:p>
            <a:pPr marL="284400" indent="-284400" fontAlgn="ctr">
              <a:lnSpc>
                <a:spcPct val="150000"/>
              </a:lnSpc>
              <a:buSzPct val="50000"/>
              <a:buFont typeface="Wingdings" panose="05000000000000000000" pitchFamily="2" charset="2"/>
              <a:buChar char="l"/>
            </a:pPr>
            <a:r>
              <a:rPr lang="en-US" sz="1200" dirty="0" smtClean="0">
                <a:latin typeface="Huawei Sans" panose="020C0503030203020204" pitchFamily="34" charset="0"/>
              </a:rPr>
              <a:t>Multiple services carried on one network</a:t>
            </a:r>
            <a:endParaRPr kumimoji="0"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50000"/>
              </a:lnSpc>
              <a:buSzPct val="50000"/>
              <a:buFont typeface="Wingdings" panose="05000000000000000000" pitchFamily="2" charset="2"/>
              <a:buChar char="l"/>
            </a:pPr>
            <a:r>
              <a:rPr lang="en-US" sz="1200" dirty="0" smtClean="0">
                <a:latin typeface="Huawei Sans" panose="020C0503030203020204" pitchFamily="34" charset="0"/>
              </a:rPr>
              <a:t>Automated physical network deployment</a:t>
            </a:r>
            <a:endParaRPr kumimoji="0"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50000"/>
              </a:lnSpc>
              <a:buSzPct val="50000"/>
              <a:buFont typeface="Wingdings" panose="05000000000000000000" pitchFamily="2" charset="2"/>
              <a:buChar char="l"/>
            </a:pPr>
            <a:r>
              <a:rPr lang="en-US" sz="1200" dirty="0" smtClean="0">
                <a:latin typeface="Huawei Sans" panose="020C0503030203020204" pitchFamily="34" charset="0"/>
              </a:rPr>
              <a:t>Automated VN provisioning</a:t>
            </a:r>
            <a:endParaRPr kumimoji="0"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50000"/>
              </a:lnSpc>
              <a:buSzPct val="50000"/>
              <a:buFont typeface="Wingdings" panose="05000000000000000000" pitchFamily="2" charset="2"/>
              <a:buChar char="l"/>
            </a:pPr>
            <a:r>
              <a:rPr lang="en-US" sz="1200" dirty="0" smtClean="0">
                <a:latin typeface="Huawei Sans" panose="020C0503030203020204" pitchFamily="34" charset="0"/>
              </a:rPr>
              <a:t>Automated service policy delivery</a:t>
            </a:r>
            <a:endParaRPr kumimoji="0"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2" name="组合 212"/>
          <p:cNvGrpSpPr>
            <a:grpSpLocks/>
          </p:cNvGrpSpPr>
          <p:nvPr/>
        </p:nvGrpSpPr>
        <p:grpSpPr bwMode="gray">
          <a:xfrm>
            <a:off x="6796475" y="5385710"/>
            <a:ext cx="504879" cy="504879"/>
            <a:chOff x="1639888" y="560388"/>
            <a:chExt cx="1114425" cy="1116013"/>
          </a:xfrm>
        </p:grpSpPr>
        <p:sp>
          <p:nvSpPr>
            <p:cNvPr id="133"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4" name="组合 193"/>
            <p:cNvGrpSpPr>
              <a:grpSpLocks/>
            </p:cNvGrpSpPr>
            <p:nvPr/>
          </p:nvGrpSpPr>
          <p:grpSpPr bwMode="gray">
            <a:xfrm>
              <a:off x="1836738" y="854075"/>
              <a:ext cx="720725" cy="528638"/>
              <a:chOff x="1836738" y="854075"/>
              <a:chExt cx="720725" cy="528638"/>
            </a:xfrm>
          </p:grpSpPr>
          <p:sp>
            <p:nvSpPr>
              <p:cNvPr id="135"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44" name="组合 212"/>
          <p:cNvGrpSpPr>
            <a:grpSpLocks/>
          </p:cNvGrpSpPr>
          <p:nvPr/>
        </p:nvGrpSpPr>
        <p:grpSpPr bwMode="gray">
          <a:xfrm>
            <a:off x="3233216" y="5349428"/>
            <a:ext cx="504879" cy="504879"/>
            <a:chOff x="1639888" y="560388"/>
            <a:chExt cx="1114425" cy="1116013"/>
          </a:xfrm>
        </p:grpSpPr>
        <p:sp>
          <p:nvSpPr>
            <p:cNvPr id="145"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6" name="组合 193"/>
            <p:cNvGrpSpPr>
              <a:grpSpLocks/>
            </p:cNvGrpSpPr>
            <p:nvPr/>
          </p:nvGrpSpPr>
          <p:grpSpPr bwMode="gray">
            <a:xfrm>
              <a:off x="1836738" y="854075"/>
              <a:ext cx="720725" cy="528638"/>
              <a:chOff x="1836738" y="854075"/>
              <a:chExt cx="720725" cy="528638"/>
            </a:xfrm>
          </p:grpSpPr>
          <p:sp>
            <p:nvSpPr>
              <p:cNvPr id="147"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56" name="组合 212"/>
          <p:cNvGrpSpPr>
            <a:grpSpLocks/>
          </p:cNvGrpSpPr>
          <p:nvPr/>
        </p:nvGrpSpPr>
        <p:grpSpPr bwMode="gray">
          <a:xfrm>
            <a:off x="910928" y="5378454"/>
            <a:ext cx="504879" cy="504879"/>
            <a:chOff x="1639888" y="560388"/>
            <a:chExt cx="1114425" cy="1116013"/>
          </a:xfrm>
        </p:grpSpPr>
        <p:sp>
          <p:nvSpPr>
            <p:cNvPr id="157"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8" name="组合 193"/>
            <p:cNvGrpSpPr>
              <a:grpSpLocks/>
            </p:cNvGrpSpPr>
            <p:nvPr/>
          </p:nvGrpSpPr>
          <p:grpSpPr bwMode="gray">
            <a:xfrm>
              <a:off x="1836738" y="854075"/>
              <a:ext cx="720725" cy="528638"/>
              <a:chOff x="1836738" y="854075"/>
              <a:chExt cx="720725" cy="528638"/>
            </a:xfrm>
          </p:grpSpPr>
          <p:sp>
            <p:nvSpPr>
              <p:cNvPr id="159"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45" name="图片 86" descr="核心交换机.png"/>
          <p:cNvPicPr>
            <a:picLocks noChangeAspect="1"/>
          </p:cNvPicPr>
          <p:nvPr/>
        </p:nvPicPr>
        <p:blipFill>
          <a:blip r:embed="rId8" cstate="print"/>
          <a:stretch>
            <a:fillRect/>
          </a:stretch>
        </p:blipFill>
        <p:spPr bwMode="gray">
          <a:xfrm>
            <a:off x="2476521" y="2865463"/>
            <a:ext cx="443667" cy="363001"/>
          </a:xfrm>
          <a:prstGeom prst="rect">
            <a:avLst/>
          </a:prstGeom>
        </p:spPr>
      </p:pic>
      <p:pic>
        <p:nvPicPr>
          <p:cNvPr id="92" name="图片 86" descr="核心交换机.png"/>
          <p:cNvPicPr>
            <a:picLocks noChangeAspect="1"/>
          </p:cNvPicPr>
          <p:nvPr/>
        </p:nvPicPr>
        <p:blipFill>
          <a:blip r:embed="rId8" cstate="print"/>
          <a:stretch>
            <a:fillRect/>
          </a:stretch>
        </p:blipFill>
        <p:spPr bwMode="gray">
          <a:xfrm>
            <a:off x="8690546" y="2865463"/>
            <a:ext cx="443667" cy="363001"/>
          </a:xfrm>
          <a:prstGeom prst="rect">
            <a:avLst/>
          </a:prstGeom>
        </p:spPr>
      </p:pic>
    </p:spTree>
    <p:extLst>
      <p:ext uri="{BB962C8B-B14F-4D97-AF65-F5344CB8AC3E}">
        <p14:creationId xmlns:p14="http://schemas.microsoft.com/office/powerpoint/2010/main" val="21450005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VXLAN</a:t>
            </a:r>
            <a:endParaRPr lang="en-US" altLang="zh-CN">
              <a:sym typeface="Huawei Sans" panose="020C0503030203020204" pitchFamily="34" charset="0"/>
            </a:endParaRPr>
          </a:p>
        </p:txBody>
      </p:sp>
      <p:sp>
        <p:nvSpPr>
          <p:cNvPr id="3" name="文本占位符 2"/>
          <p:cNvSpPr>
            <a:spLocks noGrp="1"/>
          </p:cNvSpPr>
          <p:nvPr>
            <p:ph type="body" sz="quarter" idx="10"/>
          </p:nvPr>
        </p:nvSpPr>
        <p:spPr/>
        <p:txBody>
          <a:bodyPr/>
          <a:lstStyle/>
          <a:p>
            <a:pPr algn="l"/>
            <a:r>
              <a:rPr lang="en-US" sz="1800" smtClean="0"/>
              <a:t>VXLAN is essentially a VPN technology that is used to build a Layer 2 virtual network (overlay network) on top of any physical network (underlay network) that is reachable at Layer 3. VXLAN tunnels can be built between VXLAN gateways to implement communication within a VXLAN network as well as communication between a VXLAN network and a non-VXLAN network.</a:t>
            </a:r>
          </a:p>
          <a:p>
            <a:pPr algn="l"/>
            <a:r>
              <a:rPr lang="en-US" sz="1800" smtClean="0"/>
              <a:t>VXLAN uses MAC-in-UDP encapsulation to extend Layer 2 networks and encapsulate Ethernet packets into IP packets. VXLAN can be deployed together with BGP EVPN and VRF to implement multi-purpose campus network, on which different VNs are isolated from each other.</a:t>
            </a:r>
            <a:endParaRPr lang="en-US" altLang="zh-CN" sz="1800" dirty="0"/>
          </a:p>
        </p:txBody>
      </p:sp>
      <p:sp>
        <p:nvSpPr>
          <p:cNvPr id="36" name="Freeform 159"/>
          <p:cNvSpPr/>
          <p:nvPr/>
        </p:nvSpPr>
        <p:spPr bwMode="gray">
          <a:xfrm rot="391833" flipH="1">
            <a:off x="3819518" y="4007581"/>
            <a:ext cx="4437133" cy="2715951"/>
          </a:xfrm>
          <a:prstGeom prst="roundRect">
            <a:avLst/>
          </a:prstGeom>
          <a:gradFill>
            <a:gsLst>
              <a:gs pos="0">
                <a:srgbClr val="FEEEC1"/>
              </a:gs>
              <a:gs pos="100000">
                <a:srgbClr val="D2ECB6"/>
              </a:gs>
            </a:gsLst>
            <a:lin ang="5400000" scaled="1"/>
          </a:gradFill>
          <a:ln w="12700">
            <a:solidFill>
              <a:schemeClr val="bg1">
                <a:lumMod val="85000"/>
              </a:schemeClr>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3862856" y="5112234"/>
            <a:ext cx="971741" cy="374461"/>
          </a:xfrm>
          <a:prstGeom prst="rect">
            <a:avLst/>
          </a:prstGeom>
        </p:spPr>
        <p:txBody>
          <a:bodyPr wrap="none">
            <a:spAutoFit/>
          </a:bodyPr>
          <a:lstStyle/>
          <a:p>
            <a:pPr algn="just" fontAlgn="ctr">
              <a:lnSpc>
                <a:spcPts val="2200"/>
              </a:lnSpc>
            </a:pPr>
            <a:r>
              <a:rPr lang="en-US" sz="1400" b="1" smtClean="0">
                <a:solidFill>
                  <a:schemeClr val="bg1">
                    <a:lumMod val="50000"/>
                  </a:schemeClr>
                </a:solidFill>
                <a:latin typeface="Huawei Sans" panose="020C0503030203020204" pitchFamily="34" charset="0"/>
              </a:rPr>
              <a:t>Underlay</a:t>
            </a:r>
            <a:endParaRPr lang="en-US" altLang="zh-CN" sz="14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2117556" y="5145686"/>
            <a:ext cx="1055097" cy="307777"/>
          </a:xfrm>
          <a:prstGeom prst="rect">
            <a:avLst/>
          </a:prstGeom>
        </p:spPr>
        <p:txBody>
          <a:bodyPr wrap="none">
            <a:spAutoFit/>
          </a:bodyPr>
          <a:lstStyle/>
          <a:p>
            <a:pPr algn="ctr" fontAlgn="ctr"/>
            <a:r>
              <a:rPr lang="en-US" sz="1400" b="1" smtClean="0">
                <a:latin typeface="Huawei Sans" panose="020C0503030203020204" pitchFamily="34" charset="0"/>
              </a:rPr>
              <a:t>Local LAN</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柱形 38"/>
          <p:cNvSpPr/>
          <p:nvPr/>
        </p:nvSpPr>
        <p:spPr bwMode="gray">
          <a:xfrm rot="16200000">
            <a:off x="9442211" y="5394151"/>
            <a:ext cx="213246" cy="1368198"/>
          </a:xfrm>
          <a:prstGeom prst="can">
            <a:avLst>
              <a:gd name="adj" fmla="val 50828"/>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8952556" y="5839014"/>
            <a:ext cx="1234633" cy="374461"/>
          </a:xfrm>
          <a:prstGeom prst="rect">
            <a:avLst/>
          </a:prstGeom>
        </p:spPr>
        <p:txBody>
          <a:bodyPr wrap="none" anchor="ctr">
            <a:spAutoFit/>
          </a:bodyPr>
          <a:lstStyle/>
          <a:p>
            <a:pPr algn="just" fontAlgn="ctr">
              <a:lnSpc>
                <a:spcPts val="2200"/>
              </a:lnSpc>
            </a:pPr>
            <a:r>
              <a:rPr lang="en-US" sz="1200" b="1" smtClean="0">
                <a:solidFill>
                  <a:schemeClr val="bg1"/>
                </a:solidFill>
                <a:latin typeface="Huawei Sans" panose="020C0503030203020204" pitchFamily="34" charset="0"/>
              </a:rPr>
              <a:t>VXLAN tunnel</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11" descr="开放网络-蓝.png"/>
          <p:cNvPicPr>
            <a:picLocks noChangeAspect="1"/>
          </p:cNvPicPr>
          <p:nvPr/>
        </p:nvPicPr>
        <p:blipFill>
          <a:blip r:embed="rId3" cstate="print"/>
          <a:stretch>
            <a:fillRect/>
          </a:stretch>
        </p:blipFill>
        <p:spPr bwMode="gray">
          <a:xfrm>
            <a:off x="9030266" y="4037347"/>
            <a:ext cx="539607" cy="415381"/>
          </a:xfrm>
          <a:prstGeom prst="rect">
            <a:avLst/>
          </a:prstGeom>
        </p:spPr>
      </p:pic>
      <p:pic>
        <p:nvPicPr>
          <p:cNvPr id="42"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5246587" y="5145686"/>
            <a:ext cx="446281" cy="365139"/>
          </a:xfrm>
          <a:prstGeom prst="rect">
            <a:avLst/>
          </a:prstGeom>
        </p:spPr>
      </p:pic>
      <p:pic>
        <p:nvPicPr>
          <p:cNvPr id="43"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6423385" y="5145686"/>
            <a:ext cx="446281" cy="365139"/>
          </a:xfrm>
          <a:prstGeom prst="rect">
            <a:avLst/>
          </a:prstGeom>
        </p:spPr>
      </p:pic>
      <p:cxnSp>
        <p:nvCxnSpPr>
          <p:cNvPr id="44" name="直接连接符 43"/>
          <p:cNvCxnSpPr>
            <a:stCxn id="51" idx="1"/>
            <a:endCxn id="43" idx="2"/>
          </p:cNvCxnSpPr>
          <p:nvPr/>
        </p:nvCxnSpPr>
        <p:spPr bwMode="gray">
          <a:xfrm flipH="1" flipV="1">
            <a:off x="6646526" y="5510825"/>
            <a:ext cx="1273657" cy="650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3" idx="1"/>
            <a:endCxn id="42" idx="3"/>
          </p:cNvCxnSpPr>
          <p:nvPr/>
        </p:nvCxnSpPr>
        <p:spPr bwMode="gray">
          <a:xfrm flipH="1">
            <a:off x="5692868" y="5328256"/>
            <a:ext cx="7305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9" idx="3"/>
            <a:endCxn id="42" idx="2"/>
          </p:cNvCxnSpPr>
          <p:nvPr/>
        </p:nvCxnSpPr>
        <p:spPr bwMode="gray">
          <a:xfrm flipV="1">
            <a:off x="4543603" y="5510825"/>
            <a:ext cx="926125" cy="2791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3" idx="0"/>
            <a:endCxn id="50" idx="1"/>
          </p:cNvCxnSpPr>
          <p:nvPr/>
        </p:nvCxnSpPr>
        <p:spPr bwMode="gray">
          <a:xfrm flipV="1">
            <a:off x="6646526" y="4966872"/>
            <a:ext cx="671699" cy="17881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2" idx="0"/>
            <a:endCxn id="50" idx="1"/>
          </p:cNvCxnSpPr>
          <p:nvPr/>
        </p:nvCxnSpPr>
        <p:spPr bwMode="gray">
          <a:xfrm flipV="1">
            <a:off x="5469728" y="4966872"/>
            <a:ext cx="1848497" cy="17881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4097322" y="5607414"/>
            <a:ext cx="446281" cy="365139"/>
          </a:xfrm>
          <a:prstGeom prst="rect">
            <a:avLst/>
          </a:prstGeom>
        </p:spPr>
      </p:pic>
      <p:pic>
        <p:nvPicPr>
          <p:cNvPr id="50"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7318225" y="4784302"/>
            <a:ext cx="446281" cy="365139"/>
          </a:xfrm>
          <a:prstGeom prst="rect">
            <a:avLst/>
          </a:prstGeom>
        </p:spPr>
      </p:pic>
      <p:pic>
        <p:nvPicPr>
          <p:cNvPr id="51"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7920183" y="5393318"/>
            <a:ext cx="446281" cy="365139"/>
          </a:xfrm>
          <a:prstGeom prst="rect">
            <a:avLst/>
          </a:prstGeom>
        </p:spPr>
      </p:pic>
      <p:sp>
        <p:nvSpPr>
          <p:cNvPr id="52" name="圆柱形 51"/>
          <p:cNvSpPr/>
          <p:nvPr/>
        </p:nvSpPr>
        <p:spPr bwMode="gray">
          <a:xfrm rot="15430210">
            <a:off x="5887269" y="3756524"/>
            <a:ext cx="144000" cy="3041156"/>
          </a:xfrm>
          <a:prstGeom prst="can">
            <a:avLst>
              <a:gd name="adj" fmla="val 42804"/>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柱形 52"/>
          <p:cNvSpPr/>
          <p:nvPr/>
        </p:nvSpPr>
        <p:spPr bwMode="gray">
          <a:xfrm rot="16047040">
            <a:off x="6179449" y="4014739"/>
            <a:ext cx="144000" cy="3418196"/>
          </a:xfrm>
          <a:prstGeom prst="can">
            <a:avLst>
              <a:gd name="adj" fmla="val 42804"/>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59"/>
          <p:cNvSpPr/>
          <p:nvPr/>
        </p:nvSpPr>
        <p:spPr bwMode="gray">
          <a:xfrm rot="391833" flipH="1">
            <a:off x="3752398" y="3398173"/>
            <a:ext cx="4437133" cy="2715951"/>
          </a:xfrm>
          <a:prstGeom prst="roundRect">
            <a:avLst/>
          </a:prstGeom>
          <a:solidFill>
            <a:srgbClr val="BEE9EE">
              <a:alpha val="54000"/>
            </a:srgbClr>
          </a:solidFill>
          <a:ln w="12700" cap="flat" cmpd="sng" algn="ctr">
            <a:gradFill flip="none" rotWithShape="1">
              <a:gsLst>
                <a:gs pos="0">
                  <a:srgbClr val="1AABE2">
                    <a:lumMod val="5000"/>
                    <a:lumOff val="95000"/>
                    <a:alpha val="0"/>
                  </a:srgbClr>
                </a:gs>
                <a:gs pos="83000">
                  <a:srgbClr val="BAE6F6">
                    <a:lumMod val="50000"/>
                  </a:srgbClr>
                </a:gs>
              </a:gsLst>
              <a:lin ang="5400000" scaled="1"/>
              <a:tileRect/>
            </a:gradFill>
            <a:prstDash val="solid"/>
            <a:miter lim="800000"/>
          </a:ln>
          <a:effectLst/>
          <a:scene3d>
            <a:camera prst="isometricOffAxis1Top"/>
            <a:lightRig rig="threePt" dir="t"/>
          </a:scene3d>
        </p:spPr>
        <p:txBody>
          <a:bodyPr rtlCol="0" anchor="ctr"/>
          <a:lstStyle/>
          <a:p>
            <a:pPr algn="ctr" defTabSz="914400" fontAlgn="ctr"/>
            <a:endParaRPr 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86" descr="核心交换机.png"/>
          <p:cNvPicPr>
            <a:picLocks noChangeAspect="1"/>
          </p:cNvPicPr>
          <p:nvPr/>
        </p:nvPicPr>
        <p:blipFill>
          <a:blip r:embed="rId4" cstate="print"/>
          <a:stretch>
            <a:fillRect/>
          </a:stretch>
        </p:blipFill>
        <p:spPr bwMode="gray">
          <a:xfrm>
            <a:off x="4097322" y="4714999"/>
            <a:ext cx="446281" cy="365139"/>
          </a:xfrm>
          <a:prstGeom prst="rect">
            <a:avLst/>
          </a:prstGeom>
        </p:spPr>
      </p:pic>
      <p:pic>
        <p:nvPicPr>
          <p:cNvPr id="56" name="图片 86" descr="核心交换机.png"/>
          <p:cNvPicPr>
            <a:picLocks noChangeAspect="1"/>
          </p:cNvPicPr>
          <p:nvPr/>
        </p:nvPicPr>
        <p:blipFill>
          <a:blip r:embed="rId4" cstate="print"/>
          <a:stretch>
            <a:fillRect/>
          </a:stretch>
        </p:blipFill>
        <p:spPr bwMode="gray">
          <a:xfrm>
            <a:off x="7764506" y="4558957"/>
            <a:ext cx="446281" cy="365139"/>
          </a:xfrm>
          <a:prstGeom prst="rect">
            <a:avLst/>
          </a:prstGeom>
        </p:spPr>
      </p:pic>
      <p:pic>
        <p:nvPicPr>
          <p:cNvPr id="57" name="图片 86" descr="核心交换机.png"/>
          <p:cNvPicPr>
            <a:picLocks noChangeAspect="1"/>
          </p:cNvPicPr>
          <p:nvPr/>
        </p:nvPicPr>
        <p:blipFill>
          <a:blip r:embed="rId4" cstate="print"/>
          <a:stretch>
            <a:fillRect/>
          </a:stretch>
        </p:blipFill>
        <p:spPr bwMode="gray">
          <a:xfrm>
            <a:off x="7147333" y="4062468"/>
            <a:ext cx="446281" cy="365139"/>
          </a:xfrm>
          <a:prstGeom prst="rect">
            <a:avLst/>
          </a:prstGeom>
        </p:spPr>
      </p:pic>
      <p:cxnSp>
        <p:nvCxnSpPr>
          <p:cNvPr id="58" name="直接连接符 57"/>
          <p:cNvCxnSpPr>
            <a:stCxn id="55" idx="3"/>
            <a:endCxn id="57" idx="1"/>
          </p:cNvCxnSpPr>
          <p:nvPr/>
        </p:nvCxnSpPr>
        <p:spPr bwMode="gray">
          <a:xfrm flipV="1">
            <a:off x="4543603" y="4245038"/>
            <a:ext cx="2603730" cy="652531"/>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5" idx="3"/>
            <a:endCxn id="56" idx="1"/>
          </p:cNvCxnSpPr>
          <p:nvPr/>
        </p:nvCxnSpPr>
        <p:spPr bwMode="gray">
          <a:xfrm flipV="1">
            <a:off x="4543603" y="4741527"/>
            <a:ext cx="3220903" cy="156042"/>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bwMode="gray">
          <a:xfrm>
            <a:off x="3872128" y="4312215"/>
            <a:ext cx="857927" cy="374461"/>
          </a:xfrm>
          <a:prstGeom prst="rect">
            <a:avLst/>
          </a:prstGeom>
        </p:spPr>
        <p:txBody>
          <a:bodyPr wrap="none">
            <a:spAutoFit/>
          </a:bodyPr>
          <a:lstStyle/>
          <a:p>
            <a:pPr algn="just" fontAlgn="ctr">
              <a:lnSpc>
                <a:spcPts val="2200"/>
              </a:lnSpc>
            </a:pPr>
            <a:r>
              <a:rPr lang="en-US" sz="1400" b="1" dirty="0" smtClean="0">
                <a:solidFill>
                  <a:srgbClr val="C7000B"/>
                </a:solidFill>
                <a:latin typeface="Huawei Sans" panose="020C0503030203020204" pitchFamily="34" charset="0"/>
              </a:rPr>
              <a:t>Overlay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11" descr="开放网络-蓝.png"/>
          <p:cNvPicPr>
            <a:picLocks noChangeAspect="1"/>
          </p:cNvPicPr>
          <p:nvPr/>
        </p:nvPicPr>
        <p:blipFill>
          <a:blip r:embed="rId3" cstate="print"/>
          <a:stretch>
            <a:fillRect/>
          </a:stretch>
        </p:blipFill>
        <p:spPr bwMode="gray">
          <a:xfrm>
            <a:off x="2390866" y="4689878"/>
            <a:ext cx="539607" cy="415381"/>
          </a:xfrm>
          <a:prstGeom prst="rect">
            <a:avLst/>
          </a:prstGeom>
        </p:spPr>
      </p:pic>
      <p:pic>
        <p:nvPicPr>
          <p:cNvPr id="62" name="图片 11" descr="开放网络-蓝.png"/>
          <p:cNvPicPr>
            <a:picLocks noChangeAspect="1"/>
          </p:cNvPicPr>
          <p:nvPr/>
        </p:nvPicPr>
        <p:blipFill>
          <a:blip r:embed="rId3" cstate="print"/>
          <a:stretch>
            <a:fillRect/>
          </a:stretch>
        </p:blipFill>
        <p:spPr bwMode="gray">
          <a:xfrm>
            <a:off x="9030266" y="4533836"/>
            <a:ext cx="539607" cy="415381"/>
          </a:xfrm>
          <a:prstGeom prst="rect">
            <a:avLst/>
          </a:prstGeom>
        </p:spPr>
      </p:pic>
      <p:cxnSp>
        <p:nvCxnSpPr>
          <p:cNvPr id="63" name="直接连接符 62"/>
          <p:cNvCxnSpPr>
            <a:stCxn id="61" idx="3"/>
            <a:endCxn id="55" idx="1"/>
          </p:cNvCxnSpPr>
          <p:nvPr/>
        </p:nvCxnSpPr>
        <p:spPr bwMode="gray">
          <a:xfrm>
            <a:off x="2930473" y="4897569"/>
            <a:ext cx="11668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7" idx="3"/>
            <a:endCxn id="41" idx="1"/>
          </p:cNvCxnSpPr>
          <p:nvPr/>
        </p:nvCxnSpPr>
        <p:spPr bwMode="gray">
          <a:xfrm>
            <a:off x="7593614" y="4245038"/>
            <a:ext cx="14366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6" idx="3"/>
            <a:endCxn id="62" idx="1"/>
          </p:cNvCxnSpPr>
          <p:nvPr/>
        </p:nvCxnSpPr>
        <p:spPr bwMode="gray">
          <a:xfrm>
            <a:off x="8210787" y="4741527"/>
            <a:ext cx="8194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矩形 65"/>
          <p:cNvSpPr/>
          <p:nvPr/>
        </p:nvSpPr>
        <p:spPr bwMode="gray">
          <a:xfrm>
            <a:off x="9569873" y="4091149"/>
            <a:ext cx="1055097" cy="307777"/>
          </a:xfrm>
          <a:prstGeom prst="rect">
            <a:avLst/>
          </a:prstGeom>
        </p:spPr>
        <p:txBody>
          <a:bodyPr wrap="none">
            <a:spAutoFit/>
          </a:bodyPr>
          <a:lstStyle/>
          <a:p>
            <a:pPr algn="ctr" fontAlgn="ctr"/>
            <a:r>
              <a:rPr lang="en-US" sz="1400" b="1" smtClean="0">
                <a:latin typeface="Huawei Sans" panose="020C0503030203020204" pitchFamily="34" charset="0"/>
              </a:rPr>
              <a:t>Local LAN</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9569873" y="4568369"/>
            <a:ext cx="1055097" cy="307777"/>
          </a:xfrm>
          <a:prstGeom prst="rect">
            <a:avLst/>
          </a:prstGeom>
        </p:spPr>
        <p:txBody>
          <a:bodyPr wrap="none">
            <a:spAutoFit/>
          </a:bodyPr>
          <a:lstStyle/>
          <a:p>
            <a:pPr algn="ctr" fontAlgn="ctr"/>
            <a:r>
              <a:rPr lang="en-US" sz="1400" b="1" smtClean="0">
                <a:latin typeface="Huawei Sans" panose="020C0503030203020204" pitchFamily="34" charset="0"/>
              </a:rPr>
              <a:t>Local LAN</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077940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Underlay and Fabric</a:t>
            </a:r>
            <a:endParaRPr lang="en-US" altLang="zh-CN">
              <a:sym typeface="Huawei Sans" panose="020C0503030203020204" pitchFamily="34" charset="0"/>
            </a:endParaRPr>
          </a:p>
        </p:txBody>
      </p:sp>
      <p:grpSp>
        <p:nvGrpSpPr>
          <p:cNvPr id="215" name="组合 214"/>
          <p:cNvGrpSpPr/>
          <p:nvPr/>
        </p:nvGrpSpPr>
        <p:grpSpPr bwMode="gray">
          <a:xfrm flipV="1">
            <a:off x="8900808" y="4080108"/>
            <a:ext cx="194258" cy="296327"/>
            <a:chOff x="5273248" y="4464391"/>
            <a:chExt cx="378553" cy="249005"/>
          </a:xfrm>
        </p:grpSpPr>
        <p:cxnSp>
          <p:nvCxnSpPr>
            <p:cNvPr id="216" name="直接连接符 215"/>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8" name="组合 217"/>
          <p:cNvGrpSpPr/>
          <p:nvPr/>
        </p:nvGrpSpPr>
        <p:grpSpPr bwMode="gray">
          <a:xfrm rot="5400000" flipV="1">
            <a:off x="7072902" y="3438443"/>
            <a:ext cx="194258" cy="296327"/>
            <a:chOff x="5273248" y="4464391"/>
            <a:chExt cx="378553" cy="249005"/>
          </a:xfrm>
        </p:grpSpPr>
        <p:cxnSp>
          <p:nvCxnSpPr>
            <p:cNvPr id="219" name="直接连接符 218"/>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2" name="组合 221"/>
          <p:cNvGrpSpPr/>
          <p:nvPr/>
        </p:nvGrpSpPr>
        <p:grpSpPr bwMode="gray">
          <a:xfrm>
            <a:off x="8852401" y="2648681"/>
            <a:ext cx="194258" cy="249005"/>
            <a:chOff x="5273248" y="4464391"/>
            <a:chExt cx="378553" cy="249005"/>
          </a:xfrm>
        </p:grpSpPr>
        <p:cxnSp>
          <p:nvCxnSpPr>
            <p:cNvPr id="223" name="直接连接符 222"/>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5" name="椭圆 224"/>
          <p:cNvSpPr/>
          <p:nvPr/>
        </p:nvSpPr>
        <p:spPr bwMode="gray">
          <a:xfrm rot="3329113">
            <a:off x="1299919" y="2716891"/>
            <a:ext cx="2359890" cy="2043936"/>
          </a:xfrm>
          <a:prstGeom prst="ellipse">
            <a:avLst/>
          </a:prstGeom>
          <a:solidFill>
            <a:srgbClr val="BEE9EE">
              <a:alpha val="32000"/>
            </a:srgbClr>
          </a:solidFill>
          <a:ln>
            <a:solidFill>
              <a:srgbClr val="56C4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圆角矩形 75"/>
          <p:cNvSpPr/>
          <p:nvPr/>
        </p:nvSpPr>
        <p:spPr bwMode="gray">
          <a:xfrm>
            <a:off x="731838" y="1067713"/>
            <a:ext cx="5316648"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smtClean="0">
                <a:solidFill>
                  <a:srgbClr val="30B5C5"/>
                </a:solidFill>
                <a:latin typeface="Huawei Sans" panose="020C0503030203020204" pitchFamily="34" charset="0"/>
              </a:rPr>
              <a:t>Underlay network</a:t>
            </a:r>
            <a:endParaRPr lang="en-US" sz="1600">
              <a:solidFill>
                <a:srgbClr val="30B5C5"/>
              </a:solidFill>
              <a:latin typeface="Huawei Sans" panose="020C0503030203020204" pitchFamily="34" charset="0"/>
            </a:endParaRPr>
          </a:p>
        </p:txBody>
      </p:sp>
      <p:sp>
        <p:nvSpPr>
          <p:cNvPr id="237" name="圆角矩形 75"/>
          <p:cNvSpPr/>
          <p:nvPr/>
        </p:nvSpPr>
        <p:spPr bwMode="gray">
          <a:xfrm>
            <a:off x="6096000" y="1067713"/>
            <a:ext cx="5364164"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Fabric network</a:t>
            </a:r>
            <a:endParaRPr lang="en-US" sz="1600" dirty="0">
              <a:solidFill>
                <a:srgbClr val="30B5C5"/>
              </a:solidFill>
              <a:latin typeface="Huawei Sans" panose="020C0503030203020204" pitchFamily="34" charset="0"/>
            </a:endParaRPr>
          </a:p>
        </p:txBody>
      </p:sp>
      <p:sp>
        <p:nvSpPr>
          <p:cNvPr id="238" name="圆角矩形 237"/>
          <p:cNvSpPr/>
          <p:nvPr/>
        </p:nvSpPr>
        <p:spPr bwMode="gray">
          <a:xfrm>
            <a:off x="731837" y="1492715"/>
            <a:ext cx="5316647"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圆角矩形 238"/>
          <p:cNvSpPr/>
          <p:nvPr/>
        </p:nvSpPr>
        <p:spPr bwMode="gray">
          <a:xfrm>
            <a:off x="6096000" y="1492715"/>
            <a:ext cx="5364164"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矩形 239"/>
          <p:cNvSpPr/>
          <p:nvPr/>
        </p:nvSpPr>
        <p:spPr bwMode="gray">
          <a:xfrm>
            <a:off x="731837" y="1498349"/>
            <a:ext cx="5316647" cy="954107"/>
          </a:xfrm>
          <a:prstGeom prst="rect">
            <a:avLst/>
          </a:prstGeom>
        </p:spPr>
        <p:txBody>
          <a:bodyPr wrap="square">
            <a:spAutoFit/>
          </a:bodyPr>
          <a:lstStyle/>
          <a:p>
            <a:pPr fontAlgn="ctr">
              <a:spcAft>
                <a:spcPts val="300"/>
              </a:spcAft>
            </a:pPr>
            <a:r>
              <a:rPr lang="en-US" sz="1400" dirty="0" smtClean="0">
                <a:latin typeface="Huawei Sans" panose="020C0503030203020204" pitchFamily="34" charset="0"/>
              </a:rPr>
              <a:t>The underlay network is the foundation of the entire virtual campus network. It is a physical network consisting of physical network devices and provides interoperability for all services on a campus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矩形 242"/>
          <p:cNvSpPr/>
          <p:nvPr/>
        </p:nvSpPr>
        <p:spPr bwMode="gray">
          <a:xfrm>
            <a:off x="688293" y="4925791"/>
            <a:ext cx="5451248" cy="1246495"/>
          </a:xfrm>
          <a:prstGeom prst="rect">
            <a:avLst/>
          </a:prstGeom>
        </p:spPr>
        <p:txBody>
          <a:bodyPr wrap="square">
            <a:spAutoFit/>
          </a:bodyPr>
          <a:lstStyle/>
          <a:p>
            <a:pPr marL="285750" indent="-285750" fontAlgn="ctr">
              <a:spcAft>
                <a:spcPts val="300"/>
              </a:spcAft>
              <a:buSzPct val="50000"/>
              <a:buFont typeface="Wingdings" panose="05000000000000000000" pitchFamily="2" charset="2"/>
              <a:buChar char="l"/>
            </a:pPr>
            <a:r>
              <a:rPr lang="en-US" sz="1400" dirty="0" smtClean="0">
                <a:latin typeface="Huawei Sans" panose="020C0503030203020204" pitchFamily="34" charset="0"/>
              </a:rPr>
              <a:t>Uses a multi-layer architecture (core, aggregation, and access).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spcAft>
                <a:spcPts val="300"/>
              </a:spcAft>
              <a:buSzPct val="50000"/>
              <a:buFont typeface="Wingdings" panose="05000000000000000000" pitchFamily="2" charset="2"/>
              <a:buChar char="l"/>
            </a:pPr>
            <a:r>
              <a:rPr lang="en-US" sz="1400" dirty="0" smtClean="0">
                <a:latin typeface="Huawei Sans" panose="020C0503030203020204" pitchFamily="34" charset="0"/>
              </a:rPr>
              <a:t>Has multiple topologies, such as tree, ring, and mesh.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spcAft>
                <a:spcPts val="300"/>
              </a:spcAft>
              <a:buSzPct val="50000"/>
              <a:buFont typeface="Wingdings" panose="05000000000000000000" pitchFamily="2" charset="2"/>
              <a:buChar char="l"/>
            </a:pPr>
            <a:r>
              <a:rPr lang="en-US" sz="1400" dirty="0" smtClean="0">
                <a:latin typeface="Huawei Sans" panose="020C0503030203020204" pitchFamily="34" charset="0"/>
              </a:rPr>
              <a:t>Underlay information includes device interconnection VLANs, interconnection IP addresses, and IGP.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bwMode="auto">
          <a:xfrm>
            <a:off x="716577" y="2485406"/>
            <a:ext cx="4862701" cy="2178168"/>
            <a:chOff x="274299" y="2693615"/>
            <a:chExt cx="4862701" cy="2178168"/>
          </a:xfrm>
        </p:grpSpPr>
        <p:cxnSp>
          <p:nvCxnSpPr>
            <p:cNvPr id="226" name="直接连接符 225"/>
            <p:cNvCxnSpPr/>
            <p:nvPr/>
          </p:nvCxnSpPr>
          <p:spPr bwMode="auto">
            <a:xfrm flipH="1" flipV="1">
              <a:off x="1171826" y="3856031"/>
              <a:ext cx="1667149" cy="69852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bwMode="auto">
            <a:xfrm flipH="1">
              <a:off x="1209867" y="3269846"/>
              <a:ext cx="1257277" cy="586185"/>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bwMode="auto">
            <a:xfrm>
              <a:off x="2838975" y="4541382"/>
              <a:ext cx="201648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bwMode="auto">
            <a:xfrm>
              <a:off x="2492756" y="3269846"/>
              <a:ext cx="86660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0" name="图片 87" descr="汇聚交换机.png"/>
            <p:cNvPicPr>
              <a:picLocks noChangeAspect="1"/>
            </p:cNvPicPr>
            <p:nvPr/>
          </p:nvPicPr>
          <p:blipFill>
            <a:blip r:embed="rId3"/>
            <a:stretch>
              <a:fillRect/>
            </a:stretch>
          </p:blipFill>
          <p:spPr bwMode="auto">
            <a:xfrm>
              <a:off x="2281080" y="3124968"/>
              <a:ext cx="377776" cy="309091"/>
            </a:xfrm>
            <a:prstGeom prst="rect">
              <a:avLst/>
            </a:prstGeom>
          </p:spPr>
        </p:pic>
        <p:pic>
          <p:nvPicPr>
            <p:cNvPr id="231" name="图片 87" descr="汇聚交换机.png"/>
            <p:cNvPicPr>
              <a:picLocks noChangeAspect="1"/>
            </p:cNvPicPr>
            <p:nvPr/>
          </p:nvPicPr>
          <p:blipFill>
            <a:blip r:embed="rId3"/>
            <a:stretch>
              <a:fillRect/>
            </a:stretch>
          </p:blipFill>
          <p:spPr bwMode="auto">
            <a:xfrm>
              <a:off x="2625607" y="4386837"/>
              <a:ext cx="377776" cy="309091"/>
            </a:xfrm>
            <a:prstGeom prst="rect">
              <a:avLst/>
            </a:prstGeom>
          </p:spPr>
        </p:pic>
        <p:pic>
          <p:nvPicPr>
            <p:cNvPr id="232" name="图片 76" descr="接入交换机.png"/>
            <p:cNvPicPr>
              <a:picLocks noChangeAspect="1"/>
            </p:cNvPicPr>
            <p:nvPr/>
          </p:nvPicPr>
          <p:blipFill>
            <a:blip r:embed="rId4"/>
            <a:stretch>
              <a:fillRect/>
            </a:stretch>
          </p:blipFill>
          <p:spPr bwMode="auto">
            <a:xfrm>
              <a:off x="3724480" y="4386837"/>
              <a:ext cx="377776" cy="309091"/>
            </a:xfrm>
            <a:prstGeom prst="rect">
              <a:avLst/>
            </a:prstGeom>
          </p:spPr>
        </p:pic>
        <p:pic>
          <p:nvPicPr>
            <p:cNvPr id="233" name="图片 232" descr="接入交换机.png"/>
            <p:cNvPicPr>
              <a:picLocks noChangeAspect="1"/>
            </p:cNvPicPr>
            <p:nvPr/>
          </p:nvPicPr>
          <p:blipFill>
            <a:blip r:embed="rId4"/>
            <a:stretch>
              <a:fillRect/>
            </a:stretch>
          </p:blipFill>
          <p:spPr bwMode="auto">
            <a:xfrm>
              <a:off x="3381047" y="3124968"/>
              <a:ext cx="377776" cy="309091"/>
            </a:xfrm>
            <a:prstGeom prst="rect">
              <a:avLst/>
            </a:prstGeom>
          </p:spPr>
        </p:pic>
        <p:pic>
          <p:nvPicPr>
            <p:cNvPr id="234" name="图片 86" descr="核心交换机.png"/>
            <p:cNvPicPr>
              <a:picLocks noChangeAspect="1"/>
            </p:cNvPicPr>
            <p:nvPr/>
          </p:nvPicPr>
          <p:blipFill>
            <a:blip r:embed="rId5"/>
            <a:stretch>
              <a:fillRect/>
            </a:stretch>
          </p:blipFill>
          <p:spPr bwMode="auto">
            <a:xfrm>
              <a:off x="1020979" y="3707549"/>
              <a:ext cx="377776" cy="309091"/>
            </a:xfrm>
            <a:prstGeom prst="rect">
              <a:avLst/>
            </a:prstGeom>
          </p:spPr>
        </p:pic>
        <p:pic>
          <p:nvPicPr>
            <p:cNvPr id="235" name="图片 105" descr="AP.png"/>
            <p:cNvPicPr>
              <a:picLocks noChangeAspect="1"/>
            </p:cNvPicPr>
            <p:nvPr/>
          </p:nvPicPr>
          <p:blipFill>
            <a:blip r:embed="rId6"/>
            <a:stretch>
              <a:fillRect/>
            </a:stretch>
          </p:blipFill>
          <p:spPr bwMode="auto">
            <a:xfrm>
              <a:off x="4768173" y="4390498"/>
              <a:ext cx="368827" cy="301769"/>
            </a:xfrm>
            <a:prstGeom prst="rect">
              <a:avLst/>
            </a:prstGeom>
          </p:spPr>
        </p:pic>
        <p:sp>
          <p:nvSpPr>
            <p:cNvPr id="241" name="文本框 240"/>
            <p:cNvSpPr txBox="1"/>
            <p:nvPr/>
          </p:nvSpPr>
          <p:spPr bwMode="auto">
            <a:xfrm>
              <a:off x="380688" y="2693615"/>
              <a:ext cx="2036135"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Interconnection VLAN</a:t>
              </a:r>
            </a:p>
            <a:p>
              <a:pPr algn="ctr" fontAlgn="ctr"/>
              <a:r>
                <a:rPr lang="en-US" sz="1200" dirty="0" smtClean="0">
                  <a:solidFill>
                    <a:srgbClr val="30B5C5"/>
                  </a:solidFill>
                  <a:latin typeface="Huawei Sans" panose="020C0503030203020204" pitchFamily="34" charset="0"/>
                </a:rPr>
                <a:t>Interconnection IP address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文本框 241"/>
            <p:cNvSpPr txBox="1"/>
            <p:nvPr/>
          </p:nvSpPr>
          <p:spPr bwMode="auto">
            <a:xfrm>
              <a:off x="274299" y="4410118"/>
              <a:ext cx="2036135"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Interconnection VLAN</a:t>
              </a:r>
            </a:p>
            <a:p>
              <a:pPr algn="ctr" fontAlgn="ctr"/>
              <a:r>
                <a:rPr lang="en-US" sz="1200" dirty="0" smtClean="0">
                  <a:solidFill>
                    <a:srgbClr val="30B5C5"/>
                  </a:solidFill>
                  <a:latin typeface="Huawei Sans" panose="020C0503030203020204" pitchFamily="34" charset="0"/>
                </a:rPr>
                <a:t>Interconnection IP address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文本框 243"/>
            <p:cNvSpPr txBox="1"/>
            <p:nvPr/>
          </p:nvSpPr>
          <p:spPr bwMode="auto">
            <a:xfrm>
              <a:off x="1987565" y="3754880"/>
              <a:ext cx="973344" cy="276999"/>
            </a:xfrm>
            <a:prstGeom prst="rect">
              <a:avLst/>
            </a:prstGeom>
            <a:noFill/>
          </p:spPr>
          <p:txBody>
            <a:bodyPr wrap="none" rtlCol="0">
              <a:spAutoFit/>
            </a:bodyPr>
            <a:lstStyle/>
            <a:p>
              <a:pPr algn="ctr" fontAlgn="ctr"/>
              <a:r>
                <a:rPr lang="en-US" sz="1200" smtClean="0">
                  <a:solidFill>
                    <a:srgbClr val="30B5C5"/>
                  </a:solidFill>
                  <a:latin typeface="Huawei Sans" panose="020C0503030203020204" pitchFamily="34" charset="0"/>
                </a:rPr>
                <a:t>IGP (OSPF)</a:t>
              </a:r>
              <a:endParaRPr lang="en-US" altLang="zh-CN" sz="12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5" name="直接箭头连接符 244"/>
            <p:cNvCxnSpPr/>
            <p:nvPr/>
          </p:nvCxnSpPr>
          <p:spPr bwMode="auto">
            <a:xfrm>
              <a:off x="1619124" y="3115947"/>
              <a:ext cx="184020" cy="453744"/>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46" name="直接箭头连接符 245"/>
            <p:cNvCxnSpPr/>
            <p:nvPr/>
          </p:nvCxnSpPr>
          <p:spPr bwMode="auto">
            <a:xfrm flipV="1">
              <a:off x="1444796" y="4065119"/>
              <a:ext cx="192918" cy="410389"/>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47" name="直接连接符 246"/>
          <p:cNvCxnSpPr>
            <a:stCxn id="62" idx="1"/>
          </p:cNvCxnSpPr>
          <p:nvPr/>
        </p:nvCxnSpPr>
        <p:spPr bwMode="gray">
          <a:xfrm flipH="1" flipV="1">
            <a:off x="7355658" y="3553789"/>
            <a:ext cx="1453780" cy="492308"/>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251" idx="1"/>
          </p:cNvCxnSpPr>
          <p:nvPr/>
        </p:nvCxnSpPr>
        <p:spPr bwMode="gray">
          <a:xfrm flipH="1">
            <a:off x="7397658" y="2977271"/>
            <a:ext cx="1358127" cy="576518"/>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bwMode="gray">
          <a:xfrm>
            <a:off x="9022806" y="4046096"/>
            <a:ext cx="201648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bwMode="gray">
          <a:xfrm>
            <a:off x="8967461" y="2967603"/>
            <a:ext cx="86660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1" name="图片 87" descr="汇聚交换机.png"/>
          <p:cNvPicPr>
            <a:picLocks noChangeAspect="1"/>
          </p:cNvPicPr>
          <p:nvPr/>
        </p:nvPicPr>
        <p:blipFill>
          <a:blip r:embed="rId3"/>
          <a:stretch>
            <a:fillRect/>
          </a:stretch>
        </p:blipFill>
        <p:spPr bwMode="gray">
          <a:xfrm>
            <a:off x="8755785" y="2822725"/>
            <a:ext cx="377776" cy="309091"/>
          </a:xfrm>
          <a:prstGeom prst="rect">
            <a:avLst/>
          </a:prstGeom>
        </p:spPr>
      </p:pic>
      <p:pic>
        <p:nvPicPr>
          <p:cNvPr id="252" name="图片 76" descr="接入交换机.png"/>
          <p:cNvPicPr>
            <a:picLocks noChangeAspect="1"/>
          </p:cNvPicPr>
          <p:nvPr/>
        </p:nvPicPr>
        <p:blipFill>
          <a:blip r:embed="rId4"/>
          <a:stretch>
            <a:fillRect/>
          </a:stretch>
        </p:blipFill>
        <p:spPr bwMode="gray">
          <a:xfrm>
            <a:off x="9908311" y="3891551"/>
            <a:ext cx="377776" cy="309091"/>
          </a:xfrm>
          <a:prstGeom prst="rect">
            <a:avLst/>
          </a:prstGeom>
        </p:spPr>
      </p:pic>
      <p:pic>
        <p:nvPicPr>
          <p:cNvPr id="253" name="图片 252" descr="接入交换机.png"/>
          <p:cNvPicPr>
            <a:picLocks noChangeAspect="1"/>
          </p:cNvPicPr>
          <p:nvPr/>
        </p:nvPicPr>
        <p:blipFill>
          <a:blip r:embed="rId4"/>
          <a:stretch>
            <a:fillRect/>
          </a:stretch>
        </p:blipFill>
        <p:spPr bwMode="gray">
          <a:xfrm>
            <a:off x="9855752" y="2822725"/>
            <a:ext cx="377776" cy="309091"/>
          </a:xfrm>
          <a:prstGeom prst="rect">
            <a:avLst/>
          </a:prstGeom>
        </p:spPr>
      </p:pic>
      <p:pic>
        <p:nvPicPr>
          <p:cNvPr id="254" name="图片 86" descr="核心交换机.png"/>
          <p:cNvPicPr>
            <a:picLocks noChangeAspect="1"/>
          </p:cNvPicPr>
          <p:nvPr/>
        </p:nvPicPr>
        <p:blipFill>
          <a:blip r:embed="rId5"/>
          <a:stretch>
            <a:fillRect/>
          </a:stretch>
        </p:blipFill>
        <p:spPr bwMode="gray">
          <a:xfrm>
            <a:off x="7204810" y="3405306"/>
            <a:ext cx="377776" cy="309091"/>
          </a:xfrm>
          <a:prstGeom prst="rect">
            <a:avLst/>
          </a:prstGeom>
        </p:spPr>
      </p:pic>
      <p:pic>
        <p:nvPicPr>
          <p:cNvPr id="255" name="图片 105" descr="AP.png"/>
          <p:cNvPicPr>
            <a:picLocks noChangeAspect="1"/>
          </p:cNvPicPr>
          <p:nvPr/>
        </p:nvPicPr>
        <p:blipFill>
          <a:blip r:embed="rId6"/>
          <a:stretch>
            <a:fillRect/>
          </a:stretch>
        </p:blipFill>
        <p:spPr bwMode="gray">
          <a:xfrm>
            <a:off x="10952004" y="3895212"/>
            <a:ext cx="368827" cy="301769"/>
          </a:xfrm>
          <a:prstGeom prst="rect">
            <a:avLst/>
          </a:prstGeom>
        </p:spPr>
      </p:pic>
      <p:sp>
        <p:nvSpPr>
          <p:cNvPr id="260" name="任意多边形 259"/>
          <p:cNvSpPr/>
          <p:nvPr/>
        </p:nvSpPr>
        <p:spPr bwMode="gray">
          <a:xfrm>
            <a:off x="7021868" y="2694836"/>
            <a:ext cx="1720105" cy="720827"/>
          </a:xfrm>
          <a:custGeom>
            <a:avLst/>
            <a:gdLst>
              <a:gd name="connsiteX0" fmla="*/ 0 w 1618488"/>
              <a:gd name="connsiteY0" fmla="*/ 713232 h 713232"/>
              <a:gd name="connsiteX1" fmla="*/ 1618488 w 1618488"/>
              <a:gd name="connsiteY1" fmla="*/ 0 h 713232"/>
              <a:gd name="connsiteX0" fmla="*/ 0 w 1618488"/>
              <a:gd name="connsiteY0" fmla="*/ 713232 h 713232"/>
              <a:gd name="connsiteX1" fmla="*/ 1618488 w 1618488"/>
              <a:gd name="connsiteY1" fmla="*/ 0 h 713232"/>
              <a:gd name="connsiteX0" fmla="*/ 0 w 1618488"/>
              <a:gd name="connsiteY0" fmla="*/ 813390 h 813390"/>
              <a:gd name="connsiteX1" fmla="*/ 1618488 w 1618488"/>
              <a:gd name="connsiteY1" fmla="*/ 100158 h 813390"/>
              <a:gd name="connsiteX0" fmla="*/ 0 w 1551297"/>
              <a:gd name="connsiteY0" fmla="*/ 893891 h 893891"/>
              <a:gd name="connsiteX1" fmla="*/ 1551297 w 1551297"/>
              <a:gd name="connsiteY1" fmla="*/ 80075 h 893891"/>
              <a:gd name="connsiteX0" fmla="*/ 0 w 1551297"/>
              <a:gd name="connsiteY0" fmla="*/ 840184 h 840184"/>
              <a:gd name="connsiteX1" fmla="*/ 1551297 w 1551297"/>
              <a:gd name="connsiteY1" fmla="*/ 26368 h 840184"/>
              <a:gd name="connsiteX0" fmla="*/ 0 w 1551297"/>
              <a:gd name="connsiteY0" fmla="*/ 840184 h 840184"/>
              <a:gd name="connsiteX1" fmla="*/ 1551297 w 1551297"/>
              <a:gd name="connsiteY1" fmla="*/ 26368 h 840184"/>
              <a:gd name="connsiteX0" fmla="*/ 0 w 1506503"/>
              <a:gd name="connsiteY0" fmla="*/ 872559 h 872559"/>
              <a:gd name="connsiteX1" fmla="*/ 1506503 w 1506503"/>
              <a:gd name="connsiteY1" fmla="*/ 22167 h 872559"/>
              <a:gd name="connsiteX0" fmla="*/ 0 w 1506503"/>
              <a:gd name="connsiteY0" fmla="*/ 864709 h 864709"/>
              <a:gd name="connsiteX1" fmla="*/ 1506503 w 1506503"/>
              <a:gd name="connsiteY1" fmla="*/ 14317 h 864709"/>
              <a:gd name="connsiteX0" fmla="*/ 0 w 1506503"/>
              <a:gd name="connsiteY0" fmla="*/ 863386 h 863386"/>
              <a:gd name="connsiteX1" fmla="*/ 1506503 w 1506503"/>
              <a:gd name="connsiteY1" fmla="*/ 12994 h 863386"/>
              <a:gd name="connsiteX0" fmla="*/ 0 w 1474806"/>
              <a:gd name="connsiteY0" fmla="*/ 875164 h 875164"/>
              <a:gd name="connsiteX1" fmla="*/ 1474806 w 1474806"/>
              <a:gd name="connsiteY1" fmla="*/ 12436 h 875164"/>
            </a:gdLst>
            <a:ahLst/>
            <a:cxnLst>
              <a:cxn ang="0">
                <a:pos x="connsiteX0" y="connsiteY0"/>
              </a:cxn>
              <a:cxn ang="0">
                <a:pos x="connsiteX1" y="connsiteY1"/>
              </a:cxn>
            </a:cxnLst>
            <a:rect l="l" t="t" r="r" b="b"/>
            <a:pathLst>
              <a:path w="1474806" h="875164">
                <a:moveTo>
                  <a:pt x="0" y="875164"/>
                </a:moveTo>
                <a:cubicBezTo>
                  <a:pt x="294461" y="116212"/>
                  <a:pt x="714928" y="-51572"/>
                  <a:pt x="1474806" y="12436"/>
                </a:cubicBezTo>
              </a:path>
            </a:pathLst>
          </a:custGeom>
          <a:noFill/>
          <a:ln>
            <a:solidFill>
              <a:srgbClr val="C7000B"/>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文本框 260"/>
          <p:cNvSpPr txBox="1"/>
          <p:nvPr/>
        </p:nvSpPr>
        <p:spPr bwMode="gray">
          <a:xfrm rot="19942996">
            <a:off x="6451889" y="2632721"/>
            <a:ext cx="2137124"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BGP EVPN peer relationship</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任意多边形 261"/>
          <p:cNvSpPr/>
          <p:nvPr/>
        </p:nvSpPr>
        <p:spPr bwMode="gray">
          <a:xfrm flipV="1">
            <a:off x="7050989" y="3716007"/>
            <a:ext cx="1791698" cy="660428"/>
          </a:xfrm>
          <a:custGeom>
            <a:avLst/>
            <a:gdLst>
              <a:gd name="connsiteX0" fmla="*/ 0 w 1618488"/>
              <a:gd name="connsiteY0" fmla="*/ 713232 h 713232"/>
              <a:gd name="connsiteX1" fmla="*/ 1618488 w 1618488"/>
              <a:gd name="connsiteY1" fmla="*/ 0 h 713232"/>
              <a:gd name="connsiteX0" fmla="*/ 0 w 1618488"/>
              <a:gd name="connsiteY0" fmla="*/ 713232 h 713232"/>
              <a:gd name="connsiteX1" fmla="*/ 1618488 w 1618488"/>
              <a:gd name="connsiteY1" fmla="*/ 0 h 713232"/>
              <a:gd name="connsiteX0" fmla="*/ 0 w 1618488"/>
              <a:gd name="connsiteY0" fmla="*/ 813390 h 813390"/>
              <a:gd name="connsiteX1" fmla="*/ 1618488 w 1618488"/>
              <a:gd name="connsiteY1" fmla="*/ 100158 h 813390"/>
              <a:gd name="connsiteX0" fmla="*/ 0 w 1620284"/>
              <a:gd name="connsiteY0" fmla="*/ 913418 h 913418"/>
              <a:gd name="connsiteX1" fmla="*/ 1620284 w 1620284"/>
              <a:gd name="connsiteY1" fmla="*/ 76221 h 913418"/>
              <a:gd name="connsiteX0" fmla="*/ 0 w 1620284"/>
              <a:gd name="connsiteY0" fmla="*/ 849454 h 849454"/>
              <a:gd name="connsiteX1" fmla="*/ 1620284 w 1620284"/>
              <a:gd name="connsiteY1" fmla="*/ 12257 h 849454"/>
              <a:gd name="connsiteX0" fmla="*/ 0 w 1658004"/>
              <a:gd name="connsiteY0" fmla="*/ 891229 h 891229"/>
              <a:gd name="connsiteX1" fmla="*/ 1658004 w 1658004"/>
              <a:gd name="connsiteY1" fmla="*/ 8954 h 891229"/>
              <a:gd name="connsiteX0" fmla="*/ 0 w 1658004"/>
              <a:gd name="connsiteY0" fmla="*/ 888174 h 888174"/>
              <a:gd name="connsiteX1" fmla="*/ 1658004 w 1658004"/>
              <a:gd name="connsiteY1" fmla="*/ 5899 h 888174"/>
              <a:gd name="connsiteX0" fmla="*/ 0 w 1658004"/>
              <a:gd name="connsiteY0" fmla="*/ 887368 h 887368"/>
              <a:gd name="connsiteX1" fmla="*/ 1658004 w 1658004"/>
              <a:gd name="connsiteY1" fmla="*/ 5093 h 887368"/>
            </a:gdLst>
            <a:ahLst/>
            <a:cxnLst>
              <a:cxn ang="0">
                <a:pos x="connsiteX0" y="connsiteY0"/>
              </a:cxn>
              <a:cxn ang="0">
                <a:pos x="connsiteX1" y="connsiteY1"/>
              </a:cxn>
            </a:cxnLst>
            <a:rect l="l" t="t" r="r" b="b"/>
            <a:pathLst>
              <a:path w="1658004" h="887368">
                <a:moveTo>
                  <a:pt x="0" y="887368"/>
                </a:moveTo>
                <a:cubicBezTo>
                  <a:pt x="346328" y="92682"/>
                  <a:pt x="794058" y="-29157"/>
                  <a:pt x="1658004" y="5093"/>
                </a:cubicBezTo>
              </a:path>
            </a:pathLst>
          </a:custGeom>
          <a:noFill/>
          <a:ln>
            <a:solidFill>
              <a:srgbClr val="C7000B"/>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文本框 262"/>
          <p:cNvSpPr txBox="1"/>
          <p:nvPr/>
        </p:nvSpPr>
        <p:spPr bwMode="gray">
          <a:xfrm rot="1416006">
            <a:off x="7366093" y="3828007"/>
            <a:ext cx="1281528"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BGP EVPN peer relationship</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矩形 263"/>
          <p:cNvSpPr/>
          <p:nvPr/>
        </p:nvSpPr>
        <p:spPr bwMode="gray">
          <a:xfrm>
            <a:off x="6108611" y="1498349"/>
            <a:ext cx="5351552" cy="738664"/>
          </a:xfrm>
          <a:prstGeom prst="rect">
            <a:avLst/>
          </a:prstGeom>
        </p:spPr>
        <p:txBody>
          <a:bodyPr wrap="square">
            <a:spAutoFit/>
          </a:bodyPr>
          <a:lstStyle/>
          <a:p>
            <a:pPr fontAlgn="ctr">
              <a:spcAft>
                <a:spcPts val="300"/>
              </a:spcAft>
            </a:pPr>
            <a:r>
              <a:rPr lang="en-US" sz="1400" dirty="0" smtClean="0">
                <a:latin typeface="Huawei Sans" panose="020C0503030203020204" pitchFamily="34" charset="0"/>
              </a:rPr>
              <a:t>A campus fabric is a network resource pool that is abstracted from physical network devices on the underlay network so as to create a multiple-purpose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矩形 264"/>
          <p:cNvSpPr/>
          <p:nvPr/>
        </p:nvSpPr>
        <p:spPr bwMode="gray">
          <a:xfrm>
            <a:off x="6096000" y="4417960"/>
            <a:ext cx="5364163" cy="1754326"/>
          </a:xfrm>
          <a:prstGeom prst="rect">
            <a:avLst/>
          </a:prstGeom>
        </p:spPr>
        <p:txBody>
          <a:bodyPr wrap="square">
            <a:spAutoFit/>
          </a:bodyPr>
          <a:lstStyle/>
          <a:p>
            <a:pPr fontAlgn="ctr">
              <a:spcAft>
                <a:spcPts val="300"/>
              </a:spcAft>
            </a:pPr>
            <a:r>
              <a:rPr lang="en-US" sz="1400" dirty="0" smtClean="0">
                <a:latin typeface="Huawei Sans" panose="020C0503030203020204" pitchFamily="34" charset="0"/>
              </a:rPr>
              <a:t>A fabric includes the following:</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spcAft>
                <a:spcPts val="300"/>
              </a:spcAft>
              <a:buSzPct val="50000"/>
              <a:buFont typeface="Wingdings" panose="05000000000000000000" pitchFamily="2" charset="2"/>
              <a:buChar char="l"/>
            </a:pPr>
            <a:r>
              <a:rPr lang="en-US" sz="1400" dirty="0" smtClean="0">
                <a:latin typeface="Huawei Sans" panose="020C0503030203020204" pitchFamily="34" charset="0"/>
              </a:rPr>
              <a:t>Overlay network resource pool (BD IDs and VNIs) for terminal access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spcAft>
                <a:spcPts val="300"/>
              </a:spcAft>
              <a:buSzPct val="50000"/>
              <a:buFont typeface="Wingdings" panose="05000000000000000000" pitchFamily="2" charset="2"/>
              <a:buChar char="l"/>
            </a:pPr>
            <a:r>
              <a:rPr lang="en-US" sz="1400" dirty="0" smtClean="0">
                <a:latin typeface="Huawei Sans" panose="020C0503030203020204" pitchFamily="34" charset="0"/>
              </a:rPr>
              <a:t>VLAN ID pool for terminal access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spcAft>
                <a:spcPts val="300"/>
              </a:spcAft>
              <a:buSzPct val="50000"/>
              <a:buFont typeface="Wingdings" panose="05000000000000000000" pitchFamily="2" charset="2"/>
              <a:buChar char="l"/>
            </a:pPr>
            <a:r>
              <a:rPr lang="en-US" sz="1400" dirty="0" smtClean="0">
                <a:latin typeface="Huawei Sans" panose="020C0503030203020204" pitchFamily="34" charset="0"/>
              </a:rPr>
              <a:t>Access point pool (switch ports for wired access or SSIDs for wireless access) for terminals</a:t>
            </a:r>
          </a:p>
          <a:p>
            <a:pPr fontAlgn="ctr">
              <a:spcAft>
                <a:spcPts val="300"/>
              </a:spcAft>
            </a:pPr>
            <a:r>
              <a:rPr lang="en-US" sz="1400" dirty="0" smtClean="0">
                <a:latin typeface="Huawei Sans" panose="020C0503030203020204" pitchFamily="34" charset="0"/>
              </a:rPr>
              <a:t>These resource pools can be used to create multiple VNs.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文本框 265"/>
          <p:cNvSpPr txBox="1"/>
          <p:nvPr/>
        </p:nvSpPr>
        <p:spPr bwMode="gray">
          <a:xfrm>
            <a:off x="7577818" y="3397329"/>
            <a:ext cx="676787" cy="276999"/>
          </a:xfrm>
          <a:prstGeom prst="rect">
            <a:avLst/>
          </a:prstGeom>
          <a:noFill/>
        </p:spPr>
        <p:txBody>
          <a:bodyPr wrap="none" rtlCol="0">
            <a:spAutoFit/>
          </a:bodyPr>
          <a:lstStyle/>
          <a:p>
            <a:pPr algn="ctr" fontAlgn="ctr"/>
            <a:r>
              <a:rPr lang="en-US" sz="1200" b="1" smtClean="0">
                <a:solidFill>
                  <a:srgbClr val="C7000B"/>
                </a:solidFill>
                <a:latin typeface="Huawei Sans" panose="020C0503030203020204" pitchFamily="34" charset="0"/>
              </a:rPr>
              <a:t>Border</a:t>
            </a:r>
            <a:endParaRPr lang="en-US" altLang="zh-CN" sz="12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文本框 266"/>
          <p:cNvSpPr txBox="1"/>
          <p:nvPr/>
        </p:nvSpPr>
        <p:spPr bwMode="gray">
          <a:xfrm>
            <a:off x="8750790" y="3145555"/>
            <a:ext cx="543739" cy="276999"/>
          </a:xfrm>
          <a:prstGeom prst="rect">
            <a:avLst/>
          </a:prstGeom>
          <a:noFill/>
        </p:spPr>
        <p:txBody>
          <a:bodyPr wrap="none" rtlCol="0">
            <a:spAutoFit/>
          </a:bodyPr>
          <a:lstStyle/>
          <a:p>
            <a:pPr algn="ctr" fontAlgn="ctr"/>
            <a:r>
              <a:rPr lang="en-US" sz="1200" b="1" smtClean="0">
                <a:solidFill>
                  <a:srgbClr val="C7000B"/>
                </a:solidFill>
                <a:latin typeface="Huawei Sans" panose="020C0503030203020204" pitchFamily="34" charset="0"/>
              </a:rPr>
              <a:t>Edge</a:t>
            </a:r>
            <a:endParaRPr lang="en-US" altLang="zh-CN" sz="12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文本框 267"/>
          <p:cNvSpPr txBox="1"/>
          <p:nvPr/>
        </p:nvSpPr>
        <p:spPr bwMode="gray">
          <a:xfrm>
            <a:off x="8750790" y="3585098"/>
            <a:ext cx="543739" cy="276999"/>
          </a:xfrm>
          <a:prstGeom prst="rect">
            <a:avLst/>
          </a:prstGeom>
          <a:noFill/>
        </p:spPr>
        <p:txBody>
          <a:bodyPr wrap="none" rtlCol="0">
            <a:spAutoFit/>
          </a:bodyPr>
          <a:lstStyle/>
          <a:p>
            <a:pPr algn="ctr" fontAlgn="ctr"/>
            <a:r>
              <a:rPr lang="en-US" sz="1200" b="1" smtClean="0">
                <a:solidFill>
                  <a:srgbClr val="C7000B"/>
                </a:solidFill>
                <a:latin typeface="Huawei Sans" panose="020C0503030203020204" pitchFamily="34" charset="0"/>
              </a:rPr>
              <a:t>Edge</a:t>
            </a:r>
            <a:endParaRPr lang="en-US" altLang="zh-CN" sz="12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文本框 268"/>
          <p:cNvSpPr txBox="1"/>
          <p:nvPr/>
        </p:nvSpPr>
        <p:spPr bwMode="gray">
          <a:xfrm>
            <a:off x="9744625" y="3145555"/>
            <a:ext cx="662361" cy="276999"/>
          </a:xfrm>
          <a:prstGeom prst="rect">
            <a:avLst/>
          </a:prstGeom>
          <a:noFill/>
        </p:spPr>
        <p:txBody>
          <a:bodyPr wrap="none" rtlCol="0">
            <a:spAutoFit/>
          </a:bodyPr>
          <a:lstStyle/>
          <a:p>
            <a:pPr algn="ctr" fontAlgn="ctr"/>
            <a:r>
              <a:rPr lang="en-US" sz="1200" b="1" smtClean="0">
                <a:solidFill>
                  <a:srgbClr val="C7000B"/>
                </a:solidFill>
                <a:latin typeface="Huawei Sans" panose="020C0503030203020204" pitchFamily="34" charset="0"/>
              </a:rPr>
              <a:t>Access</a:t>
            </a:r>
            <a:endParaRPr lang="en-US" altLang="zh-CN" sz="12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文本框 269"/>
          <p:cNvSpPr txBox="1"/>
          <p:nvPr/>
        </p:nvSpPr>
        <p:spPr bwMode="gray">
          <a:xfrm>
            <a:off x="9744625" y="3585098"/>
            <a:ext cx="662361" cy="276999"/>
          </a:xfrm>
          <a:prstGeom prst="rect">
            <a:avLst/>
          </a:prstGeom>
          <a:noFill/>
        </p:spPr>
        <p:txBody>
          <a:bodyPr wrap="none" rtlCol="0">
            <a:spAutoFit/>
          </a:bodyPr>
          <a:lstStyle/>
          <a:p>
            <a:pPr algn="ctr" fontAlgn="ctr"/>
            <a:r>
              <a:rPr lang="en-US" sz="1200" b="1" smtClean="0">
                <a:solidFill>
                  <a:srgbClr val="C7000B"/>
                </a:solidFill>
                <a:latin typeface="Huawei Sans" panose="020C0503030203020204" pitchFamily="34" charset="0"/>
              </a:rPr>
              <a:t>Access</a:t>
            </a:r>
            <a:endParaRPr lang="en-US" altLang="zh-CN" sz="12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 name="组合 67"/>
          <p:cNvGrpSpPr/>
          <p:nvPr/>
        </p:nvGrpSpPr>
        <p:grpSpPr bwMode="gray">
          <a:xfrm>
            <a:off x="10446419" y="2536737"/>
            <a:ext cx="176598" cy="86873"/>
            <a:chOff x="5273248" y="4464391"/>
            <a:chExt cx="378553" cy="249005"/>
          </a:xfrm>
        </p:grpSpPr>
        <p:cxnSp>
          <p:nvCxnSpPr>
            <p:cNvPr id="69" name="直接连接符 68"/>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bwMode="gray">
          <a:xfrm>
            <a:off x="10547347" y="2395542"/>
            <a:ext cx="85311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Loopback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87" descr="汇聚交换机.png"/>
          <p:cNvPicPr>
            <a:picLocks noChangeAspect="1"/>
          </p:cNvPicPr>
          <p:nvPr/>
        </p:nvPicPr>
        <p:blipFill>
          <a:blip r:embed="rId3"/>
          <a:stretch>
            <a:fillRect/>
          </a:stretch>
        </p:blipFill>
        <p:spPr bwMode="gray">
          <a:xfrm>
            <a:off x="8809438" y="3891551"/>
            <a:ext cx="377776" cy="309091"/>
          </a:xfrm>
          <a:prstGeom prst="rect">
            <a:avLst/>
          </a:prstGeom>
        </p:spPr>
      </p:pic>
    </p:spTree>
    <p:extLst>
      <p:ext uri="{BB962C8B-B14F-4D97-AF65-F5344CB8AC3E}">
        <p14:creationId xmlns:p14="http://schemas.microsoft.com/office/powerpoint/2010/main" val="26829233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Overlay</a:t>
            </a:r>
            <a:endParaRPr lang="en-US" altLang="zh-CN">
              <a:sym typeface="Huawei Sans" panose="020C0503030203020204" pitchFamily="34" charset="0"/>
            </a:endParaRPr>
          </a:p>
        </p:txBody>
      </p:sp>
      <p:sp>
        <p:nvSpPr>
          <p:cNvPr id="78" name="圆角矩形 75"/>
          <p:cNvSpPr/>
          <p:nvPr/>
        </p:nvSpPr>
        <p:spPr bwMode="gray">
          <a:xfrm>
            <a:off x="631134" y="1056073"/>
            <a:ext cx="5364162"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smtClean="0">
                <a:solidFill>
                  <a:srgbClr val="30B5C5"/>
                </a:solidFill>
                <a:latin typeface="Huawei Sans" panose="020C0503030203020204" pitchFamily="34" charset="0"/>
              </a:rPr>
              <a:t>Underlay and overlay in real life</a:t>
            </a:r>
            <a:endParaRPr lang="en-US" altLang="zh-CN" sz="16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631134" y="1471501"/>
            <a:ext cx="5364162" cy="4324285"/>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bwMode="gray">
          <a:xfrm>
            <a:off x="1521201" y="4534676"/>
            <a:ext cx="2529840" cy="568960"/>
          </a:xfrm>
          <a:custGeom>
            <a:avLst/>
            <a:gdLst>
              <a:gd name="connsiteX0" fmla="*/ 0 w 2529840"/>
              <a:gd name="connsiteY0" fmla="*/ 0 h 568960"/>
              <a:gd name="connsiteX1" fmla="*/ 1960880 w 2529840"/>
              <a:gd name="connsiteY1" fmla="*/ 0 h 568960"/>
              <a:gd name="connsiteX2" fmla="*/ 2529840 w 2529840"/>
              <a:gd name="connsiteY2" fmla="*/ 568960 h 568960"/>
            </a:gdLst>
            <a:ahLst/>
            <a:cxnLst>
              <a:cxn ang="0">
                <a:pos x="connsiteX0" y="connsiteY0"/>
              </a:cxn>
              <a:cxn ang="0">
                <a:pos x="connsiteX1" y="connsiteY1"/>
              </a:cxn>
              <a:cxn ang="0">
                <a:pos x="connsiteX2" y="connsiteY2"/>
              </a:cxn>
            </a:cxnLst>
            <a:rect l="l" t="t" r="r" b="b"/>
            <a:pathLst>
              <a:path w="2529840" h="568960">
                <a:moveTo>
                  <a:pt x="0" y="0"/>
                </a:moveTo>
                <a:lnTo>
                  <a:pt x="1960880" y="0"/>
                </a:lnTo>
                <a:lnTo>
                  <a:pt x="2529840" y="568960"/>
                </a:lnTo>
              </a:path>
            </a:pathLst>
          </a:cu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
          <a:xfrm>
            <a:off x="1978401" y="4530814"/>
            <a:ext cx="3241040" cy="599440"/>
          </a:xfrm>
          <a:custGeom>
            <a:avLst/>
            <a:gdLst>
              <a:gd name="connsiteX0" fmla="*/ 0 w 3241040"/>
              <a:gd name="connsiteY0" fmla="*/ 0 h 599440"/>
              <a:gd name="connsiteX1" fmla="*/ 599440 w 3241040"/>
              <a:gd name="connsiteY1" fmla="*/ 599440 h 599440"/>
              <a:gd name="connsiteX2" fmla="*/ 3241040 w 3241040"/>
              <a:gd name="connsiteY2" fmla="*/ 599440 h 599440"/>
            </a:gdLst>
            <a:ahLst/>
            <a:cxnLst>
              <a:cxn ang="0">
                <a:pos x="connsiteX0" y="connsiteY0"/>
              </a:cxn>
              <a:cxn ang="0">
                <a:pos x="connsiteX1" y="connsiteY1"/>
              </a:cxn>
              <a:cxn ang="0">
                <a:pos x="connsiteX2" y="connsiteY2"/>
              </a:cxn>
            </a:cxnLst>
            <a:rect l="l" t="t" r="r" b="b"/>
            <a:pathLst>
              <a:path w="3241040" h="599440">
                <a:moveTo>
                  <a:pt x="0" y="0"/>
                </a:moveTo>
                <a:lnTo>
                  <a:pt x="599440" y="599440"/>
                </a:lnTo>
                <a:lnTo>
                  <a:pt x="3241040" y="599440"/>
                </a:lnTo>
              </a:path>
            </a:pathLst>
          </a:cu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1968317" y="5334352"/>
            <a:ext cx="2667718" cy="307777"/>
          </a:xfrm>
          <a:prstGeom prst="rect">
            <a:avLst/>
          </a:prstGeom>
          <a:noFill/>
        </p:spPr>
        <p:txBody>
          <a:bodyPr wrap="none" rtlCol="0">
            <a:spAutoFit/>
          </a:bodyPr>
          <a:lstStyle/>
          <a:p>
            <a:pPr algn="ctr" fontAlgn="ctr"/>
            <a:r>
              <a:rPr lang="en-US" sz="1400" b="1" smtClean="0">
                <a:solidFill>
                  <a:schemeClr val="tx1">
                    <a:lumMod val="65000"/>
                    <a:lumOff val="35000"/>
                  </a:schemeClr>
                </a:solidFill>
                <a:latin typeface="Huawei Sans" panose="020C0503030203020204" pitchFamily="34" charset="0"/>
              </a:rPr>
              <a:t>Urban roads (infrastructure)</a:t>
            </a:r>
            <a:endParaRPr lang="en-US" altLang="zh-CN" sz="1400" b="1">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p:nvPr/>
        </p:nvCxnSpPr>
        <p:spPr bwMode="gray">
          <a:xfrm>
            <a:off x="4698258" y="5130254"/>
            <a:ext cx="440081" cy="440081"/>
          </a:xfrm>
          <a:prstGeom prst="line">
            <a:avLst/>
          </a:pr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4" name="任意多边形 83"/>
          <p:cNvSpPr/>
          <p:nvPr/>
        </p:nvSpPr>
        <p:spPr bwMode="gray">
          <a:xfrm>
            <a:off x="1546602" y="2319514"/>
            <a:ext cx="2529840" cy="568960"/>
          </a:xfrm>
          <a:custGeom>
            <a:avLst/>
            <a:gdLst>
              <a:gd name="connsiteX0" fmla="*/ 0 w 2529840"/>
              <a:gd name="connsiteY0" fmla="*/ 0 h 568960"/>
              <a:gd name="connsiteX1" fmla="*/ 1960880 w 2529840"/>
              <a:gd name="connsiteY1" fmla="*/ 0 h 568960"/>
              <a:gd name="connsiteX2" fmla="*/ 2529840 w 2529840"/>
              <a:gd name="connsiteY2" fmla="*/ 568960 h 568960"/>
            </a:gdLst>
            <a:ahLst/>
            <a:cxnLst>
              <a:cxn ang="0">
                <a:pos x="connsiteX0" y="connsiteY0"/>
              </a:cxn>
              <a:cxn ang="0">
                <a:pos x="connsiteX1" y="connsiteY1"/>
              </a:cxn>
              <a:cxn ang="0">
                <a:pos x="connsiteX2" y="connsiteY2"/>
              </a:cxn>
            </a:cxnLst>
            <a:rect l="l" t="t" r="r" b="b"/>
            <a:pathLst>
              <a:path w="2529840" h="568960">
                <a:moveTo>
                  <a:pt x="0" y="0"/>
                </a:moveTo>
                <a:lnTo>
                  <a:pt x="1960880" y="0"/>
                </a:lnTo>
                <a:lnTo>
                  <a:pt x="2529840" y="568960"/>
                </a:lnTo>
              </a:path>
            </a:pathLst>
          </a:cu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gray">
          <a:xfrm>
            <a:off x="2003802" y="2315652"/>
            <a:ext cx="3241040" cy="599440"/>
          </a:xfrm>
          <a:custGeom>
            <a:avLst/>
            <a:gdLst>
              <a:gd name="connsiteX0" fmla="*/ 0 w 3241040"/>
              <a:gd name="connsiteY0" fmla="*/ 0 h 599440"/>
              <a:gd name="connsiteX1" fmla="*/ 599440 w 3241040"/>
              <a:gd name="connsiteY1" fmla="*/ 599440 h 599440"/>
              <a:gd name="connsiteX2" fmla="*/ 3241040 w 3241040"/>
              <a:gd name="connsiteY2" fmla="*/ 599440 h 599440"/>
            </a:gdLst>
            <a:ahLst/>
            <a:cxnLst>
              <a:cxn ang="0">
                <a:pos x="connsiteX0" y="connsiteY0"/>
              </a:cxn>
              <a:cxn ang="0">
                <a:pos x="connsiteX1" y="connsiteY1"/>
              </a:cxn>
              <a:cxn ang="0">
                <a:pos x="connsiteX2" y="connsiteY2"/>
              </a:cxn>
            </a:cxnLst>
            <a:rect l="l" t="t" r="r" b="b"/>
            <a:pathLst>
              <a:path w="3241040" h="599440">
                <a:moveTo>
                  <a:pt x="0" y="0"/>
                </a:moveTo>
                <a:lnTo>
                  <a:pt x="599440" y="599440"/>
                </a:lnTo>
                <a:lnTo>
                  <a:pt x="3241040" y="599440"/>
                </a:lnTo>
              </a:path>
            </a:pathLst>
          </a:cu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2006730" y="3119190"/>
            <a:ext cx="2589171" cy="307777"/>
          </a:xfrm>
          <a:prstGeom prst="rect">
            <a:avLst/>
          </a:prstGeom>
          <a:noFill/>
        </p:spPr>
        <p:txBody>
          <a:bodyPr wrap="none" rtlCol="0">
            <a:spAutoFit/>
          </a:bodyPr>
          <a:lstStyle/>
          <a:p>
            <a:pPr algn="ctr" fontAlgn="ctr"/>
            <a:r>
              <a:rPr lang="en-US" sz="1400" b="1" dirty="0" smtClean="0">
                <a:solidFill>
                  <a:schemeClr val="tx1">
                    <a:lumMod val="65000"/>
                    <a:lumOff val="35000"/>
                  </a:schemeClr>
                </a:solidFill>
                <a:latin typeface="Huawei Sans" panose="020C0503030203020204" pitchFamily="34" charset="0"/>
              </a:rPr>
              <a:t>Vehicle carrying passengers</a:t>
            </a:r>
            <a:endPar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gray">
          <a:xfrm>
            <a:off x="4723659" y="2915092"/>
            <a:ext cx="440081" cy="440081"/>
          </a:xfrm>
          <a:prstGeom prst="line">
            <a:avLst/>
          </a:pr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8" name="组合 320"/>
          <p:cNvGrpSpPr>
            <a:grpSpLocks/>
          </p:cNvGrpSpPr>
          <p:nvPr/>
        </p:nvGrpSpPr>
        <p:grpSpPr bwMode="gray">
          <a:xfrm>
            <a:off x="1012450" y="1627473"/>
            <a:ext cx="409590" cy="560220"/>
            <a:chOff x="649288" y="2289176"/>
            <a:chExt cx="561975" cy="769938"/>
          </a:xfrm>
          <a:solidFill>
            <a:srgbClr val="C00000"/>
          </a:solidFill>
        </p:grpSpPr>
        <p:sp>
          <p:nvSpPr>
            <p:cNvPr id="89"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320"/>
          <p:cNvGrpSpPr>
            <a:grpSpLocks/>
          </p:cNvGrpSpPr>
          <p:nvPr/>
        </p:nvGrpSpPr>
        <p:grpSpPr bwMode="gray">
          <a:xfrm>
            <a:off x="1012450" y="2256827"/>
            <a:ext cx="409590" cy="560220"/>
            <a:chOff x="649288" y="2289176"/>
            <a:chExt cx="561975" cy="769938"/>
          </a:xfrm>
          <a:solidFill>
            <a:srgbClr val="30B5C5"/>
          </a:solidFill>
        </p:grpSpPr>
        <p:sp>
          <p:nvSpPr>
            <p:cNvPr id="96"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2" name="组合 320"/>
          <p:cNvGrpSpPr>
            <a:grpSpLocks/>
          </p:cNvGrpSpPr>
          <p:nvPr/>
        </p:nvGrpSpPr>
        <p:grpSpPr bwMode="gray">
          <a:xfrm>
            <a:off x="5361379" y="2516231"/>
            <a:ext cx="409590" cy="560220"/>
            <a:chOff x="649288" y="2289176"/>
            <a:chExt cx="561975" cy="769938"/>
          </a:xfrm>
          <a:solidFill>
            <a:srgbClr val="C00000"/>
          </a:solidFill>
        </p:grpSpPr>
        <p:sp>
          <p:nvSpPr>
            <p:cNvPr id="103"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9" name="组合 320"/>
          <p:cNvGrpSpPr>
            <a:grpSpLocks/>
          </p:cNvGrpSpPr>
          <p:nvPr/>
        </p:nvGrpSpPr>
        <p:grpSpPr bwMode="gray">
          <a:xfrm>
            <a:off x="5171524" y="3246407"/>
            <a:ext cx="409590" cy="560220"/>
            <a:chOff x="649288" y="2289176"/>
            <a:chExt cx="561975" cy="769938"/>
          </a:xfrm>
          <a:solidFill>
            <a:srgbClr val="30B5C5"/>
          </a:solidFill>
        </p:grpSpPr>
        <p:sp>
          <p:nvSpPr>
            <p:cNvPr id="110"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00B0F0"/>
              </a:solidFill>
              <a:round/>
              <a:headEnd/>
              <a:tailEnd/>
            </a:ln>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6" name="组合 115"/>
          <p:cNvGrpSpPr/>
          <p:nvPr/>
        </p:nvGrpSpPr>
        <p:grpSpPr bwMode="gray">
          <a:xfrm>
            <a:off x="1658587" y="1907583"/>
            <a:ext cx="641772" cy="370947"/>
            <a:chOff x="3381375" y="1086862"/>
            <a:chExt cx="984250" cy="568901"/>
          </a:xfrm>
          <a:solidFill>
            <a:schemeClr val="tx1">
              <a:lumMod val="50000"/>
              <a:lumOff val="50000"/>
            </a:schemeClr>
          </a:solidFill>
        </p:grpSpPr>
        <p:sp>
          <p:nvSpPr>
            <p:cNvPr id="117" name="Freeform 36"/>
            <p:cNvSpPr>
              <a:spLocks noEditPoints="1"/>
            </p:cNvSpPr>
            <p:nvPr/>
          </p:nvSpPr>
          <p:spPr bwMode="gray">
            <a:xfrm>
              <a:off x="3381375" y="1086862"/>
              <a:ext cx="984250" cy="568901"/>
            </a:xfrm>
            <a:custGeom>
              <a:avLst/>
              <a:gdLst>
                <a:gd name="T0" fmla="*/ 2147483647 w 2094"/>
                <a:gd name="T1" fmla="*/ 2147483647 h 1211"/>
                <a:gd name="T2" fmla="*/ 2147483647 w 2094"/>
                <a:gd name="T3" fmla="*/ 2147483647 h 1211"/>
                <a:gd name="T4" fmla="*/ 2147483647 w 2094"/>
                <a:gd name="T5" fmla="*/ 2147483647 h 1211"/>
                <a:gd name="T6" fmla="*/ 2147483647 w 2094"/>
                <a:gd name="T7" fmla="*/ 2147483647 h 1211"/>
                <a:gd name="T8" fmla="*/ 2147483647 w 2094"/>
                <a:gd name="T9" fmla="*/ 2147483647 h 1211"/>
                <a:gd name="T10" fmla="*/ 2147483647 w 2094"/>
                <a:gd name="T11" fmla="*/ 2147483647 h 1211"/>
                <a:gd name="T12" fmla="*/ 2147483647 w 2094"/>
                <a:gd name="T13" fmla="*/ 2147483647 h 1211"/>
                <a:gd name="T14" fmla="*/ 2147483647 w 2094"/>
                <a:gd name="T15" fmla="*/ 2147483647 h 1211"/>
                <a:gd name="T16" fmla="*/ 2147483647 w 2094"/>
                <a:gd name="T17" fmla="*/ 2147483647 h 1211"/>
                <a:gd name="T18" fmla="*/ 2147483647 w 2094"/>
                <a:gd name="T19" fmla="*/ 2147483647 h 1211"/>
                <a:gd name="T20" fmla="*/ 2147483647 w 2094"/>
                <a:gd name="T21" fmla="*/ 2147483647 h 1211"/>
                <a:gd name="T22" fmla="*/ 2147483647 w 2094"/>
                <a:gd name="T23" fmla="*/ 2147483647 h 1211"/>
                <a:gd name="T24" fmla="*/ 2147483647 w 2094"/>
                <a:gd name="T25" fmla="*/ 2147483647 h 1211"/>
                <a:gd name="T26" fmla="*/ 2147483647 w 2094"/>
                <a:gd name="T27" fmla="*/ 2147483647 h 1211"/>
                <a:gd name="T28" fmla="*/ 2147483647 w 2094"/>
                <a:gd name="T29" fmla="*/ 2147483647 h 1211"/>
                <a:gd name="T30" fmla="*/ 2147483647 w 2094"/>
                <a:gd name="T31" fmla="*/ 2147483647 h 1211"/>
                <a:gd name="T32" fmla="*/ 2147483647 w 2094"/>
                <a:gd name="T33" fmla="*/ 2147483647 h 1211"/>
                <a:gd name="T34" fmla="*/ 2147483647 w 2094"/>
                <a:gd name="T35" fmla="*/ 2147483647 h 1211"/>
                <a:gd name="T36" fmla="*/ 2147483647 w 2094"/>
                <a:gd name="T37" fmla="*/ 2147483647 h 1211"/>
                <a:gd name="T38" fmla="*/ 2147483647 w 2094"/>
                <a:gd name="T39" fmla="*/ 2147483647 h 1211"/>
                <a:gd name="T40" fmla="*/ 2147483647 w 2094"/>
                <a:gd name="T41" fmla="*/ 2147483647 h 1211"/>
                <a:gd name="T42" fmla="*/ 2147483647 w 2094"/>
                <a:gd name="T43" fmla="*/ 2147483647 h 1211"/>
                <a:gd name="T44" fmla="*/ 2147483647 w 2094"/>
                <a:gd name="T45" fmla="*/ 2147483647 h 1211"/>
                <a:gd name="T46" fmla="*/ 2147483647 w 2094"/>
                <a:gd name="T47" fmla="*/ 2147483647 h 1211"/>
                <a:gd name="T48" fmla="*/ 2147483647 w 2094"/>
                <a:gd name="T49" fmla="*/ 2147483647 h 1211"/>
                <a:gd name="T50" fmla="*/ 2147483647 w 2094"/>
                <a:gd name="T51" fmla="*/ 2147483647 h 1211"/>
                <a:gd name="T52" fmla="*/ 2147483647 w 2094"/>
                <a:gd name="T53" fmla="*/ 2147483647 h 1211"/>
                <a:gd name="T54" fmla="*/ 2147483647 w 2094"/>
                <a:gd name="T55" fmla="*/ 2147483647 h 1211"/>
                <a:gd name="T56" fmla="*/ 2147483647 w 2094"/>
                <a:gd name="T57" fmla="*/ 2147483647 h 1211"/>
                <a:gd name="T58" fmla="*/ 2147483647 w 2094"/>
                <a:gd name="T59" fmla="*/ 2147483647 h 1211"/>
                <a:gd name="T60" fmla="*/ 2147483647 w 2094"/>
                <a:gd name="T61" fmla="*/ 2147483647 h 1211"/>
                <a:gd name="T62" fmla="*/ 2147483647 w 2094"/>
                <a:gd name="T63" fmla="*/ 2147483647 h 1211"/>
                <a:gd name="T64" fmla="*/ 2147483647 w 2094"/>
                <a:gd name="T65" fmla="*/ 2147483647 h 1211"/>
                <a:gd name="T66" fmla="*/ 2147483647 w 2094"/>
                <a:gd name="T67" fmla="*/ 2147483647 h 1211"/>
                <a:gd name="T68" fmla="*/ 2147483647 w 2094"/>
                <a:gd name="T69" fmla="*/ 2147483647 h 1211"/>
                <a:gd name="T70" fmla="*/ 2147483647 w 2094"/>
                <a:gd name="T71" fmla="*/ 2147483647 h 1211"/>
                <a:gd name="T72" fmla="*/ 2147483647 w 2094"/>
                <a:gd name="T73" fmla="*/ 2147483647 h 1211"/>
                <a:gd name="T74" fmla="*/ 2147483647 w 2094"/>
                <a:gd name="T75" fmla="*/ 2147483647 h 1211"/>
                <a:gd name="T76" fmla="*/ 2147483647 w 2094"/>
                <a:gd name="T77" fmla="*/ 2147483647 h 1211"/>
                <a:gd name="T78" fmla="*/ 2147483647 w 2094"/>
                <a:gd name="T79" fmla="*/ 2147483647 h 1211"/>
                <a:gd name="T80" fmla="*/ 2147483647 w 2094"/>
                <a:gd name="T81" fmla="*/ 2147483647 h 1211"/>
                <a:gd name="T82" fmla="*/ 2147483647 w 2094"/>
                <a:gd name="T83" fmla="*/ 2147483647 h 1211"/>
                <a:gd name="T84" fmla="*/ 2147483647 w 2094"/>
                <a:gd name="T85" fmla="*/ 2147483647 h 1211"/>
                <a:gd name="T86" fmla="*/ 2147483647 w 2094"/>
                <a:gd name="T87" fmla="*/ 2147483647 h 1211"/>
                <a:gd name="T88" fmla="*/ 2147483647 w 2094"/>
                <a:gd name="T89" fmla="*/ 2147483647 h 1211"/>
                <a:gd name="T90" fmla="*/ 2147483647 w 2094"/>
                <a:gd name="T91" fmla="*/ 2147483647 h 1211"/>
                <a:gd name="T92" fmla="*/ 2147483647 w 2094"/>
                <a:gd name="T93" fmla="*/ 2147483647 h 1211"/>
                <a:gd name="T94" fmla="*/ 2147483647 w 2094"/>
                <a:gd name="T95" fmla="*/ 0 h 1211"/>
                <a:gd name="T96" fmla="*/ 2147483647 w 2094"/>
                <a:gd name="T97" fmla="*/ 2147483647 h 1211"/>
                <a:gd name="T98" fmla="*/ 2147483647 w 2094"/>
                <a:gd name="T99" fmla="*/ 2147483647 h 1211"/>
                <a:gd name="T100" fmla="*/ 2147483647 w 2094"/>
                <a:gd name="T101" fmla="*/ 2147483647 h 1211"/>
                <a:gd name="T102" fmla="*/ 0 w 2094"/>
                <a:gd name="T103" fmla="*/ 2147483647 h 1211"/>
                <a:gd name="T104" fmla="*/ 2147483647 w 2094"/>
                <a:gd name="T105" fmla="*/ 2147483647 h 1211"/>
                <a:gd name="T106" fmla="*/ 2147483647 w 2094"/>
                <a:gd name="T107" fmla="*/ 2147483647 h 1211"/>
                <a:gd name="T108" fmla="*/ 2147483647 w 2094"/>
                <a:gd name="T109" fmla="*/ 2147483647 h 1211"/>
                <a:gd name="T110" fmla="*/ 2147483647 w 2094"/>
                <a:gd name="T111" fmla="*/ 2147483647 h 1211"/>
                <a:gd name="T112" fmla="*/ 2147483647 w 2094"/>
                <a:gd name="T113" fmla="*/ 2147483647 h 1211"/>
                <a:gd name="T114" fmla="*/ 2147483647 w 2094"/>
                <a:gd name="T115" fmla="*/ 2147483647 h 1211"/>
                <a:gd name="T116" fmla="*/ 2147483647 w 2094"/>
                <a:gd name="T117" fmla="*/ 2147483647 h 1211"/>
                <a:gd name="T118" fmla="*/ 2147483647 w 2094"/>
                <a:gd name="T119" fmla="*/ 2147483647 h 1211"/>
                <a:gd name="T120" fmla="*/ 2147483647 w 2094"/>
                <a:gd name="T121" fmla="*/ 2147483647 h 1211"/>
                <a:gd name="T122" fmla="*/ 2147483647 w 2094"/>
                <a:gd name="T123" fmla="*/ 2147483647 h 1211"/>
                <a:gd name="T124" fmla="*/ 2147483647 w 2094"/>
                <a:gd name="T125" fmla="*/ 2147483647 h 12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94"/>
                <a:gd name="T190" fmla="*/ 0 h 1211"/>
                <a:gd name="T191" fmla="*/ 2094 w 2094"/>
                <a:gd name="T192" fmla="*/ 1211 h 12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94" h="1211">
                  <a:moveTo>
                    <a:pt x="2027" y="941"/>
                  </a:moveTo>
                  <a:lnTo>
                    <a:pt x="2027" y="941"/>
                  </a:lnTo>
                  <a:lnTo>
                    <a:pt x="2011" y="941"/>
                  </a:lnTo>
                  <a:cubicBezTo>
                    <a:pt x="1995" y="827"/>
                    <a:pt x="1896" y="738"/>
                    <a:pt x="1777" y="738"/>
                  </a:cubicBezTo>
                  <a:cubicBezTo>
                    <a:pt x="1658" y="738"/>
                    <a:pt x="1560" y="827"/>
                    <a:pt x="1544" y="941"/>
                  </a:cubicBezTo>
                  <a:lnTo>
                    <a:pt x="1516" y="941"/>
                  </a:lnTo>
                  <a:lnTo>
                    <a:pt x="1516" y="541"/>
                  </a:lnTo>
                  <a:cubicBezTo>
                    <a:pt x="1516" y="540"/>
                    <a:pt x="1516" y="539"/>
                    <a:pt x="1516" y="539"/>
                  </a:cubicBezTo>
                  <a:cubicBezTo>
                    <a:pt x="1516" y="538"/>
                    <a:pt x="1516" y="538"/>
                    <a:pt x="1516" y="537"/>
                  </a:cubicBezTo>
                  <a:cubicBezTo>
                    <a:pt x="1516" y="535"/>
                    <a:pt x="1515" y="533"/>
                    <a:pt x="1515" y="532"/>
                  </a:cubicBezTo>
                  <a:cubicBezTo>
                    <a:pt x="1515" y="531"/>
                    <a:pt x="1515" y="531"/>
                    <a:pt x="1514" y="531"/>
                  </a:cubicBezTo>
                  <a:cubicBezTo>
                    <a:pt x="1514" y="529"/>
                    <a:pt x="1513" y="527"/>
                    <a:pt x="1511" y="525"/>
                  </a:cubicBezTo>
                  <a:cubicBezTo>
                    <a:pt x="1511" y="525"/>
                    <a:pt x="1511" y="525"/>
                    <a:pt x="1511" y="524"/>
                  </a:cubicBezTo>
                  <a:cubicBezTo>
                    <a:pt x="1510" y="523"/>
                    <a:pt x="1402" y="381"/>
                    <a:pt x="1362" y="329"/>
                  </a:cubicBezTo>
                  <a:cubicBezTo>
                    <a:pt x="1299" y="247"/>
                    <a:pt x="1224" y="204"/>
                    <a:pt x="1145" y="204"/>
                  </a:cubicBezTo>
                  <a:lnTo>
                    <a:pt x="692" y="204"/>
                  </a:lnTo>
                  <a:cubicBezTo>
                    <a:pt x="596" y="204"/>
                    <a:pt x="500" y="218"/>
                    <a:pt x="452" y="319"/>
                  </a:cubicBezTo>
                  <a:cubicBezTo>
                    <a:pt x="423" y="379"/>
                    <a:pt x="363" y="523"/>
                    <a:pt x="360" y="530"/>
                  </a:cubicBezTo>
                  <a:cubicBezTo>
                    <a:pt x="360" y="530"/>
                    <a:pt x="360" y="530"/>
                    <a:pt x="360" y="530"/>
                  </a:cubicBezTo>
                  <a:cubicBezTo>
                    <a:pt x="360" y="530"/>
                    <a:pt x="360" y="530"/>
                    <a:pt x="360" y="530"/>
                  </a:cubicBezTo>
                  <a:cubicBezTo>
                    <a:pt x="360" y="530"/>
                    <a:pt x="360" y="531"/>
                    <a:pt x="360" y="531"/>
                  </a:cubicBezTo>
                  <a:cubicBezTo>
                    <a:pt x="359" y="532"/>
                    <a:pt x="359" y="534"/>
                    <a:pt x="358" y="536"/>
                  </a:cubicBezTo>
                  <a:cubicBezTo>
                    <a:pt x="358" y="537"/>
                    <a:pt x="358" y="537"/>
                    <a:pt x="358" y="538"/>
                  </a:cubicBezTo>
                  <a:cubicBezTo>
                    <a:pt x="358" y="539"/>
                    <a:pt x="358" y="540"/>
                    <a:pt x="358" y="541"/>
                  </a:cubicBezTo>
                  <a:lnTo>
                    <a:pt x="358" y="694"/>
                  </a:lnTo>
                  <a:cubicBezTo>
                    <a:pt x="358" y="709"/>
                    <a:pt x="369" y="720"/>
                    <a:pt x="384" y="721"/>
                  </a:cubicBezTo>
                  <a:cubicBezTo>
                    <a:pt x="392" y="721"/>
                    <a:pt x="578" y="731"/>
                    <a:pt x="615" y="941"/>
                  </a:cubicBezTo>
                  <a:lnTo>
                    <a:pt x="594" y="941"/>
                  </a:lnTo>
                  <a:cubicBezTo>
                    <a:pt x="578" y="827"/>
                    <a:pt x="480" y="738"/>
                    <a:pt x="361" y="738"/>
                  </a:cubicBezTo>
                  <a:cubicBezTo>
                    <a:pt x="242" y="738"/>
                    <a:pt x="143" y="827"/>
                    <a:pt x="127" y="941"/>
                  </a:cubicBezTo>
                  <a:lnTo>
                    <a:pt x="67" y="941"/>
                  </a:lnTo>
                  <a:lnTo>
                    <a:pt x="67" y="637"/>
                  </a:lnTo>
                  <a:cubicBezTo>
                    <a:pt x="67" y="532"/>
                    <a:pt x="159" y="529"/>
                    <a:pt x="170" y="529"/>
                  </a:cubicBezTo>
                  <a:lnTo>
                    <a:pt x="289" y="529"/>
                  </a:lnTo>
                  <a:lnTo>
                    <a:pt x="312" y="540"/>
                  </a:lnTo>
                  <a:lnTo>
                    <a:pt x="351" y="463"/>
                  </a:lnTo>
                  <a:lnTo>
                    <a:pt x="347" y="463"/>
                  </a:lnTo>
                  <a:cubicBezTo>
                    <a:pt x="361" y="431"/>
                    <a:pt x="385" y="377"/>
                    <a:pt x="425" y="284"/>
                  </a:cubicBezTo>
                  <a:cubicBezTo>
                    <a:pt x="457" y="213"/>
                    <a:pt x="524" y="181"/>
                    <a:pt x="642" y="181"/>
                  </a:cubicBezTo>
                  <a:lnTo>
                    <a:pt x="1165" y="181"/>
                  </a:lnTo>
                  <a:cubicBezTo>
                    <a:pt x="1251" y="181"/>
                    <a:pt x="1306" y="238"/>
                    <a:pt x="1349" y="293"/>
                  </a:cubicBezTo>
                  <a:cubicBezTo>
                    <a:pt x="1394" y="352"/>
                    <a:pt x="1535" y="516"/>
                    <a:pt x="1541" y="523"/>
                  </a:cubicBezTo>
                  <a:lnTo>
                    <a:pt x="1550" y="533"/>
                  </a:lnTo>
                  <a:lnTo>
                    <a:pt x="1562" y="534"/>
                  </a:lnTo>
                  <a:cubicBezTo>
                    <a:pt x="1562" y="534"/>
                    <a:pt x="1828" y="569"/>
                    <a:pt x="1931" y="582"/>
                  </a:cubicBezTo>
                  <a:cubicBezTo>
                    <a:pt x="2026" y="594"/>
                    <a:pt x="2027" y="660"/>
                    <a:pt x="2027" y="663"/>
                  </a:cubicBezTo>
                  <a:lnTo>
                    <a:pt x="2027" y="941"/>
                  </a:lnTo>
                  <a:close/>
                  <a:moveTo>
                    <a:pt x="1777" y="1144"/>
                  </a:moveTo>
                  <a:lnTo>
                    <a:pt x="1777" y="1144"/>
                  </a:lnTo>
                  <a:cubicBezTo>
                    <a:pt x="1684" y="1144"/>
                    <a:pt x="1608" y="1068"/>
                    <a:pt x="1608" y="974"/>
                  </a:cubicBezTo>
                  <a:cubicBezTo>
                    <a:pt x="1608" y="881"/>
                    <a:pt x="1684" y="805"/>
                    <a:pt x="1777" y="805"/>
                  </a:cubicBezTo>
                  <a:cubicBezTo>
                    <a:pt x="1871" y="805"/>
                    <a:pt x="1947" y="881"/>
                    <a:pt x="1947" y="974"/>
                  </a:cubicBezTo>
                  <a:cubicBezTo>
                    <a:pt x="1947" y="1068"/>
                    <a:pt x="1871" y="1144"/>
                    <a:pt x="1777" y="1144"/>
                  </a:cubicBezTo>
                  <a:close/>
                  <a:moveTo>
                    <a:pt x="942" y="514"/>
                  </a:moveTo>
                  <a:lnTo>
                    <a:pt x="942" y="514"/>
                  </a:lnTo>
                  <a:lnTo>
                    <a:pt x="942" y="257"/>
                  </a:lnTo>
                  <a:lnTo>
                    <a:pt x="1145" y="257"/>
                  </a:lnTo>
                  <a:cubicBezTo>
                    <a:pt x="1207" y="257"/>
                    <a:pt x="1266" y="292"/>
                    <a:pt x="1320" y="362"/>
                  </a:cubicBezTo>
                  <a:cubicBezTo>
                    <a:pt x="1346" y="395"/>
                    <a:pt x="1401" y="467"/>
                    <a:pt x="1436" y="514"/>
                  </a:cubicBezTo>
                  <a:lnTo>
                    <a:pt x="942" y="514"/>
                  </a:lnTo>
                  <a:close/>
                  <a:moveTo>
                    <a:pt x="425" y="514"/>
                  </a:moveTo>
                  <a:lnTo>
                    <a:pt x="425" y="514"/>
                  </a:lnTo>
                  <a:cubicBezTo>
                    <a:pt x="445" y="466"/>
                    <a:pt x="480" y="382"/>
                    <a:pt x="500" y="342"/>
                  </a:cubicBezTo>
                  <a:cubicBezTo>
                    <a:pt x="533" y="271"/>
                    <a:pt x="598" y="257"/>
                    <a:pt x="692" y="257"/>
                  </a:cubicBezTo>
                  <a:lnTo>
                    <a:pt x="889" y="257"/>
                  </a:lnTo>
                  <a:lnTo>
                    <a:pt x="889" y="514"/>
                  </a:lnTo>
                  <a:lnTo>
                    <a:pt x="425" y="514"/>
                  </a:lnTo>
                  <a:close/>
                  <a:moveTo>
                    <a:pt x="889" y="941"/>
                  </a:moveTo>
                  <a:lnTo>
                    <a:pt x="889" y="941"/>
                  </a:lnTo>
                  <a:lnTo>
                    <a:pt x="669" y="941"/>
                  </a:lnTo>
                  <a:cubicBezTo>
                    <a:pt x="636" y="730"/>
                    <a:pt x="475" y="682"/>
                    <a:pt x="411" y="671"/>
                  </a:cubicBezTo>
                  <a:lnTo>
                    <a:pt x="411" y="567"/>
                  </a:lnTo>
                  <a:lnTo>
                    <a:pt x="889" y="567"/>
                  </a:lnTo>
                  <a:lnTo>
                    <a:pt x="889" y="941"/>
                  </a:lnTo>
                  <a:close/>
                  <a:moveTo>
                    <a:pt x="361" y="1144"/>
                  </a:moveTo>
                  <a:lnTo>
                    <a:pt x="361" y="1144"/>
                  </a:lnTo>
                  <a:cubicBezTo>
                    <a:pt x="267" y="1144"/>
                    <a:pt x="191" y="1068"/>
                    <a:pt x="191" y="974"/>
                  </a:cubicBezTo>
                  <a:cubicBezTo>
                    <a:pt x="191" y="881"/>
                    <a:pt x="267" y="805"/>
                    <a:pt x="361" y="805"/>
                  </a:cubicBezTo>
                  <a:cubicBezTo>
                    <a:pt x="454" y="805"/>
                    <a:pt x="530" y="881"/>
                    <a:pt x="530" y="974"/>
                  </a:cubicBezTo>
                  <a:cubicBezTo>
                    <a:pt x="530" y="1068"/>
                    <a:pt x="454" y="1144"/>
                    <a:pt x="361" y="1144"/>
                  </a:cubicBezTo>
                  <a:close/>
                  <a:moveTo>
                    <a:pt x="872" y="87"/>
                  </a:moveTo>
                  <a:lnTo>
                    <a:pt x="872" y="87"/>
                  </a:lnTo>
                  <a:cubicBezTo>
                    <a:pt x="872" y="69"/>
                    <a:pt x="887" y="54"/>
                    <a:pt x="906" y="54"/>
                  </a:cubicBezTo>
                  <a:cubicBezTo>
                    <a:pt x="924" y="54"/>
                    <a:pt x="940" y="69"/>
                    <a:pt x="940" y="87"/>
                  </a:cubicBezTo>
                  <a:lnTo>
                    <a:pt x="940" y="115"/>
                  </a:lnTo>
                  <a:lnTo>
                    <a:pt x="872" y="115"/>
                  </a:lnTo>
                  <a:lnTo>
                    <a:pt x="872" y="87"/>
                  </a:lnTo>
                  <a:close/>
                  <a:moveTo>
                    <a:pt x="2094" y="663"/>
                  </a:moveTo>
                  <a:lnTo>
                    <a:pt x="2094" y="663"/>
                  </a:lnTo>
                  <a:cubicBezTo>
                    <a:pt x="2094" y="619"/>
                    <a:pt x="2062" y="532"/>
                    <a:pt x="1940" y="516"/>
                  </a:cubicBezTo>
                  <a:cubicBezTo>
                    <a:pt x="1850" y="504"/>
                    <a:pt x="1637" y="477"/>
                    <a:pt x="1583" y="470"/>
                  </a:cubicBezTo>
                  <a:cubicBezTo>
                    <a:pt x="1552" y="433"/>
                    <a:pt x="1440" y="302"/>
                    <a:pt x="1402" y="252"/>
                  </a:cubicBezTo>
                  <a:cubicBezTo>
                    <a:pt x="1352" y="188"/>
                    <a:pt x="1280" y="115"/>
                    <a:pt x="1165" y="115"/>
                  </a:cubicBezTo>
                  <a:lnTo>
                    <a:pt x="993" y="115"/>
                  </a:lnTo>
                  <a:lnTo>
                    <a:pt x="993" y="87"/>
                  </a:lnTo>
                  <a:cubicBezTo>
                    <a:pt x="993" y="39"/>
                    <a:pt x="954" y="0"/>
                    <a:pt x="906" y="0"/>
                  </a:cubicBezTo>
                  <a:cubicBezTo>
                    <a:pt x="858" y="0"/>
                    <a:pt x="819" y="39"/>
                    <a:pt x="819" y="87"/>
                  </a:cubicBezTo>
                  <a:lnTo>
                    <a:pt x="819" y="115"/>
                  </a:lnTo>
                  <a:lnTo>
                    <a:pt x="642" y="115"/>
                  </a:lnTo>
                  <a:cubicBezTo>
                    <a:pt x="550" y="115"/>
                    <a:pt x="421" y="129"/>
                    <a:pt x="364" y="258"/>
                  </a:cubicBezTo>
                  <a:cubicBezTo>
                    <a:pt x="318" y="363"/>
                    <a:pt x="293" y="419"/>
                    <a:pt x="281" y="449"/>
                  </a:cubicBezTo>
                  <a:cubicBezTo>
                    <a:pt x="278" y="454"/>
                    <a:pt x="276" y="459"/>
                    <a:pt x="275" y="463"/>
                  </a:cubicBezTo>
                  <a:lnTo>
                    <a:pt x="170" y="463"/>
                  </a:lnTo>
                  <a:cubicBezTo>
                    <a:pt x="111" y="463"/>
                    <a:pt x="0" y="499"/>
                    <a:pt x="0" y="637"/>
                  </a:cubicBezTo>
                  <a:lnTo>
                    <a:pt x="0" y="1008"/>
                  </a:lnTo>
                  <a:lnTo>
                    <a:pt x="127" y="1008"/>
                  </a:lnTo>
                  <a:cubicBezTo>
                    <a:pt x="143" y="1122"/>
                    <a:pt x="242" y="1211"/>
                    <a:pt x="361" y="1211"/>
                  </a:cubicBezTo>
                  <a:cubicBezTo>
                    <a:pt x="480" y="1211"/>
                    <a:pt x="578" y="1122"/>
                    <a:pt x="594" y="1008"/>
                  </a:cubicBezTo>
                  <a:lnTo>
                    <a:pt x="1078" y="1008"/>
                  </a:lnTo>
                  <a:cubicBezTo>
                    <a:pt x="1090" y="1029"/>
                    <a:pt x="1112" y="1044"/>
                    <a:pt x="1139" y="1044"/>
                  </a:cubicBezTo>
                  <a:cubicBezTo>
                    <a:pt x="1177" y="1044"/>
                    <a:pt x="1208" y="1013"/>
                    <a:pt x="1208" y="974"/>
                  </a:cubicBezTo>
                  <a:cubicBezTo>
                    <a:pt x="1208" y="936"/>
                    <a:pt x="1177" y="905"/>
                    <a:pt x="1139" y="905"/>
                  </a:cubicBezTo>
                  <a:cubicBezTo>
                    <a:pt x="1112" y="905"/>
                    <a:pt x="1090" y="920"/>
                    <a:pt x="1078" y="941"/>
                  </a:cubicBezTo>
                  <a:lnTo>
                    <a:pt x="942" y="941"/>
                  </a:lnTo>
                  <a:lnTo>
                    <a:pt x="942" y="567"/>
                  </a:lnTo>
                  <a:lnTo>
                    <a:pt x="1463" y="567"/>
                  </a:lnTo>
                  <a:lnTo>
                    <a:pt x="1463" y="941"/>
                  </a:lnTo>
                  <a:lnTo>
                    <a:pt x="1412" y="941"/>
                  </a:lnTo>
                  <a:cubicBezTo>
                    <a:pt x="1400" y="920"/>
                    <a:pt x="1378" y="905"/>
                    <a:pt x="1352" y="905"/>
                  </a:cubicBezTo>
                  <a:cubicBezTo>
                    <a:pt x="1313" y="905"/>
                    <a:pt x="1282" y="936"/>
                    <a:pt x="1282" y="974"/>
                  </a:cubicBezTo>
                  <a:cubicBezTo>
                    <a:pt x="1282" y="1013"/>
                    <a:pt x="1313" y="1044"/>
                    <a:pt x="1352" y="1044"/>
                  </a:cubicBezTo>
                  <a:cubicBezTo>
                    <a:pt x="1378" y="1044"/>
                    <a:pt x="1400" y="1029"/>
                    <a:pt x="1412" y="1008"/>
                  </a:cubicBezTo>
                  <a:lnTo>
                    <a:pt x="1544" y="1008"/>
                  </a:lnTo>
                  <a:cubicBezTo>
                    <a:pt x="1560" y="1122"/>
                    <a:pt x="1658" y="1211"/>
                    <a:pt x="1777" y="1211"/>
                  </a:cubicBezTo>
                  <a:cubicBezTo>
                    <a:pt x="1896" y="1211"/>
                    <a:pt x="1995" y="1122"/>
                    <a:pt x="2011" y="1008"/>
                  </a:cubicBezTo>
                  <a:lnTo>
                    <a:pt x="2094" y="1008"/>
                  </a:lnTo>
                  <a:lnTo>
                    <a:pt x="2094" y="66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37"/>
            <p:cNvSpPr>
              <a:spLocks noEditPoints="1"/>
            </p:cNvSpPr>
            <p:nvPr/>
          </p:nvSpPr>
          <p:spPr bwMode="gray">
            <a:xfrm>
              <a:off x="3486386" y="1479759"/>
              <a:ext cx="129929" cy="129781"/>
            </a:xfrm>
            <a:custGeom>
              <a:avLst/>
              <a:gdLst>
                <a:gd name="T0" fmla="*/ 2147483647 w 276"/>
                <a:gd name="T1" fmla="*/ 2147483647 h 277"/>
                <a:gd name="T2" fmla="*/ 2147483647 w 276"/>
                <a:gd name="T3" fmla="*/ 2147483647 h 277"/>
                <a:gd name="T4" fmla="*/ 2147483647 w 276"/>
                <a:gd name="T5" fmla="*/ 2147483647 h 277"/>
                <a:gd name="T6" fmla="*/ 2147483647 w 276"/>
                <a:gd name="T7" fmla="*/ 2147483647 h 277"/>
                <a:gd name="T8" fmla="*/ 2147483647 w 276"/>
                <a:gd name="T9" fmla="*/ 2147483647 h 277"/>
                <a:gd name="T10" fmla="*/ 2147483647 w 276"/>
                <a:gd name="T11" fmla="*/ 2147483647 h 277"/>
                <a:gd name="T12" fmla="*/ 2147483647 w 276"/>
                <a:gd name="T13" fmla="*/ 0 h 277"/>
                <a:gd name="T14" fmla="*/ 2147483647 w 276"/>
                <a:gd name="T15" fmla="*/ 0 h 277"/>
                <a:gd name="T16" fmla="*/ 0 w 276"/>
                <a:gd name="T17" fmla="*/ 2147483647 h 277"/>
                <a:gd name="T18" fmla="*/ 2147483647 w 276"/>
                <a:gd name="T19" fmla="*/ 2147483647 h 277"/>
                <a:gd name="T20" fmla="*/ 2147483647 w 276"/>
                <a:gd name="T21" fmla="*/ 2147483647 h 277"/>
                <a:gd name="T22" fmla="*/ 2147483647 w 276"/>
                <a:gd name="T23" fmla="*/ 0 h 2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
                <a:gd name="T37" fmla="*/ 0 h 277"/>
                <a:gd name="T38" fmla="*/ 276 w 276"/>
                <a:gd name="T39" fmla="*/ 277 h 2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 h="277">
                  <a:moveTo>
                    <a:pt x="138" y="223"/>
                  </a:moveTo>
                  <a:lnTo>
                    <a:pt x="138" y="223"/>
                  </a:lnTo>
                  <a:cubicBezTo>
                    <a:pt x="91" y="223"/>
                    <a:pt x="53" y="185"/>
                    <a:pt x="53" y="138"/>
                  </a:cubicBezTo>
                  <a:cubicBezTo>
                    <a:pt x="53" y="92"/>
                    <a:pt x="91" y="54"/>
                    <a:pt x="138" y="54"/>
                  </a:cubicBezTo>
                  <a:cubicBezTo>
                    <a:pt x="185" y="54"/>
                    <a:pt x="223" y="92"/>
                    <a:pt x="223" y="138"/>
                  </a:cubicBezTo>
                  <a:cubicBezTo>
                    <a:pt x="223" y="185"/>
                    <a:pt x="185" y="223"/>
                    <a:pt x="138" y="223"/>
                  </a:cubicBezTo>
                  <a:close/>
                  <a:moveTo>
                    <a:pt x="138" y="0"/>
                  </a:moveTo>
                  <a:lnTo>
                    <a:pt x="138" y="0"/>
                  </a:lnTo>
                  <a:cubicBezTo>
                    <a:pt x="62" y="0"/>
                    <a:pt x="0" y="62"/>
                    <a:pt x="0" y="138"/>
                  </a:cubicBezTo>
                  <a:cubicBezTo>
                    <a:pt x="0" y="215"/>
                    <a:pt x="62" y="277"/>
                    <a:pt x="138" y="277"/>
                  </a:cubicBezTo>
                  <a:cubicBezTo>
                    <a:pt x="214" y="277"/>
                    <a:pt x="276" y="215"/>
                    <a:pt x="276" y="138"/>
                  </a:cubicBezTo>
                  <a:cubicBezTo>
                    <a:pt x="276" y="62"/>
                    <a:pt x="214" y="0"/>
                    <a:pt x="13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38"/>
            <p:cNvSpPr>
              <a:spLocks noEditPoints="1"/>
            </p:cNvSpPr>
            <p:nvPr/>
          </p:nvSpPr>
          <p:spPr bwMode="gray">
            <a:xfrm>
              <a:off x="4152045" y="1479759"/>
              <a:ext cx="129929" cy="129781"/>
            </a:xfrm>
            <a:custGeom>
              <a:avLst/>
              <a:gdLst>
                <a:gd name="T0" fmla="*/ 2147483647 w 276"/>
                <a:gd name="T1" fmla="*/ 2147483647 h 277"/>
                <a:gd name="T2" fmla="*/ 2147483647 w 276"/>
                <a:gd name="T3" fmla="*/ 2147483647 h 277"/>
                <a:gd name="T4" fmla="*/ 2147483647 w 276"/>
                <a:gd name="T5" fmla="*/ 2147483647 h 277"/>
                <a:gd name="T6" fmla="*/ 2147483647 w 276"/>
                <a:gd name="T7" fmla="*/ 2147483647 h 277"/>
                <a:gd name="T8" fmla="*/ 2147483647 w 276"/>
                <a:gd name="T9" fmla="*/ 2147483647 h 277"/>
                <a:gd name="T10" fmla="*/ 2147483647 w 276"/>
                <a:gd name="T11" fmla="*/ 2147483647 h 277"/>
                <a:gd name="T12" fmla="*/ 2147483647 w 276"/>
                <a:gd name="T13" fmla="*/ 0 h 277"/>
                <a:gd name="T14" fmla="*/ 2147483647 w 276"/>
                <a:gd name="T15" fmla="*/ 0 h 277"/>
                <a:gd name="T16" fmla="*/ 0 w 276"/>
                <a:gd name="T17" fmla="*/ 2147483647 h 277"/>
                <a:gd name="T18" fmla="*/ 2147483647 w 276"/>
                <a:gd name="T19" fmla="*/ 2147483647 h 277"/>
                <a:gd name="T20" fmla="*/ 2147483647 w 276"/>
                <a:gd name="T21" fmla="*/ 2147483647 h 277"/>
                <a:gd name="T22" fmla="*/ 2147483647 w 276"/>
                <a:gd name="T23" fmla="*/ 0 h 2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
                <a:gd name="T37" fmla="*/ 0 h 277"/>
                <a:gd name="T38" fmla="*/ 276 w 276"/>
                <a:gd name="T39" fmla="*/ 277 h 2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 h="277">
                  <a:moveTo>
                    <a:pt x="138" y="223"/>
                  </a:moveTo>
                  <a:lnTo>
                    <a:pt x="138" y="223"/>
                  </a:lnTo>
                  <a:cubicBezTo>
                    <a:pt x="92" y="223"/>
                    <a:pt x="53" y="185"/>
                    <a:pt x="53" y="138"/>
                  </a:cubicBezTo>
                  <a:cubicBezTo>
                    <a:pt x="53" y="92"/>
                    <a:pt x="92" y="54"/>
                    <a:pt x="138" y="54"/>
                  </a:cubicBezTo>
                  <a:cubicBezTo>
                    <a:pt x="185" y="54"/>
                    <a:pt x="223" y="92"/>
                    <a:pt x="223" y="138"/>
                  </a:cubicBezTo>
                  <a:cubicBezTo>
                    <a:pt x="223" y="185"/>
                    <a:pt x="185" y="223"/>
                    <a:pt x="138" y="223"/>
                  </a:cubicBezTo>
                  <a:close/>
                  <a:moveTo>
                    <a:pt x="138" y="0"/>
                  </a:moveTo>
                  <a:lnTo>
                    <a:pt x="138" y="0"/>
                  </a:lnTo>
                  <a:cubicBezTo>
                    <a:pt x="62" y="0"/>
                    <a:pt x="0" y="62"/>
                    <a:pt x="0" y="138"/>
                  </a:cubicBezTo>
                  <a:cubicBezTo>
                    <a:pt x="0" y="215"/>
                    <a:pt x="62" y="277"/>
                    <a:pt x="138" y="277"/>
                  </a:cubicBezTo>
                  <a:cubicBezTo>
                    <a:pt x="214" y="277"/>
                    <a:pt x="276" y="215"/>
                    <a:pt x="276" y="138"/>
                  </a:cubicBezTo>
                  <a:cubicBezTo>
                    <a:pt x="276" y="62"/>
                    <a:pt x="214" y="0"/>
                    <a:pt x="13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0" name="文本框 119"/>
          <p:cNvSpPr txBox="1"/>
          <p:nvPr/>
        </p:nvSpPr>
        <p:spPr bwMode="gray">
          <a:xfrm>
            <a:off x="2163832" y="4580416"/>
            <a:ext cx="1691652" cy="523220"/>
          </a:xfrm>
          <a:prstGeom prst="rect">
            <a:avLst/>
          </a:prstGeom>
          <a:noFill/>
        </p:spPr>
        <p:txBody>
          <a:bodyPr wrap="square" rtlCol="0">
            <a:spAutoFit/>
          </a:bodyPr>
          <a:lstStyle/>
          <a:p>
            <a:pPr algn="ctr" fontAlgn="ctr"/>
            <a:r>
              <a:rPr lang="en-US" sz="1400" smtClean="0">
                <a:solidFill>
                  <a:schemeClr val="tx1">
                    <a:lumMod val="65000"/>
                    <a:lumOff val="35000"/>
                  </a:schemeClr>
                </a:solidFill>
                <a:latin typeface="Huawei Sans" panose="020C0503030203020204" pitchFamily="34" charset="0"/>
              </a:rPr>
              <a:t>Extend in all directions</a:t>
            </a: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Right Arrow 157"/>
          <p:cNvSpPr/>
          <p:nvPr/>
        </p:nvSpPr>
        <p:spPr bwMode="gray">
          <a:xfrm rot="16200000">
            <a:off x="3035067" y="3702148"/>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tileRect/>
          </a:gradFill>
          <a:ln>
            <a:gradFill flip="none" rotWithShape="1">
              <a:gsLst>
                <a:gs pos="0">
                  <a:schemeClr val="accent1">
                    <a:lumMod val="5000"/>
                    <a:lumOff val="95000"/>
                  </a:schemeClr>
                </a:gs>
                <a:gs pos="100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圆角矩形 75"/>
          <p:cNvSpPr/>
          <p:nvPr/>
        </p:nvSpPr>
        <p:spPr bwMode="gray">
          <a:xfrm>
            <a:off x="6026640" y="1056073"/>
            <a:ext cx="5364000"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smtClean="0">
                <a:solidFill>
                  <a:srgbClr val="30B5C5"/>
                </a:solidFill>
                <a:latin typeface="Huawei Sans" panose="020C0503030203020204" pitchFamily="34" charset="0"/>
              </a:rPr>
              <a:t>Underlay and overlay on a virtualized campus network</a:t>
            </a:r>
            <a:endParaRPr lang="en-US" altLang="zh-CN" sz="16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87" descr="汇聚交换机.png"/>
          <p:cNvPicPr>
            <a:picLocks noChangeAspect="1"/>
          </p:cNvPicPr>
          <p:nvPr/>
        </p:nvPicPr>
        <p:blipFill>
          <a:blip r:embed="rId3"/>
          <a:stretch>
            <a:fillRect/>
          </a:stretch>
        </p:blipFill>
        <p:spPr bwMode="gray">
          <a:xfrm>
            <a:off x="6741155" y="4808078"/>
            <a:ext cx="457109" cy="374000"/>
          </a:xfrm>
          <a:prstGeom prst="rect">
            <a:avLst/>
          </a:prstGeom>
        </p:spPr>
      </p:pic>
      <p:pic>
        <p:nvPicPr>
          <p:cNvPr id="124" name="图片 87" descr="汇聚交换机.png"/>
          <p:cNvPicPr>
            <a:picLocks noChangeAspect="1"/>
          </p:cNvPicPr>
          <p:nvPr/>
        </p:nvPicPr>
        <p:blipFill>
          <a:blip r:embed="rId3"/>
          <a:stretch>
            <a:fillRect/>
          </a:stretch>
        </p:blipFill>
        <p:spPr bwMode="gray">
          <a:xfrm>
            <a:off x="8367313" y="4808078"/>
            <a:ext cx="457109" cy="374000"/>
          </a:xfrm>
          <a:prstGeom prst="rect">
            <a:avLst/>
          </a:prstGeom>
        </p:spPr>
      </p:pic>
      <p:pic>
        <p:nvPicPr>
          <p:cNvPr id="125" name="图片 87" descr="汇聚交换机.png"/>
          <p:cNvPicPr>
            <a:picLocks noChangeAspect="1"/>
          </p:cNvPicPr>
          <p:nvPr/>
        </p:nvPicPr>
        <p:blipFill>
          <a:blip r:embed="rId3"/>
          <a:stretch>
            <a:fillRect/>
          </a:stretch>
        </p:blipFill>
        <p:spPr bwMode="gray">
          <a:xfrm>
            <a:off x="9993470" y="4808078"/>
            <a:ext cx="457109" cy="374000"/>
          </a:xfrm>
          <a:prstGeom prst="rect">
            <a:avLst/>
          </a:prstGeom>
        </p:spPr>
      </p:pic>
      <p:cxnSp>
        <p:nvCxnSpPr>
          <p:cNvPr id="126" name="直接连接符 125"/>
          <p:cNvCxnSpPr>
            <a:stCxn id="123" idx="3"/>
            <a:endCxn id="124" idx="1"/>
          </p:cNvCxnSpPr>
          <p:nvPr/>
        </p:nvCxnSpPr>
        <p:spPr bwMode="gray">
          <a:xfrm>
            <a:off x="7198264" y="4995078"/>
            <a:ext cx="116904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24" idx="3"/>
            <a:endCxn id="125" idx="1"/>
          </p:cNvCxnSpPr>
          <p:nvPr/>
        </p:nvCxnSpPr>
        <p:spPr bwMode="gray">
          <a:xfrm>
            <a:off x="8824422" y="4995078"/>
            <a:ext cx="116904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bwMode="gray">
          <a:xfrm>
            <a:off x="8054696" y="5375186"/>
            <a:ext cx="1082348" cy="338554"/>
          </a:xfrm>
          <a:prstGeom prst="rect">
            <a:avLst/>
          </a:prstGeom>
          <a:noFill/>
        </p:spPr>
        <p:txBody>
          <a:bodyPr wrap="none" rtlCol="0">
            <a:spAutoFit/>
          </a:bodyPr>
          <a:lstStyle/>
          <a:p>
            <a:pPr algn="ctr" fontAlgn="ctr"/>
            <a:r>
              <a:rPr lang="en-US" sz="1600" b="1" dirty="0" smtClean="0">
                <a:solidFill>
                  <a:srgbClr val="C7000B"/>
                </a:solidFill>
                <a:latin typeface="Huawei Sans" panose="020C0503030203020204" pitchFamily="34" charset="0"/>
              </a:rPr>
              <a:t>Underlay</a:t>
            </a:r>
            <a:endParaRPr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9" name="图片 87" descr="汇聚交换机.png"/>
          <p:cNvPicPr>
            <a:picLocks noChangeAspect="1"/>
          </p:cNvPicPr>
          <p:nvPr/>
        </p:nvPicPr>
        <p:blipFill>
          <a:blip r:embed="rId3"/>
          <a:stretch>
            <a:fillRect/>
          </a:stretch>
        </p:blipFill>
        <p:spPr bwMode="gray">
          <a:xfrm>
            <a:off x="7386624" y="2483850"/>
            <a:ext cx="457109" cy="374000"/>
          </a:xfrm>
          <a:prstGeom prst="rect">
            <a:avLst/>
          </a:prstGeom>
        </p:spPr>
      </p:pic>
      <p:pic>
        <p:nvPicPr>
          <p:cNvPr id="130" name="图片 87" descr="汇聚交换机.png"/>
          <p:cNvPicPr>
            <a:picLocks noChangeAspect="1"/>
          </p:cNvPicPr>
          <p:nvPr/>
        </p:nvPicPr>
        <p:blipFill>
          <a:blip r:embed="rId3"/>
          <a:stretch>
            <a:fillRect/>
          </a:stretch>
        </p:blipFill>
        <p:spPr bwMode="gray">
          <a:xfrm>
            <a:off x="8406376" y="2483850"/>
            <a:ext cx="457109" cy="374000"/>
          </a:xfrm>
          <a:prstGeom prst="rect">
            <a:avLst/>
          </a:prstGeom>
        </p:spPr>
      </p:pic>
      <p:pic>
        <p:nvPicPr>
          <p:cNvPr id="131" name="图片 87" descr="汇聚交换机.png"/>
          <p:cNvPicPr>
            <a:picLocks noChangeAspect="1"/>
          </p:cNvPicPr>
          <p:nvPr/>
        </p:nvPicPr>
        <p:blipFill>
          <a:blip r:embed="rId3"/>
          <a:stretch>
            <a:fillRect/>
          </a:stretch>
        </p:blipFill>
        <p:spPr bwMode="gray">
          <a:xfrm>
            <a:off x="9953275" y="2483850"/>
            <a:ext cx="457109" cy="374000"/>
          </a:xfrm>
          <a:prstGeom prst="rect">
            <a:avLst/>
          </a:prstGeom>
        </p:spPr>
      </p:pic>
      <p:cxnSp>
        <p:nvCxnSpPr>
          <p:cNvPr id="132" name="直接连接符 131"/>
          <p:cNvCxnSpPr>
            <a:stCxn id="129" idx="3"/>
            <a:endCxn id="130" idx="1"/>
          </p:cNvCxnSpPr>
          <p:nvPr/>
        </p:nvCxnSpPr>
        <p:spPr bwMode="gray">
          <a:xfrm>
            <a:off x="7843733" y="2670850"/>
            <a:ext cx="5626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30" idx="3"/>
            <a:endCxn id="131" idx="1"/>
          </p:cNvCxnSpPr>
          <p:nvPr/>
        </p:nvCxnSpPr>
        <p:spPr bwMode="gray">
          <a:xfrm>
            <a:off x="8863485" y="2670850"/>
            <a:ext cx="108979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4" name="文本框 133"/>
          <p:cNvSpPr txBox="1"/>
          <p:nvPr/>
        </p:nvSpPr>
        <p:spPr bwMode="gray">
          <a:xfrm>
            <a:off x="8149172" y="3457126"/>
            <a:ext cx="952505" cy="338554"/>
          </a:xfrm>
          <a:prstGeom prst="rect">
            <a:avLst/>
          </a:prstGeom>
          <a:noFill/>
        </p:spPr>
        <p:txBody>
          <a:bodyPr wrap="none" rtlCol="0">
            <a:spAutoFit/>
          </a:bodyPr>
          <a:lstStyle/>
          <a:p>
            <a:pPr algn="ctr" fontAlgn="ctr"/>
            <a:r>
              <a:rPr lang="en-US" sz="1600" b="1" dirty="0" smtClean="0">
                <a:solidFill>
                  <a:srgbClr val="C7000B"/>
                </a:solidFill>
                <a:latin typeface="Huawei Sans" panose="020C0503030203020204" pitchFamily="34" charset="0"/>
              </a:rPr>
              <a:t>Overlay</a:t>
            </a:r>
            <a:endParaRPr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5983086" y="2233652"/>
            <a:ext cx="926857" cy="307777"/>
          </a:xfrm>
          <a:prstGeom prst="rect">
            <a:avLst/>
          </a:prstGeom>
          <a:noFill/>
        </p:spPr>
        <p:txBody>
          <a:bodyPr wrap="none" rtlCol="0">
            <a:spAutoFit/>
          </a:bodyPr>
          <a:lstStyle/>
          <a:p>
            <a:pPr algn="ctr" fontAlgn="ctr"/>
            <a:r>
              <a:rPr lang="en-US" sz="1400" smtClean="0">
                <a:solidFill>
                  <a:srgbClr val="EDAA4A"/>
                </a:solidFill>
                <a:latin typeface="Huawei Sans" panose="020C0503030203020204" pitchFamily="34" charset="0"/>
              </a:rPr>
              <a:t>Service A</a:t>
            </a:r>
            <a:endParaRPr lang="en-US" altLang="zh-CN" sz="1400">
              <a:solidFill>
                <a:srgbClr val="EDAA4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5987895" y="3351159"/>
            <a:ext cx="917239" cy="307777"/>
          </a:xfrm>
          <a:prstGeom prst="rect">
            <a:avLst/>
          </a:prstGeom>
          <a:noFill/>
        </p:spPr>
        <p:txBody>
          <a:bodyPr wrap="none" rtlCol="0">
            <a:spAutoFit/>
          </a:bodyPr>
          <a:lstStyle/>
          <a:p>
            <a:pPr algn="ctr" fontAlgn="ctr"/>
            <a:r>
              <a:rPr lang="en-US" sz="1400" smtClean="0">
                <a:solidFill>
                  <a:srgbClr val="30B5C5"/>
                </a:solidFill>
                <a:latin typeface="Huawei Sans" panose="020C0503030203020204" pitchFamily="34" charset="0"/>
              </a:rPr>
              <a:t>Service B</a:t>
            </a:r>
            <a:endParaRPr lang="en-US" altLang="zh-CN" sz="14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7" name="图片 11" descr="开放网络-蓝.png"/>
          <p:cNvPicPr>
            <a:picLocks noChangeAspect="1"/>
          </p:cNvPicPr>
          <p:nvPr/>
        </p:nvPicPr>
        <p:blipFill>
          <a:blip r:embed="rId4" cstate="print"/>
          <a:stretch>
            <a:fillRect/>
          </a:stretch>
        </p:blipFill>
        <p:spPr bwMode="gray">
          <a:xfrm>
            <a:off x="6192794" y="1859405"/>
            <a:ext cx="445956" cy="343290"/>
          </a:xfrm>
          <a:prstGeom prst="rect">
            <a:avLst/>
          </a:prstGeom>
        </p:spPr>
      </p:pic>
      <p:pic>
        <p:nvPicPr>
          <p:cNvPr id="138" name="图片 11" descr="开放网络-蓝.png"/>
          <p:cNvPicPr>
            <a:picLocks noChangeAspect="1"/>
          </p:cNvPicPr>
          <p:nvPr/>
        </p:nvPicPr>
        <p:blipFill>
          <a:blip r:embed="rId4" cstate="print"/>
          <a:stretch>
            <a:fillRect/>
          </a:stretch>
        </p:blipFill>
        <p:spPr bwMode="gray">
          <a:xfrm>
            <a:off x="6192794" y="2965723"/>
            <a:ext cx="445956" cy="343290"/>
          </a:xfrm>
          <a:prstGeom prst="rect">
            <a:avLst/>
          </a:prstGeom>
        </p:spPr>
      </p:pic>
      <p:sp>
        <p:nvSpPr>
          <p:cNvPr id="139" name="文本框 138"/>
          <p:cNvSpPr txBox="1"/>
          <p:nvPr/>
        </p:nvSpPr>
        <p:spPr bwMode="gray">
          <a:xfrm>
            <a:off x="10518085" y="2233652"/>
            <a:ext cx="926857" cy="307777"/>
          </a:xfrm>
          <a:prstGeom prst="rect">
            <a:avLst/>
          </a:prstGeom>
          <a:noFill/>
        </p:spPr>
        <p:txBody>
          <a:bodyPr wrap="none" rtlCol="0">
            <a:spAutoFit/>
          </a:bodyPr>
          <a:lstStyle/>
          <a:p>
            <a:pPr algn="ctr" fontAlgn="ctr"/>
            <a:r>
              <a:rPr lang="en-US" sz="1400" smtClean="0">
                <a:solidFill>
                  <a:srgbClr val="EDAA4A"/>
                </a:solidFill>
                <a:latin typeface="Huawei Sans" panose="020C0503030203020204" pitchFamily="34" charset="0"/>
              </a:rPr>
              <a:t>Service A</a:t>
            </a:r>
            <a:endParaRPr lang="en-US" altLang="zh-CN" sz="1400">
              <a:solidFill>
                <a:srgbClr val="EDAA4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gray">
          <a:xfrm>
            <a:off x="10522894" y="3351159"/>
            <a:ext cx="917239" cy="307777"/>
          </a:xfrm>
          <a:prstGeom prst="rect">
            <a:avLst/>
          </a:prstGeom>
          <a:noFill/>
        </p:spPr>
        <p:txBody>
          <a:bodyPr wrap="none" rtlCol="0">
            <a:spAutoFit/>
          </a:bodyPr>
          <a:lstStyle/>
          <a:p>
            <a:pPr algn="ctr" fontAlgn="ctr"/>
            <a:r>
              <a:rPr lang="en-US" sz="1400" smtClean="0">
                <a:solidFill>
                  <a:srgbClr val="30B5C5"/>
                </a:solidFill>
                <a:latin typeface="Huawei Sans" panose="020C0503030203020204" pitchFamily="34" charset="0"/>
              </a:rPr>
              <a:t>Service B</a:t>
            </a:r>
            <a:endParaRPr lang="en-US" altLang="zh-CN" sz="14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1" descr="开放网络-蓝.png"/>
          <p:cNvPicPr>
            <a:picLocks noChangeAspect="1"/>
          </p:cNvPicPr>
          <p:nvPr/>
        </p:nvPicPr>
        <p:blipFill>
          <a:blip r:embed="rId4" cstate="print"/>
          <a:stretch>
            <a:fillRect/>
          </a:stretch>
        </p:blipFill>
        <p:spPr bwMode="gray">
          <a:xfrm>
            <a:off x="10758535" y="1859405"/>
            <a:ext cx="445956" cy="343290"/>
          </a:xfrm>
          <a:prstGeom prst="rect">
            <a:avLst/>
          </a:prstGeom>
        </p:spPr>
      </p:pic>
      <p:pic>
        <p:nvPicPr>
          <p:cNvPr id="142" name="图片 11" descr="开放网络-蓝.png"/>
          <p:cNvPicPr>
            <a:picLocks noChangeAspect="1"/>
          </p:cNvPicPr>
          <p:nvPr/>
        </p:nvPicPr>
        <p:blipFill>
          <a:blip r:embed="rId4" cstate="print"/>
          <a:stretch>
            <a:fillRect/>
          </a:stretch>
        </p:blipFill>
        <p:spPr bwMode="gray">
          <a:xfrm>
            <a:off x="10758535" y="2965723"/>
            <a:ext cx="445956" cy="343290"/>
          </a:xfrm>
          <a:prstGeom prst="rect">
            <a:avLst/>
          </a:prstGeom>
        </p:spPr>
      </p:pic>
      <p:sp>
        <p:nvSpPr>
          <p:cNvPr id="143" name="文本框 142"/>
          <p:cNvSpPr txBox="1"/>
          <p:nvPr/>
        </p:nvSpPr>
        <p:spPr bwMode="gray">
          <a:xfrm>
            <a:off x="7065100" y="4549877"/>
            <a:ext cx="1407566" cy="907941"/>
          </a:xfrm>
          <a:prstGeom prst="rect">
            <a:avLst/>
          </a:prstGeom>
          <a:noFill/>
        </p:spPr>
        <p:txBody>
          <a:bodyPr wrap="square" rtlCol="0">
            <a:spAutoFit/>
          </a:bodyPr>
          <a:lstStyle/>
          <a:p>
            <a:pPr algn="ctr" fontAlgn="ctr">
              <a:spcAft>
                <a:spcPts val="600"/>
              </a:spcAft>
            </a:pPr>
            <a:r>
              <a:rPr lang="en-US" sz="1200" dirty="0" smtClean="0">
                <a:solidFill>
                  <a:schemeClr val="tx1">
                    <a:lumMod val="65000"/>
                    <a:lumOff val="35000"/>
                  </a:schemeClr>
                </a:solidFill>
                <a:latin typeface="Huawei Sans" panose="020C0503030203020204" pitchFamily="34" charset="0"/>
              </a:rPr>
              <a:t>Interconnection VLAN</a:t>
            </a:r>
          </a:p>
          <a:p>
            <a:pPr algn="ctr" fontAlgn="ctr">
              <a:spcAft>
                <a:spcPts val="600"/>
              </a:spcAft>
            </a:pPr>
            <a:r>
              <a:rPr lang="en-US" sz="1200" dirty="0" smtClean="0">
                <a:solidFill>
                  <a:schemeClr val="tx1">
                    <a:lumMod val="65000"/>
                    <a:lumOff val="35000"/>
                  </a:schemeClr>
                </a:solidFill>
                <a:latin typeface="Huawei Sans" panose="020C0503030203020204" pitchFamily="34" charset="0"/>
              </a:rPr>
              <a:t>Interconnection IP address</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8661386" y="4549877"/>
            <a:ext cx="1433467" cy="907941"/>
          </a:xfrm>
          <a:prstGeom prst="rect">
            <a:avLst/>
          </a:prstGeom>
          <a:noFill/>
        </p:spPr>
        <p:txBody>
          <a:bodyPr wrap="square" rtlCol="0">
            <a:spAutoFit/>
          </a:bodyPr>
          <a:lstStyle/>
          <a:p>
            <a:pPr algn="ctr" fontAlgn="ctr">
              <a:spcAft>
                <a:spcPts val="600"/>
              </a:spcAft>
            </a:pPr>
            <a:r>
              <a:rPr lang="en-US" sz="1200" smtClean="0">
                <a:solidFill>
                  <a:schemeClr val="tx1">
                    <a:lumMod val="65000"/>
                    <a:lumOff val="35000"/>
                  </a:schemeClr>
                </a:solidFill>
                <a:latin typeface="Huawei Sans" panose="020C0503030203020204" pitchFamily="34" charset="0"/>
              </a:rPr>
              <a:t>Interconnection VLAN</a:t>
            </a:r>
          </a:p>
          <a:p>
            <a:pPr algn="ctr" fontAlgn="ctr">
              <a:spcAft>
                <a:spcPts val="600"/>
              </a:spcAft>
            </a:pPr>
            <a:r>
              <a:rPr lang="en-US" sz="1200" smtClean="0">
                <a:solidFill>
                  <a:schemeClr val="tx1">
                    <a:lumMod val="65000"/>
                    <a:lumOff val="35000"/>
                  </a:schemeClr>
                </a:solidFill>
                <a:latin typeface="Huawei Sans" panose="020C0503030203020204" pitchFamily="34" charset="0"/>
              </a:rPr>
              <a:t>Interconnection IP address</a:t>
            </a:r>
            <a:endParaRPr lang="en-US" altLang="zh-CN" sz="120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Can 9"/>
          <p:cNvSpPr/>
          <p:nvPr/>
        </p:nvSpPr>
        <p:spPr bwMode="gray">
          <a:xfrm rot="5400000">
            <a:off x="6927412" y="1794743"/>
            <a:ext cx="180726" cy="540042"/>
          </a:xfrm>
          <a:prstGeom prst="can">
            <a:avLst>
              <a:gd name="adj" fmla="val 55920"/>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Can 9"/>
          <p:cNvSpPr/>
          <p:nvPr/>
        </p:nvSpPr>
        <p:spPr bwMode="gray">
          <a:xfrm rot="5400000">
            <a:off x="8496140" y="547969"/>
            <a:ext cx="410714" cy="3033587"/>
          </a:xfrm>
          <a:prstGeom prst="can">
            <a:avLst>
              <a:gd name="adj" fmla="val 57159"/>
            </a:avLst>
          </a:prstGeom>
          <a:solidFill>
            <a:srgbClr val="FFF2CC"/>
          </a:solidFill>
          <a:ln w="12700" cap="flat" cmpd="sng" algn="ctr">
            <a:solidFill>
              <a:srgbClr val="FFD17D"/>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Can 9"/>
          <p:cNvSpPr/>
          <p:nvPr/>
        </p:nvSpPr>
        <p:spPr bwMode="gray">
          <a:xfrm rot="5400000">
            <a:off x="10205743" y="1835720"/>
            <a:ext cx="180726" cy="458088"/>
          </a:xfrm>
          <a:prstGeom prst="can">
            <a:avLst>
              <a:gd name="adj" fmla="val 58731"/>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a:off x="7608848" y="1910873"/>
            <a:ext cx="2052165" cy="307777"/>
          </a:xfrm>
          <a:prstGeom prst="rect">
            <a:avLst/>
          </a:prstGeom>
          <a:noFill/>
        </p:spPr>
        <p:txBody>
          <a:bodyPr wrap="none" rtlCol="0">
            <a:spAutoFit/>
          </a:bodyPr>
          <a:lstStyle/>
          <a:p>
            <a:pPr algn="ctr" fontAlgn="ctr"/>
            <a:r>
              <a:rPr lang="en-US" sz="1400" b="1" smtClean="0">
                <a:solidFill>
                  <a:srgbClr val="EDAA4A"/>
                </a:solidFill>
                <a:latin typeface="Huawei Sans" panose="020C0503030203020204" pitchFamily="34" charset="0"/>
              </a:rPr>
              <a:t>VXLAN encapsulation</a:t>
            </a:r>
            <a:endParaRPr lang="en-US" altLang="zh-CN" sz="1400" b="1">
              <a:solidFill>
                <a:srgbClr val="EDAA4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Can 9"/>
          <p:cNvSpPr/>
          <p:nvPr/>
        </p:nvSpPr>
        <p:spPr bwMode="gray">
          <a:xfrm rot="5400000">
            <a:off x="6927412" y="2961047"/>
            <a:ext cx="180726" cy="540042"/>
          </a:xfrm>
          <a:prstGeom prst="can">
            <a:avLst>
              <a:gd name="adj" fmla="val 55920"/>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Can 9"/>
          <p:cNvSpPr/>
          <p:nvPr/>
        </p:nvSpPr>
        <p:spPr bwMode="gray">
          <a:xfrm rot="5400000">
            <a:off x="8496140" y="1714273"/>
            <a:ext cx="410714" cy="3033587"/>
          </a:xfrm>
          <a:prstGeom prst="can">
            <a:avLst>
              <a:gd name="adj" fmla="val 57159"/>
            </a:avLst>
          </a:prstGeom>
          <a:solidFill>
            <a:srgbClr val="BEE9EE"/>
          </a:solidFill>
          <a:ln w="12700" cap="flat" cmpd="sng" algn="ctr">
            <a:solidFill>
              <a:srgbClr val="30B5C5"/>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Can 9"/>
          <p:cNvSpPr/>
          <p:nvPr/>
        </p:nvSpPr>
        <p:spPr bwMode="gray">
          <a:xfrm rot="5400000">
            <a:off x="10205743" y="3002024"/>
            <a:ext cx="180726" cy="458088"/>
          </a:xfrm>
          <a:prstGeom prst="can">
            <a:avLst>
              <a:gd name="adj" fmla="val 58731"/>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151"/>
          <p:cNvSpPr txBox="1"/>
          <p:nvPr/>
        </p:nvSpPr>
        <p:spPr bwMode="gray">
          <a:xfrm>
            <a:off x="7608848" y="3077177"/>
            <a:ext cx="2052165" cy="307777"/>
          </a:xfrm>
          <a:prstGeom prst="rect">
            <a:avLst/>
          </a:prstGeom>
          <a:noFill/>
        </p:spPr>
        <p:txBody>
          <a:bodyPr wrap="none" rtlCol="0">
            <a:spAutoFit/>
          </a:bodyPr>
          <a:lstStyle/>
          <a:p>
            <a:pPr algn="ctr" fontAlgn="ctr"/>
            <a:r>
              <a:rPr lang="en-US" sz="1400" b="1" smtClean="0">
                <a:solidFill>
                  <a:srgbClr val="30B5C5"/>
                </a:solidFill>
                <a:latin typeface="Huawei Sans" panose="020C0503030203020204" pitchFamily="34" charset="0"/>
              </a:rPr>
              <a:t>VXLAN encapsulation</a:t>
            </a:r>
            <a:endParaRPr lang="en-US" altLang="zh-CN" sz="1400" b="1">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Right Arrow 157"/>
          <p:cNvSpPr/>
          <p:nvPr/>
        </p:nvSpPr>
        <p:spPr bwMode="gray">
          <a:xfrm rot="16200000">
            <a:off x="8297764" y="3769266"/>
            <a:ext cx="633403" cy="1077116"/>
          </a:xfrm>
          <a:prstGeom prst="rightArrow">
            <a:avLst>
              <a:gd name="adj1" fmla="val 79333"/>
              <a:gd name="adj2" fmla="val 50000"/>
            </a:avLst>
          </a:prstGeom>
          <a:gradFill flip="none" rotWithShape="1">
            <a:gsLst>
              <a:gs pos="0">
                <a:schemeClr val="bg1">
                  <a:alpha val="0"/>
                </a:schemeClr>
              </a:gs>
              <a:gs pos="91000">
                <a:schemeClr val="bg1">
                  <a:lumMod val="65000"/>
                  <a:alpha val="75000"/>
                </a:schemeClr>
              </a:gs>
            </a:gsLst>
            <a:lin ang="0" scaled="1"/>
            <a:tileRect/>
          </a:gradFill>
          <a:ln w="9525">
            <a:gradFill flip="none" rotWithShape="1">
              <a:gsLst>
                <a:gs pos="0">
                  <a:schemeClr val="bg1">
                    <a:alpha val="0"/>
                  </a:schemeClr>
                </a:gs>
                <a:gs pos="88000">
                  <a:schemeClr val="bg1">
                    <a:lumMod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bwMode="gray">
          <a:xfrm>
            <a:off x="8205380" y="4256360"/>
            <a:ext cx="780983" cy="338554"/>
          </a:xfrm>
          <a:prstGeom prst="rect">
            <a:avLst/>
          </a:prstGeom>
          <a:noFill/>
        </p:spPr>
        <p:txBody>
          <a:bodyPr wrap="none" rtlCol="0">
            <a:spAutoFit/>
          </a:bodyPr>
          <a:lstStyle/>
          <a:p>
            <a:pPr algn="ctr" fontAlgn="ctr"/>
            <a:r>
              <a:rPr lang="en-US" sz="1600" b="1" dirty="0" smtClean="0">
                <a:solidFill>
                  <a:srgbClr val="C7000B"/>
                </a:solidFill>
                <a:latin typeface="Huawei Sans" panose="020C0503030203020204" pitchFamily="34" charset="0"/>
              </a:rPr>
              <a:t>Fabric</a:t>
            </a:r>
            <a:endParaRPr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圆角矩形 154"/>
          <p:cNvSpPr/>
          <p:nvPr/>
        </p:nvSpPr>
        <p:spPr bwMode="gray">
          <a:xfrm>
            <a:off x="6026640" y="1471501"/>
            <a:ext cx="5364000" cy="4324285"/>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735848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A85C531B-A61B-4CE2-87A7-639C7C7B5C89}"/>
              </a:ext>
            </a:extLst>
          </p:cNvPr>
          <p:cNvSpPr>
            <a:spLocks noGrp="1"/>
          </p:cNvSpPr>
          <p:nvPr>
            <p:ph type="title"/>
          </p:nvPr>
        </p:nvSpPr>
        <p:spPr/>
        <p:txBody>
          <a:bodyPr>
            <a:normAutofit/>
          </a:bodyPr>
          <a:lstStyle/>
          <a:p>
            <a:r>
              <a:rPr lang="en-US" smtClean="0"/>
              <a:t>BGP EVPN</a:t>
            </a:r>
            <a:endParaRPr lang="en-US" altLang="zh-CN">
              <a:sym typeface="Huawei Sans" panose="020C0503030203020204" pitchFamily="34" charset="0"/>
            </a:endParaRPr>
          </a:p>
        </p:txBody>
      </p:sp>
      <p:sp>
        <p:nvSpPr>
          <p:cNvPr id="44" name="文本占位符 43"/>
          <p:cNvSpPr>
            <a:spLocks noGrp="1"/>
          </p:cNvSpPr>
          <p:nvPr>
            <p:ph type="body" sz="quarter" idx="10"/>
          </p:nvPr>
        </p:nvSpPr>
        <p:spPr/>
        <p:txBody>
          <a:bodyPr/>
          <a:lstStyle/>
          <a:p>
            <a:pPr algn="l"/>
            <a:r>
              <a:rPr lang="en-US" sz="1600" dirty="0" smtClean="0"/>
              <a:t>BGP EVPN extends BGP by defining several new types of BGP EVPN routes using Network Layer Reachability Information (NLRI) in the MP_REACH_NLRI attribute.</a:t>
            </a:r>
            <a:endParaRPr lang="en-US" altLang="zh-CN" sz="1600" dirty="0" smtClean="0">
              <a:sym typeface="Huawei Sans" panose="020C0503030203020204" pitchFamily="34" charset="0"/>
            </a:endParaRPr>
          </a:p>
          <a:p>
            <a:pPr algn="l"/>
            <a:r>
              <a:rPr lang="en-US" sz="1600" dirty="0" smtClean="0"/>
              <a:t>These BGP EVPN routes can be used to transmit VTEP addresses and host information. Therefore, when BGP EVPN is used on a VXLAN network, VTEP discovery and host information learning can be transferred from the data plane to the control plane.</a:t>
            </a:r>
            <a:endParaRPr lang="en-US" altLang="zh-CN" sz="1600" dirty="0">
              <a:sym typeface="Huawei Sans" panose="020C0503030203020204" pitchFamily="34" charset="0"/>
            </a:endParaRPr>
          </a:p>
        </p:txBody>
      </p:sp>
      <p:sp>
        <p:nvSpPr>
          <p:cNvPr id="25" name="Freeform 159"/>
          <p:cNvSpPr/>
          <p:nvPr/>
        </p:nvSpPr>
        <p:spPr bwMode="gray">
          <a:xfrm flipH="1">
            <a:off x="4331554" y="2696510"/>
            <a:ext cx="3457500" cy="18702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080144" y="3616937"/>
            <a:ext cx="502820" cy="411400"/>
          </a:xfrm>
          <a:prstGeom prst="rect">
            <a:avLst/>
          </a:prstGeom>
        </p:spPr>
      </p:pic>
      <p:pic>
        <p:nvPicPr>
          <p:cNvPr id="35" name="图片 87" descr="汇聚交换机.png"/>
          <p:cNvPicPr>
            <a:picLocks noChangeAspect="1"/>
          </p:cNvPicPr>
          <p:nvPr/>
        </p:nvPicPr>
        <p:blipFill>
          <a:blip r:embed="rId3"/>
          <a:stretch>
            <a:fillRect/>
          </a:stretch>
        </p:blipFill>
        <p:spPr bwMode="gray">
          <a:xfrm>
            <a:off x="7537644" y="3616937"/>
            <a:ext cx="502820" cy="411400"/>
          </a:xfrm>
          <a:prstGeom prst="rect">
            <a:avLst/>
          </a:prstGeom>
        </p:spPr>
      </p:pic>
      <p:sp>
        <p:nvSpPr>
          <p:cNvPr id="38" name="文本框 37"/>
          <p:cNvSpPr txBox="1"/>
          <p:nvPr/>
        </p:nvSpPr>
        <p:spPr bwMode="gray">
          <a:xfrm>
            <a:off x="3545540" y="3673973"/>
            <a:ext cx="575799" cy="307777"/>
          </a:xfrm>
          <a:prstGeom prst="rect">
            <a:avLst/>
          </a:prstGeom>
          <a:noFill/>
        </p:spPr>
        <p:txBody>
          <a:bodyPr wrap="none" rtlCol="0">
            <a:spAutoFit/>
          </a:bodyPr>
          <a:lstStyle/>
          <a:p>
            <a:pPr fontAlgn="ctr"/>
            <a:r>
              <a:rPr lang="en-US" sz="1400" b="1" smtClean="0">
                <a:latin typeface="Huawei Sans" panose="020C0503030203020204" pitchFamily="34" charset="0"/>
              </a:rPr>
              <a:t>SW1</a:t>
            </a:r>
            <a:endParaRPr lang="en-US" altLang="zh-CN" sz="1400"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8029097" y="3673973"/>
            <a:ext cx="575799" cy="307777"/>
          </a:xfrm>
          <a:prstGeom prst="rect">
            <a:avLst/>
          </a:prstGeom>
          <a:noFill/>
        </p:spPr>
        <p:txBody>
          <a:bodyPr wrap="none" rtlCol="0">
            <a:spAutoFit/>
          </a:bodyPr>
          <a:lstStyle/>
          <a:p>
            <a:pPr fontAlgn="ctr"/>
            <a:r>
              <a:rPr lang="en-US" sz="1400" b="1" smtClean="0">
                <a:latin typeface="Huawei Sans" panose="020C0503030203020204" pitchFamily="34" charset="0"/>
              </a:rPr>
              <a:t>SW2</a:t>
            </a:r>
            <a:endParaRPr lang="en-US" altLang="zh-CN" sz="1400"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39"/>
          <p:cNvSpPr/>
          <p:nvPr/>
        </p:nvSpPr>
        <p:spPr bwMode="gray">
          <a:xfrm flipH="1" flipV="1">
            <a:off x="4638852" y="3310871"/>
            <a:ext cx="2827666" cy="474713"/>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869"/>
              <a:gd name="connsiteY0" fmla="*/ 283816 h 334869"/>
              <a:gd name="connsiteX1" fmla="*/ 9869 w 9869"/>
              <a:gd name="connsiteY1" fmla="*/ 334869 h 334869"/>
              <a:gd name="connsiteX0" fmla="*/ 0 w 15423"/>
              <a:gd name="connsiteY0" fmla="*/ 4447 h 20683"/>
              <a:gd name="connsiteX1" fmla="*/ 15423 w 15423"/>
              <a:gd name="connsiteY1" fmla="*/ 20683 h 20683"/>
              <a:gd name="connsiteX0" fmla="*/ 0 w 15423"/>
              <a:gd name="connsiteY0" fmla="*/ 219 h 16455"/>
              <a:gd name="connsiteX1" fmla="*/ 15423 w 15423"/>
              <a:gd name="connsiteY1" fmla="*/ 16455 h 16455"/>
              <a:gd name="connsiteX0" fmla="*/ 0 w 15423"/>
              <a:gd name="connsiteY0" fmla="*/ 0 h 16236"/>
              <a:gd name="connsiteX1" fmla="*/ 15423 w 15423"/>
              <a:gd name="connsiteY1" fmla="*/ 16236 h 16236"/>
              <a:gd name="connsiteX0" fmla="*/ 0 w 16084"/>
              <a:gd name="connsiteY0" fmla="*/ 0 h 16542"/>
              <a:gd name="connsiteX1" fmla="*/ 16084 w 16084"/>
              <a:gd name="connsiteY1" fmla="*/ 16542 h 16542"/>
              <a:gd name="connsiteX0" fmla="*/ 0 w 16084"/>
              <a:gd name="connsiteY0" fmla="*/ 0 h 16542"/>
              <a:gd name="connsiteX1" fmla="*/ 16084 w 16084"/>
              <a:gd name="connsiteY1" fmla="*/ 16542 h 16542"/>
              <a:gd name="connsiteX0" fmla="*/ 0 w 16005"/>
              <a:gd name="connsiteY0" fmla="*/ 0 h 30325"/>
              <a:gd name="connsiteX1" fmla="*/ 16005 w 16005"/>
              <a:gd name="connsiteY1" fmla="*/ 30325 h 30325"/>
              <a:gd name="connsiteX0" fmla="*/ 2950 w 18955"/>
              <a:gd name="connsiteY0" fmla="*/ 0 h 30325"/>
              <a:gd name="connsiteX1" fmla="*/ 18955 w 18955"/>
              <a:gd name="connsiteY1" fmla="*/ 30325 h 30325"/>
              <a:gd name="connsiteX0" fmla="*/ 45031 w 45031"/>
              <a:gd name="connsiteY0" fmla="*/ 0 h 13462"/>
              <a:gd name="connsiteX1" fmla="*/ 88 w 45031"/>
              <a:gd name="connsiteY1" fmla="*/ 13462 h 13462"/>
              <a:gd name="connsiteX0" fmla="*/ 44943 w 44943"/>
              <a:gd name="connsiteY0" fmla="*/ 0 h 15281"/>
              <a:gd name="connsiteX1" fmla="*/ 0 w 44943"/>
              <a:gd name="connsiteY1" fmla="*/ 13462 h 15281"/>
              <a:gd name="connsiteX0" fmla="*/ 43872 w 43872"/>
              <a:gd name="connsiteY0" fmla="*/ 639 h 5533"/>
              <a:gd name="connsiteX1" fmla="*/ 0 w 43872"/>
              <a:gd name="connsiteY1" fmla="*/ 0 h 5533"/>
              <a:gd name="connsiteX0" fmla="*/ 10000 w 10000"/>
              <a:gd name="connsiteY0" fmla="*/ 1155 h 16005"/>
              <a:gd name="connsiteX1" fmla="*/ 0 w 10000"/>
              <a:gd name="connsiteY1" fmla="*/ 0 h 16005"/>
              <a:gd name="connsiteX0" fmla="*/ 10027 w 10027"/>
              <a:gd name="connsiteY0" fmla="*/ 466 h 15734"/>
              <a:gd name="connsiteX1" fmla="*/ 0 w 10027"/>
              <a:gd name="connsiteY1" fmla="*/ 0 h 15734"/>
              <a:gd name="connsiteX0" fmla="*/ 10027 w 10027"/>
              <a:gd name="connsiteY0" fmla="*/ 466 h 18683"/>
              <a:gd name="connsiteX1" fmla="*/ 0 w 10027"/>
              <a:gd name="connsiteY1" fmla="*/ 0 h 18683"/>
              <a:gd name="connsiteX0" fmla="*/ 9918 w 9918"/>
              <a:gd name="connsiteY0" fmla="*/ 466 h 18683"/>
              <a:gd name="connsiteX1" fmla="*/ 0 w 9918"/>
              <a:gd name="connsiteY1" fmla="*/ 0 h 18683"/>
              <a:gd name="connsiteX0" fmla="*/ 10000 w 10000"/>
              <a:gd name="connsiteY0" fmla="*/ 249 h 9714"/>
              <a:gd name="connsiteX1" fmla="*/ 0 w 10000"/>
              <a:gd name="connsiteY1" fmla="*/ 0 h 9714"/>
              <a:gd name="connsiteX0" fmla="*/ 10030 w 10030"/>
              <a:gd name="connsiteY0" fmla="*/ 0 h 12302"/>
              <a:gd name="connsiteX1" fmla="*/ 0 w 10030"/>
              <a:gd name="connsiteY1" fmla="*/ 4134 h 12302"/>
              <a:gd name="connsiteX0" fmla="*/ 10030 w 10030"/>
              <a:gd name="connsiteY0" fmla="*/ 0 h 16644"/>
              <a:gd name="connsiteX1" fmla="*/ 0 w 10030"/>
              <a:gd name="connsiteY1" fmla="*/ 4134 h 16644"/>
              <a:gd name="connsiteX0" fmla="*/ 10152 w 10152"/>
              <a:gd name="connsiteY0" fmla="*/ 0 h 14970"/>
              <a:gd name="connsiteX1" fmla="*/ 0 w 10152"/>
              <a:gd name="connsiteY1" fmla="*/ 371 h 14970"/>
              <a:gd name="connsiteX0" fmla="*/ 10152 w 10152"/>
              <a:gd name="connsiteY0" fmla="*/ 0 h 17015"/>
              <a:gd name="connsiteX1" fmla="*/ 0 w 10152"/>
              <a:gd name="connsiteY1" fmla="*/ 371 h 17015"/>
              <a:gd name="connsiteX0" fmla="*/ 10152 w 10152"/>
              <a:gd name="connsiteY0" fmla="*/ 0 h 17583"/>
              <a:gd name="connsiteX1" fmla="*/ 0 w 10152"/>
              <a:gd name="connsiteY1" fmla="*/ 371 h 17583"/>
            </a:gdLst>
            <a:ahLst/>
            <a:cxnLst>
              <a:cxn ang="0">
                <a:pos x="connsiteX0" y="connsiteY0"/>
              </a:cxn>
              <a:cxn ang="0">
                <a:pos x="connsiteX1" y="connsiteY1"/>
              </a:cxn>
            </a:cxnLst>
            <a:rect l="l" t="t" r="r" b="b"/>
            <a:pathLst>
              <a:path w="10152" h="17583">
                <a:moveTo>
                  <a:pt x="10152" y="0"/>
                </a:moveTo>
                <a:cubicBezTo>
                  <a:pt x="8055" y="24624"/>
                  <a:pt x="2520" y="22118"/>
                  <a:pt x="0" y="371"/>
                </a:cubicBezTo>
              </a:path>
            </a:pathLst>
          </a:custGeom>
          <a:ln w="28575">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754780" y="2761840"/>
            <a:ext cx="2579470" cy="584775"/>
          </a:xfrm>
          <a:prstGeom prst="rect">
            <a:avLst/>
          </a:prstGeom>
          <a:noFill/>
        </p:spPr>
        <p:txBody>
          <a:bodyPr wrap="square" rtlCol="0">
            <a:spAutoFit/>
          </a:bodyPr>
          <a:lstStyle/>
          <a:p>
            <a:pPr algn="ctr" fontAlgn="ctr"/>
            <a:r>
              <a:rPr lang="en-US" sz="1600" b="1" dirty="0" smtClean="0">
                <a:solidFill>
                  <a:srgbClr val="C7000B"/>
                </a:solidFill>
                <a:latin typeface="Huawei Sans" panose="020C0503030203020204" pitchFamily="34" charset="0"/>
              </a:rPr>
              <a:t>BGP EVPN peer relationship</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a:extLst>
              <a:ext uri="{FF2B5EF4-FFF2-40B4-BE49-F238E27FC236}">
                <a16:creationId xmlns:a16="http://schemas.microsoft.com/office/drawing/2014/main" xmlns="" id="{062F7182-EB4F-47B5-A947-7E338CCA1217}"/>
              </a:ext>
            </a:extLst>
          </p:cNvPr>
          <p:cNvCxnSpPr>
            <a:cxnSpLocks/>
          </p:cNvCxnSpPr>
          <p:nvPr/>
        </p:nvCxnSpPr>
        <p:spPr bwMode="gray">
          <a:xfrm flipH="1">
            <a:off x="4638852" y="3957661"/>
            <a:ext cx="2827666"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bwMode="gray">
          <a:xfrm>
            <a:off x="745067" y="4415671"/>
            <a:ext cx="10549466" cy="1785104"/>
          </a:xfrm>
          <a:prstGeom prst="rect">
            <a:avLst/>
          </a:prstGeom>
        </p:spPr>
        <p:txBody>
          <a:bodyPr wrap="square">
            <a:spAutoFit/>
          </a:bodyPr>
          <a:lstStyle/>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Type 2 routes (MAC/IP routes):</a:t>
            </a:r>
            <a:r>
              <a:rPr lang="en-US" sz="1400" dirty="0" smtClean="0">
                <a:latin typeface="Huawei Sans" panose="020C0503030203020204" pitchFamily="34" charset="0"/>
              </a:rPr>
              <a:t> are used to advertise host MAC addresses, ARP entries, and IP routes.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Type 3 routes (inclusive multicast routes):</a:t>
            </a:r>
            <a:r>
              <a:rPr lang="en-US" sz="1400" dirty="0" smtClean="0">
                <a:latin typeface="Huawei Sans" panose="020C0503030203020204" pitchFamily="34" charset="0"/>
              </a:rPr>
              <a:t> are used to transmit Layer 2 VNI and VTEP IP address information, so as to implement automatic VTEP discovery, dynamic VXLAN tunnel establishment, and BUM packet forwarding.</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Type 5 routes (IP prefix routes):</a:t>
            </a:r>
            <a:r>
              <a:rPr lang="en-US" sz="1400" dirty="0" smtClean="0">
                <a:latin typeface="Huawei Sans" panose="020C0503030203020204" pitchFamily="34" charset="0"/>
              </a:rPr>
              <a:t> are used to advertise host MAC addresses, ARP entries, and IP routes, as well as external network routes.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127889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Using VRF for VN Isolation</a:t>
            </a:r>
            <a:endParaRPr lang="en-US" altLang="zh-CN">
              <a:sym typeface="Huawei Sans" panose="020C0503030203020204" pitchFamily="34" charset="0"/>
            </a:endParaRPr>
          </a:p>
        </p:txBody>
      </p:sp>
      <p:sp>
        <p:nvSpPr>
          <p:cNvPr id="3" name="圆角矩形 2"/>
          <p:cNvSpPr/>
          <p:nvPr/>
        </p:nvSpPr>
        <p:spPr bwMode="gray">
          <a:xfrm>
            <a:off x="3383187" y="4170649"/>
            <a:ext cx="1368000" cy="1175792"/>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1892420" y="4170649"/>
            <a:ext cx="1368000" cy="1175792"/>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211"/>
          <p:cNvGrpSpPr/>
          <p:nvPr/>
        </p:nvGrpSpPr>
        <p:grpSpPr bwMode="gray">
          <a:xfrm>
            <a:off x="2318489" y="4429724"/>
            <a:ext cx="515863" cy="256225"/>
            <a:chOff x="5310188" y="1243013"/>
            <a:chExt cx="915988" cy="414338"/>
          </a:xfrm>
          <a:solidFill>
            <a:srgbClr val="7A7B7C"/>
          </a:solidFill>
        </p:grpSpPr>
        <p:sp>
          <p:nvSpPr>
            <p:cNvPr id="6"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 name="文本框 13"/>
          <p:cNvSpPr txBox="1"/>
          <p:nvPr/>
        </p:nvSpPr>
        <p:spPr bwMode="gray">
          <a:xfrm>
            <a:off x="2106580" y="4730694"/>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4</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smtClean="0">
                <a:latin typeface="Huawei Sans" panose="020C0503030203020204" pitchFamily="34" charset="0"/>
              </a:rPr>
              <a:t>2.2.2.1/24</a:t>
            </a:r>
            <a:endParaRPr lang="en-US" sz="1200">
              <a:latin typeface="Huawei Sans" panose="020C0503030203020204" pitchFamily="34" charset="0"/>
            </a:endParaRPr>
          </a:p>
        </p:txBody>
      </p:sp>
      <p:sp>
        <p:nvSpPr>
          <p:cNvPr id="15" name="圆角矩形 14"/>
          <p:cNvSpPr/>
          <p:nvPr/>
        </p:nvSpPr>
        <p:spPr bwMode="gray">
          <a:xfrm>
            <a:off x="2448556" y="5794825"/>
            <a:ext cx="1420046" cy="321726"/>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456230" y="5794825"/>
            <a:ext cx="1422000" cy="321726"/>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4841990" y="4170649"/>
            <a:ext cx="1368000" cy="1175792"/>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452438" y="4170649"/>
            <a:ext cx="1368000" cy="1175792"/>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14" descr="日志告警服务器-蓝.png"/>
          <p:cNvPicPr>
            <a:picLocks noChangeAspect="1"/>
          </p:cNvPicPr>
          <p:nvPr/>
        </p:nvPicPr>
        <p:blipFill>
          <a:blip r:embed="rId3" cstate="print"/>
          <a:stretch>
            <a:fillRect/>
          </a:stretch>
        </p:blipFill>
        <p:spPr bwMode="gray">
          <a:xfrm>
            <a:off x="891162" y="4359032"/>
            <a:ext cx="490552" cy="306312"/>
          </a:xfrm>
          <a:prstGeom prst="rect">
            <a:avLst/>
          </a:prstGeom>
        </p:spPr>
      </p:pic>
      <p:pic>
        <p:nvPicPr>
          <p:cNvPr id="32" name="图片 47" descr="打印机.png"/>
          <p:cNvPicPr>
            <a:picLocks noChangeAspect="1"/>
          </p:cNvPicPr>
          <p:nvPr/>
        </p:nvPicPr>
        <p:blipFill>
          <a:blip r:embed="rId4" cstate="print"/>
          <a:stretch>
            <a:fillRect/>
          </a:stretch>
        </p:blipFill>
        <p:spPr bwMode="gray">
          <a:xfrm>
            <a:off x="3844794" y="4334626"/>
            <a:ext cx="444786" cy="365835"/>
          </a:xfrm>
          <a:prstGeom prst="rect">
            <a:avLst/>
          </a:prstGeom>
        </p:spPr>
      </p:pic>
      <p:grpSp>
        <p:nvGrpSpPr>
          <p:cNvPr id="33" name="组合 211"/>
          <p:cNvGrpSpPr/>
          <p:nvPr/>
        </p:nvGrpSpPr>
        <p:grpSpPr bwMode="gray">
          <a:xfrm>
            <a:off x="5268059" y="4429724"/>
            <a:ext cx="515863" cy="256225"/>
            <a:chOff x="5310188" y="1243013"/>
            <a:chExt cx="915988" cy="414338"/>
          </a:xfrm>
          <a:solidFill>
            <a:srgbClr val="7A7B7C"/>
          </a:solidFill>
        </p:grpSpPr>
        <p:sp>
          <p:nvSpPr>
            <p:cNvPr id="34"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文本框 44"/>
          <p:cNvSpPr txBox="1"/>
          <p:nvPr/>
        </p:nvSpPr>
        <p:spPr bwMode="gray">
          <a:xfrm>
            <a:off x="666598" y="4730694"/>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1</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smtClean="0">
                <a:latin typeface="Huawei Sans" panose="020C0503030203020204" pitchFamily="34" charset="0"/>
              </a:rPr>
              <a:t>1.1.1.1/24</a:t>
            </a:r>
            <a:endParaRPr lang="en-US" sz="1200">
              <a:latin typeface="Huawei Sans" panose="020C0503030203020204" pitchFamily="34" charset="0"/>
            </a:endParaRPr>
          </a:p>
        </p:txBody>
      </p:sp>
      <p:sp>
        <p:nvSpPr>
          <p:cNvPr id="46" name="文本框 45"/>
          <p:cNvSpPr txBox="1"/>
          <p:nvPr/>
        </p:nvSpPr>
        <p:spPr bwMode="gray">
          <a:xfrm>
            <a:off x="3597347" y="4730694"/>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3</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smtClean="0">
                <a:latin typeface="Huawei Sans" panose="020C0503030203020204" pitchFamily="34" charset="0"/>
              </a:rPr>
              <a:t>1.1.1.2/24</a:t>
            </a:r>
            <a:endParaRPr lang="en-US" sz="1200">
              <a:latin typeface="Huawei Sans" panose="020C0503030203020204" pitchFamily="34" charset="0"/>
            </a:endParaRPr>
          </a:p>
        </p:txBody>
      </p:sp>
      <p:sp>
        <p:nvSpPr>
          <p:cNvPr id="47" name="文本框 46"/>
          <p:cNvSpPr txBox="1"/>
          <p:nvPr/>
        </p:nvSpPr>
        <p:spPr bwMode="gray">
          <a:xfrm>
            <a:off x="5056150" y="4730694"/>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4</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smtClean="0">
                <a:latin typeface="Huawei Sans" panose="020C0503030203020204" pitchFamily="34" charset="0"/>
              </a:rPr>
              <a:t>2.2.2.2/24</a:t>
            </a:r>
            <a:endParaRPr lang="en-US" sz="1200">
              <a:latin typeface="Huawei Sans" panose="020C0503030203020204" pitchFamily="34" charset="0"/>
            </a:endParaRPr>
          </a:p>
        </p:txBody>
      </p:sp>
      <p:sp>
        <p:nvSpPr>
          <p:cNvPr id="48" name="文本框 47"/>
          <p:cNvSpPr txBox="1"/>
          <p:nvPr/>
        </p:nvSpPr>
        <p:spPr bwMode="gray">
          <a:xfrm>
            <a:off x="642086" y="5817189"/>
            <a:ext cx="1050288" cy="461665"/>
          </a:xfrm>
          <a:prstGeom prst="rect">
            <a:avLst/>
          </a:prstGeom>
          <a:noFill/>
        </p:spPr>
        <p:txBody>
          <a:bodyPr wrap="none" rtlCol="0">
            <a:spAutoFit/>
          </a:bodyPr>
          <a:lstStyle/>
          <a:p>
            <a:pPr algn="ctr" fontAlgn="ctr"/>
            <a:r>
              <a:rPr lang="en-US" sz="1200" smtClean="0">
                <a:latin typeface="Huawei Sans" panose="020C0503030203020204" pitchFamily="34" charset="0"/>
              </a:rPr>
              <a:t>VN1 (office)</a:t>
            </a:r>
          </a:p>
          <a:p>
            <a:pPr algn="ct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2438613" y="5817189"/>
            <a:ext cx="1436612" cy="276999"/>
          </a:xfrm>
          <a:prstGeom prst="rect">
            <a:avLst/>
          </a:prstGeom>
          <a:noFill/>
        </p:spPr>
        <p:txBody>
          <a:bodyPr wrap="none" rtlCol="0">
            <a:spAutoFit/>
          </a:bodyPr>
          <a:lstStyle/>
          <a:p>
            <a:pPr fontAlgn="ctr"/>
            <a:r>
              <a:rPr lang="en-US" sz="1200" smtClean="0">
                <a:latin typeface="Huawei Sans" panose="020C0503030203020204" pitchFamily="34" charset="0"/>
              </a:rPr>
              <a:t>VN2 (monitoring)</a:t>
            </a:r>
            <a:endParaRPr lang="en-US" altLang="zh-CN" sz="1200">
              <a:latin typeface="Huawei Sans" panose="020C0503030203020204" pitchFamily="34" charset="0"/>
            </a:endParaRPr>
          </a:p>
        </p:txBody>
      </p:sp>
      <p:sp>
        <p:nvSpPr>
          <p:cNvPr id="50" name="Freeform 155"/>
          <p:cNvSpPr/>
          <p:nvPr/>
        </p:nvSpPr>
        <p:spPr bwMode="gray">
          <a:xfrm flipV="1">
            <a:off x="1303967" y="5203992"/>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1435302" y="5394286"/>
            <a:ext cx="780983" cy="276999"/>
          </a:xfrm>
          <a:prstGeom prst="rect">
            <a:avLst/>
          </a:prstGeom>
          <a:noFill/>
        </p:spPr>
        <p:txBody>
          <a:bodyPr wrap="none" rtlCol="0">
            <a:spAutoFit/>
          </a:bodyPr>
          <a:lstStyle/>
          <a:p>
            <a:pPr algn="ctr" fontAlgn="ctr"/>
            <a:r>
              <a:rPr lang="en-US" sz="1200" smtClean="0">
                <a:solidFill>
                  <a:srgbClr val="C7000B"/>
                </a:solidFill>
                <a:latin typeface="Huawei Sans" panose="020C0503030203020204" pitchFamily="34" charset="0"/>
              </a:rPr>
              <a:t>Isolation</a:t>
            </a:r>
            <a:endParaRPr lang="en-US" altLang="zh-CN" sz="120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十字形 51"/>
          <p:cNvSpPr/>
          <p:nvPr/>
        </p:nvSpPr>
        <p:spPr bwMode="gray">
          <a:xfrm rot="2785165">
            <a:off x="1748020" y="5300255"/>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9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55"/>
          <p:cNvSpPr/>
          <p:nvPr/>
        </p:nvSpPr>
        <p:spPr bwMode="gray">
          <a:xfrm flipV="1">
            <a:off x="2814683" y="5203992"/>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946018" y="5394286"/>
            <a:ext cx="780983"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Isolation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十字形 54"/>
          <p:cNvSpPr/>
          <p:nvPr/>
        </p:nvSpPr>
        <p:spPr bwMode="gray">
          <a:xfrm rot="2785165">
            <a:off x="3258736" y="5300255"/>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9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5"/>
          <p:cNvSpPr/>
          <p:nvPr/>
        </p:nvSpPr>
        <p:spPr bwMode="gray">
          <a:xfrm flipV="1">
            <a:off x="4258880" y="5203992"/>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4390215" y="5394286"/>
            <a:ext cx="780983"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Isolation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十字形 57"/>
          <p:cNvSpPr/>
          <p:nvPr/>
        </p:nvSpPr>
        <p:spPr bwMode="gray">
          <a:xfrm rot="2785165">
            <a:off x="4702933" y="5300255"/>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9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59"/>
          <p:cNvSpPr/>
          <p:nvPr/>
        </p:nvSpPr>
        <p:spPr bwMode="gray">
          <a:xfrm flipH="1">
            <a:off x="1275999" y="1698836"/>
            <a:ext cx="3663712" cy="19151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alpha val="48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Straight Connector 166"/>
          <p:cNvCxnSpPr>
            <a:endCxn id="17" idx="0"/>
          </p:cNvCxnSpPr>
          <p:nvPr/>
        </p:nvCxnSpPr>
        <p:spPr bwMode="gray">
          <a:xfrm>
            <a:off x="4190341" y="3646431"/>
            <a:ext cx="1335649" cy="524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167"/>
          <p:cNvCxnSpPr>
            <a:endCxn id="3" idx="0"/>
          </p:cNvCxnSpPr>
          <p:nvPr/>
        </p:nvCxnSpPr>
        <p:spPr bwMode="gray">
          <a:xfrm flipH="1">
            <a:off x="4067187" y="3646431"/>
            <a:ext cx="123154" cy="524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descr="汇聚交换机.png"/>
          <p:cNvPicPr>
            <a:picLocks noChangeAspect="1"/>
          </p:cNvPicPr>
          <p:nvPr/>
        </p:nvPicPr>
        <p:blipFill>
          <a:blip r:embed="rId5" cstate="print"/>
          <a:stretch>
            <a:fillRect/>
          </a:stretch>
        </p:blipFill>
        <p:spPr bwMode="gray">
          <a:xfrm>
            <a:off x="1617442" y="2532555"/>
            <a:ext cx="403334" cy="330001"/>
          </a:xfrm>
          <a:prstGeom prst="rect">
            <a:avLst/>
          </a:prstGeom>
        </p:spPr>
      </p:pic>
      <p:pic>
        <p:nvPicPr>
          <p:cNvPr id="69" name="图片 87" descr="汇聚交换机.png"/>
          <p:cNvPicPr>
            <a:picLocks noChangeAspect="1"/>
          </p:cNvPicPr>
          <p:nvPr/>
        </p:nvPicPr>
        <p:blipFill>
          <a:blip r:embed="rId5" cstate="print"/>
          <a:stretch>
            <a:fillRect/>
          </a:stretch>
        </p:blipFill>
        <p:spPr bwMode="gray">
          <a:xfrm>
            <a:off x="3993059" y="2532555"/>
            <a:ext cx="403334" cy="330001"/>
          </a:xfrm>
          <a:prstGeom prst="rect">
            <a:avLst/>
          </a:prstGeom>
        </p:spPr>
      </p:pic>
      <p:pic>
        <p:nvPicPr>
          <p:cNvPr id="70" name="图片 86" descr="核心交换机.png"/>
          <p:cNvPicPr>
            <a:picLocks noChangeAspect="1"/>
          </p:cNvPicPr>
          <p:nvPr/>
        </p:nvPicPr>
        <p:blipFill>
          <a:blip r:embed="rId6" cstate="print"/>
          <a:stretch>
            <a:fillRect/>
          </a:stretch>
        </p:blipFill>
        <p:spPr bwMode="gray">
          <a:xfrm>
            <a:off x="2717232" y="1648497"/>
            <a:ext cx="443667" cy="363001"/>
          </a:xfrm>
          <a:prstGeom prst="rect">
            <a:avLst/>
          </a:prstGeom>
        </p:spPr>
      </p:pic>
      <p:grpSp>
        <p:nvGrpSpPr>
          <p:cNvPr id="71" name="组合 758"/>
          <p:cNvGrpSpPr/>
          <p:nvPr/>
        </p:nvGrpSpPr>
        <p:grpSpPr bwMode="gray">
          <a:xfrm flipV="1">
            <a:off x="2868469" y="3818521"/>
            <a:ext cx="225699" cy="191129"/>
            <a:chOff x="7440613" y="4868863"/>
            <a:chExt cx="1019175" cy="828675"/>
          </a:xfrm>
          <a:solidFill>
            <a:schemeClr val="bg1">
              <a:lumMod val="50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4" name="直接连接符 73"/>
          <p:cNvCxnSpPr/>
          <p:nvPr/>
        </p:nvCxnSpPr>
        <p:spPr bwMode="gray">
          <a:xfrm flipH="1">
            <a:off x="1760039" y="3614067"/>
            <a:ext cx="10769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105" descr="AP.png"/>
          <p:cNvPicPr>
            <a:picLocks noChangeAspect="1"/>
          </p:cNvPicPr>
          <p:nvPr/>
        </p:nvPicPr>
        <p:blipFill>
          <a:blip r:embed="rId7" cstate="print"/>
          <a:stretch>
            <a:fillRect/>
          </a:stretch>
        </p:blipFill>
        <p:spPr bwMode="gray">
          <a:xfrm>
            <a:off x="2779651" y="3449067"/>
            <a:ext cx="403334" cy="330001"/>
          </a:xfrm>
          <a:prstGeom prst="rect">
            <a:avLst/>
          </a:prstGeom>
        </p:spPr>
      </p:pic>
      <p:grpSp>
        <p:nvGrpSpPr>
          <p:cNvPr id="76" name="Group 165"/>
          <p:cNvGrpSpPr/>
          <p:nvPr/>
        </p:nvGrpSpPr>
        <p:grpSpPr bwMode="gray">
          <a:xfrm rot="10800000">
            <a:off x="1406719" y="3646431"/>
            <a:ext cx="823660" cy="502927"/>
            <a:chOff x="-1233037" y="914446"/>
            <a:chExt cx="1573823" cy="778776"/>
          </a:xfrm>
        </p:grpSpPr>
        <p:cxnSp>
          <p:nvCxnSpPr>
            <p:cNvPr id="77"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组合 758"/>
          <p:cNvGrpSpPr/>
          <p:nvPr/>
        </p:nvGrpSpPr>
        <p:grpSpPr bwMode="gray">
          <a:xfrm flipV="1">
            <a:off x="5291993" y="3818521"/>
            <a:ext cx="225699" cy="191129"/>
            <a:chOff x="7440613" y="4868863"/>
            <a:chExt cx="1019175" cy="828675"/>
          </a:xfrm>
          <a:solidFill>
            <a:schemeClr val="bg1">
              <a:lumMod val="50000"/>
            </a:schemeClr>
          </a:solidFill>
        </p:grpSpPr>
        <p:sp>
          <p:nvSpPr>
            <p:cNvPr id="8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2" name="直接连接符 81"/>
          <p:cNvCxnSpPr/>
          <p:nvPr/>
        </p:nvCxnSpPr>
        <p:spPr bwMode="gray">
          <a:xfrm flipH="1">
            <a:off x="4190341" y="3614067"/>
            <a:ext cx="10701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3" name="图片 105" descr="AP.png"/>
          <p:cNvPicPr>
            <a:picLocks noChangeAspect="1"/>
          </p:cNvPicPr>
          <p:nvPr/>
        </p:nvPicPr>
        <p:blipFill>
          <a:blip r:embed="rId7" cstate="print"/>
          <a:stretch>
            <a:fillRect/>
          </a:stretch>
        </p:blipFill>
        <p:spPr bwMode="gray">
          <a:xfrm>
            <a:off x="5203175" y="3449067"/>
            <a:ext cx="403334" cy="330001"/>
          </a:xfrm>
          <a:prstGeom prst="rect">
            <a:avLst/>
          </a:prstGeom>
        </p:spPr>
      </p:pic>
      <p:pic>
        <p:nvPicPr>
          <p:cNvPr id="84" name="图片 76" descr="接入交换机.png"/>
          <p:cNvPicPr>
            <a:picLocks noChangeAspect="1"/>
          </p:cNvPicPr>
          <p:nvPr/>
        </p:nvPicPr>
        <p:blipFill>
          <a:blip r:embed="rId8" cstate="print"/>
          <a:stretch>
            <a:fillRect/>
          </a:stretch>
        </p:blipFill>
        <p:spPr bwMode="gray">
          <a:xfrm>
            <a:off x="3988673" y="3449067"/>
            <a:ext cx="403334" cy="330001"/>
          </a:xfrm>
          <a:prstGeom prst="rect">
            <a:avLst/>
          </a:prstGeom>
        </p:spPr>
      </p:pic>
      <p:pic>
        <p:nvPicPr>
          <p:cNvPr id="85" name="图片 76" descr="接入交换机.png"/>
          <p:cNvPicPr>
            <a:picLocks noChangeAspect="1"/>
          </p:cNvPicPr>
          <p:nvPr/>
        </p:nvPicPr>
        <p:blipFill>
          <a:blip r:embed="rId8" cstate="print"/>
          <a:stretch>
            <a:fillRect/>
          </a:stretch>
        </p:blipFill>
        <p:spPr bwMode="gray">
          <a:xfrm>
            <a:off x="1613261" y="3449067"/>
            <a:ext cx="403334" cy="330001"/>
          </a:xfrm>
          <a:prstGeom prst="rect">
            <a:avLst/>
          </a:prstGeom>
        </p:spPr>
      </p:pic>
      <p:pic>
        <p:nvPicPr>
          <p:cNvPr id="86" name="图片 8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637133" y="1514482"/>
            <a:ext cx="1346845" cy="248394"/>
          </a:xfrm>
          <a:prstGeom prst="rect">
            <a:avLst/>
          </a:prstGeom>
        </p:spPr>
      </p:pic>
      <p:sp>
        <p:nvSpPr>
          <p:cNvPr id="87" name="文本框 86"/>
          <p:cNvSpPr txBox="1"/>
          <p:nvPr/>
        </p:nvSpPr>
        <p:spPr bwMode="gray">
          <a:xfrm>
            <a:off x="2644578" y="2580282"/>
            <a:ext cx="907621" cy="369332"/>
          </a:xfrm>
          <a:prstGeom prst="rect">
            <a:avLst/>
          </a:prstGeom>
          <a:noFill/>
        </p:spPr>
        <p:txBody>
          <a:bodyPr wrap="none" rtlCol="0">
            <a:spAutoFit/>
          </a:bodyPr>
          <a:lstStyle/>
          <a:p>
            <a:pPr fontAlgn="ctr"/>
            <a:r>
              <a:rPr lang="en-US" smtClean="0">
                <a:solidFill>
                  <a:schemeClr val="bg1">
                    <a:lumMod val="50000"/>
                  </a:schemeClr>
                </a:solidFill>
                <a:latin typeface="Huawei Sans" panose="020C0503030203020204" pitchFamily="34" charset="0"/>
              </a:rPr>
              <a:t>VXLAN</a:t>
            </a:r>
            <a:endParaRPr lang="en-US" altLang="zh-C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6300792" y="1544149"/>
            <a:ext cx="5448295" cy="1036133"/>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Multiple logical networks, such as the office network and monitoring network, can be built on a simple physical campus network.</a:t>
            </a:r>
          </a:p>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 office network is completely isolated from the monitoring network.</a:t>
            </a:r>
            <a:endParaRPr lang="en-US" altLang="zh-CN" sz="1200" dirty="0">
              <a:solidFill>
                <a:schemeClr val="tx1"/>
              </a:solidFill>
              <a:latin typeface="Huawei Sans" panose="020C0503030203020204" pitchFamily="34" charset="0"/>
            </a:endParaRPr>
          </a:p>
        </p:txBody>
      </p:sp>
      <p:sp>
        <p:nvSpPr>
          <p:cNvPr id="90" name="圆角矩形 89"/>
          <p:cNvSpPr/>
          <p:nvPr/>
        </p:nvSpPr>
        <p:spPr bwMode="gray">
          <a:xfrm>
            <a:off x="6300792" y="3104502"/>
            <a:ext cx="5448295" cy="3012049"/>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Deploying ACLs: ACLs can be used to isolate traffic between VLANs. However, ACL configuration is complex and ACLs do not apply to all scenarios.</a:t>
            </a:r>
          </a:p>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Build independent physical networks: Separate physical networks can be built for office and monitoring purposes, so services can be isolated. However, this increases network construction costs.</a:t>
            </a:r>
          </a:p>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Virtual Routing and Forwarding (VRF): It is also called a VPN instance, which is similar to a virtual device. A VPN instance uses a routing table independent of the root device to completely isolate the VPN instance from the root device, without increasing hardware costs.</a:t>
            </a:r>
            <a:endParaRPr lang="en-US" altLang="zh-CN" sz="1200" dirty="0">
              <a:solidFill>
                <a:schemeClr val="tx1"/>
              </a:solidFill>
              <a:latin typeface="Huawei Sans" panose="020C0503030203020204" pitchFamily="34" charset="0"/>
            </a:endParaRPr>
          </a:p>
        </p:txBody>
      </p:sp>
      <p:sp>
        <p:nvSpPr>
          <p:cNvPr id="91" name="文本框 90"/>
          <p:cNvSpPr txBox="1"/>
          <p:nvPr/>
        </p:nvSpPr>
        <p:spPr bwMode="gray">
          <a:xfrm>
            <a:off x="6300794" y="2681890"/>
            <a:ext cx="5448294"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Solution</a:t>
            </a:r>
            <a:endParaRPr lang="en-US" altLang="zh-CN">
              <a:latin typeface="Huawei Sans" panose="020C0503030203020204" pitchFamily="34" charset="0"/>
            </a:endParaRPr>
          </a:p>
        </p:txBody>
      </p:sp>
      <p:sp>
        <p:nvSpPr>
          <p:cNvPr id="92" name="文本框 91"/>
          <p:cNvSpPr txBox="1"/>
          <p:nvPr/>
        </p:nvSpPr>
        <p:spPr bwMode="gray">
          <a:xfrm>
            <a:off x="6300794" y="1121536"/>
            <a:ext cx="5448294"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Requirements</a:t>
            </a:r>
            <a:endParaRPr lang="en-US" altLang="zh-CN">
              <a:latin typeface="Huawei Sans" panose="020C0503030203020204" pitchFamily="34" charset="0"/>
            </a:endParaRPr>
          </a:p>
        </p:txBody>
      </p:sp>
    </p:spTree>
    <p:extLst>
      <p:ext uri="{BB962C8B-B14F-4D97-AF65-F5344CB8AC3E}">
        <p14:creationId xmlns:p14="http://schemas.microsoft.com/office/powerpoint/2010/main" val="3729722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Line 9"/>
          <p:cNvSpPr>
            <a:spLocks noChangeShapeType="1"/>
          </p:cNvSpPr>
          <p:nvPr/>
        </p:nvSpPr>
        <p:spPr bwMode="gray">
          <a:xfrm flipH="1">
            <a:off x="2289428" y="1396635"/>
            <a:ext cx="0" cy="1755556"/>
          </a:xfrm>
          <a:prstGeom prst="line">
            <a:avLst/>
          </a:prstGeom>
          <a:solidFill>
            <a:srgbClr val="1AABE2"/>
          </a:solidFill>
          <a:ln w="19050" cap="flat" cmpd="sng" algn="ctr">
            <a:solidFill>
              <a:schemeClr val="tx1"/>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圆角矩形 13"/>
          <p:cNvSpPr/>
          <p:nvPr/>
        </p:nvSpPr>
        <p:spPr bwMode="gray">
          <a:xfrm rot="16200000">
            <a:off x="716601" y="2821918"/>
            <a:ext cx="3090788" cy="3592162"/>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536474" y="3164361"/>
            <a:ext cx="1380506" cy="276999"/>
          </a:xfrm>
          <a:prstGeom prst="rect">
            <a:avLst/>
          </a:prstGeom>
        </p:spPr>
        <p:txBody>
          <a:bodyPr wrap="none">
            <a:spAutoFit/>
          </a:bodyPr>
          <a:lstStyle/>
          <a:p>
            <a:pPr algn="ctr" defTabSz="914034" fontAlgn="ctr">
              <a:spcBef>
                <a:spcPct val="0"/>
              </a:spcBef>
              <a:spcAft>
                <a:spcPct val="0"/>
              </a:spcAft>
            </a:pPr>
            <a:r>
              <a:rPr lang="en-US" sz="1200" b="1" dirty="0" smtClean="0">
                <a:latin typeface="Huawei Sans" panose="020C0503030203020204" pitchFamily="34" charset="0"/>
              </a:rPr>
              <a:t>Private network</a:t>
            </a:r>
            <a:endParaRPr lang="en-US" sz="1200" b="1" dirty="0">
              <a:latin typeface="Huawei Sans" panose="020C0503030203020204" pitchFamily="34" charset="0"/>
            </a:endParaRPr>
          </a:p>
        </p:txBody>
      </p:sp>
      <p:cxnSp>
        <p:nvCxnSpPr>
          <p:cNvPr id="20" name="直接箭头连接符 19"/>
          <p:cNvCxnSpPr/>
          <p:nvPr/>
        </p:nvCxnSpPr>
        <p:spPr bwMode="gray">
          <a:xfrm rot="16200000">
            <a:off x="1363136" y="4280841"/>
            <a:ext cx="1707926" cy="0"/>
          </a:xfrm>
          <a:prstGeom prst="straightConnector1">
            <a:avLst/>
          </a:prstGeom>
          <a:noFill/>
          <a:ln w="25400" cap="flat" cmpd="sng" algn="ctr">
            <a:solidFill>
              <a:srgbClr val="62B230"/>
            </a:solidFill>
            <a:prstDash val="sysDash"/>
            <a:headEnd type="none" w="med" len="med"/>
            <a:tailEnd type="arrow" w="med" len="med"/>
          </a:ln>
          <a:effectLst>
            <a:outerShdw blurRad="152400" dist="38100" dir="5400000" algn="t" rotWithShape="0">
              <a:prstClr val="black">
                <a:alpha val="12000"/>
              </a:prstClr>
            </a:outerShdw>
          </a:effectLst>
        </p:spPr>
      </p:cxnSp>
      <p:sp>
        <p:nvSpPr>
          <p:cNvPr id="21" name="文本框 32"/>
          <p:cNvSpPr txBox="1"/>
          <p:nvPr/>
        </p:nvSpPr>
        <p:spPr bwMode="gray">
          <a:xfrm>
            <a:off x="959688" y="3845815"/>
            <a:ext cx="1109666" cy="98832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smtClean="0">
                <a:latin typeface="Huawei Sans" panose="020C0503030203020204" pitchFamily="34" charset="0"/>
              </a:rPr>
              <a:t>Source IP:</a:t>
            </a:r>
            <a:endParaRPr lang="en-US" altLang="zh-CN" sz="1200" smtClean="0">
              <a:latin typeface="Huawei Sans" panose="020C0503030203020204" pitchFamily="34" charset="0"/>
              <a:sym typeface="Huawei Sans" panose="020C0503030203020204" pitchFamily="34" charset="0"/>
            </a:endParaRPr>
          </a:p>
          <a:p>
            <a:pPr fontAlgn="ctr"/>
            <a:r>
              <a:rPr lang="en-US" sz="1200" smtClean="0">
                <a:latin typeface="Huawei Sans" panose="020C0503030203020204" pitchFamily="34" charset="0"/>
              </a:rPr>
              <a:t>192.168.1.10</a:t>
            </a:r>
            <a:endParaRPr lang="en-US" altLang="zh-CN" sz="1200" smtClean="0">
              <a:latin typeface="Huawei Sans" panose="020C0503030203020204" pitchFamily="34" charset="0"/>
              <a:sym typeface="Huawei Sans" panose="020C0503030203020204" pitchFamily="34" charset="0"/>
            </a:endParaRPr>
          </a:p>
          <a:p>
            <a:pPr fontAlgn="ctr"/>
            <a:r>
              <a:rPr lang="en-US" sz="1200" smtClean="0">
                <a:latin typeface="Huawei Sans" panose="020C0503030203020204" pitchFamily="34" charset="0"/>
              </a:rPr>
              <a:t>Destination IP:</a:t>
            </a:r>
            <a:endParaRPr lang="en-US" altLang="zh-CN" sz="1200" smtClean="0">
              <a:latin typeface="Huawei Sans" panose="020C0503030203020204" pitchFamily="34" charset="0"/>
              <a:sym typeface="Huawei Sans" panose="020C0503030203020204" pitchFamily="34" charset="0"/>
            </a:endParaRPr>
          </a:p>
          <a:p>
            <a:pPr fontAlgn="ctr"/>
            <a:r>
              <a:rPr lang="en-US" sz="1200" smtClean="0">
                <a:latin typeface="Huawei Sans" panose="020C0503030203020204" pitchFamily="34" charset="0"/>
              </a:rPr>
              <a:t>200.1.2.3</a:t>
            </a:r>
            <a:endParaRPr lang="en-US" altLang="zh-CN" sz="1200">
              <a:latin typeface="Huawei Sans" panose="020C0503030203020204" pitchFamily="34" charset="0"/>
              <a:sym typeface="Huawei Sans" panose="020C0503030203020204" pitchFamily="34" charset="0"/>
            </a:endParaRPr>
          </a:p>
        </p:txBody>
      </p:sp>
      <p:cxnSp>
        <p:nvCxnSpPr>
          <p:cNvPr id="22" name="直接箭头连接符 21"/>
          <p:cNvCxnSpPr/>
          <p:nvPr/>
        </p:nvCxnSpPr>
        <p:spPr bwMode="gray">
          <a:xfrm rot="16200000">
            <a:off x="1531177" y="4280841"/>
            <a:ext cx="1707927" cy="0"/>
          </a:xfrm>
          <a:prstGeom prst="straightConnector1">
            <a:avLst/>
          </a:prstGeom>
          <a:noFill/>
          <a:ln w="25400" cap="flat" cmpd="sng" algn="ctr">
            <a:solidFill>
              <a:srgbClr val="ED6D00"/>
            </a:solidFill>
            <a:prstDash val="sysDash"/>
            <a:round/>
            <a:headEnd type="arrow" w="med" len="med"/>
            <a:tailEnd type="none" w="med" len="med"/>
          </a:ln>
          <a:effectLst/>
        </p:spPr>
      </p:cxnSp>
      <p:sp>
        <p:nvSpPr>
          <p:cNvPr id="23" name="文本框 41"/>
          <p:cNvSpPr txBox="1"/>
          <p:nvPr/>
        </p:nvSpPr>
        <p:spPr bwMode="gray">
          <a:xfrm>
            <a:off x="2528978" y="3881758"/>
            <a:ext cx="1213800" cy="98832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Source IP:</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200.1.2.3</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Destination IP:</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192.168.1.10</a:t>
            </a:r>
            <a:endParaRPr lang="en-US" altLang="zh-CN" sz="12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normAutofit/>
          </a:bodyPr>
          <a:lstStyle/>
          <a:p>
            <a:r>
              <a:rPr lang="en-US" altLang="zh-CN" smtClean="0"/>
              <a:t>Network Address Translation (</a:t>
            </a:r>
            <a:r>
              <a:rPr lang="en-US" smtClean="0"/>
              <a:t>NAT)</a:t>
            </a:r>
            <a:endParaRPr lang="en-US" altLang="zh-CN" dirty="0"/>
          </a:p>
        </p:txBody>
      </p:sp>
      <p:sp>
        <p:nvSpPr>
          <p:cNvPr id="5" name="TextBox 9"/>
          <p:cNvSpPr txBox="1"/>
          <p:nvPr/>
        </p:nvSpPr>
        <p:spPr bwMode="gray">
          <a:xfrm>
            <a:off x="2399135" y="3164297"/>
            <a:ext cx="1162498"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Egress router</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41914" y="2790623"/>
            <a:ext cx="490909" cy="401652"/>
          </a:xfrm>
          <a:prstGeom prst="rect">
            <a:avLst/>
          </a:prstGeom>
          <a:noFill/>
        </p:spPr>
      </p:pic>
      <p:pic>
        <p:nvPicPr>
          <p:cNvPr id="16" name="图片 15" descr="PC.png"/>
          <p:cNvPicPr>
            <a:picLocks noChangeAspect="1"/>
          </p:cNvPicPr>
          <p:nvPr/>
        </p:nvPicPr>
        <p:blipFill>
          <a:blip r:embed="rId4" cstate="print"/>
          <a:stretch>
            <a:fillRect/>
          </a:stretch>
        </p:blipFill>
        <p:spPr bwMode="gray">
          <a:xfrm>
            <a:off x="1997780" y="5170665"/>
            <a:ext cx="700414" cy="537918"/>
          </a:xfrm>
          <a:prstGeom prst="rect">
            <a:avLst/>
          </a:prstGeom>
        </p:spPr>
      </p:pic>
      <p:sp>
        <p:nvSpPr>
          <p:cNvPr id="17" name="TextBox 77"/>
          <p:cNvSpPr txBox="1"/>
          <p:nvPr/>
        </p:nvSpPr>
        <p:spPr bwMode="gray">
          <a:xfrm>
            <a:off x="1410428" y="5682565"/>
            <a:ext cx="1803578"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smtClean="0">
                <a:solidFill>
                  <a:srgbClr val="000000"/>
                </a:solidFill>
                <a:latin typeface="Huawei Sans" panose="020C0503030203020204" pitchFamily="34" charset="0"/>
              </a:rPr>
              <a:t>PC</a:t>
            </a:r>
          </a:p>
          <a:p>
            <a:pPr algn="ctr" defTabSz="1001248" eaLnBrk="0" fontAlgn="ctr" hangingPunct="0"/>
            <a:r>
              <a:rPr lang="en-US" sz="1200" smtClean="0">
                <a:solidFill>
                  <a:srgbClr val="000000"/>
                </a:solidFill>
                <a:latin typeface="Huawei Sans" panose="020C0503030203020204" pitchFamily="34" charset="0"/>
              </a:rPr>
              <a:t>192.168.1.10/24</a:t>
            </a:r>
            <a:endParaRPr lang="en-US" altLang="zh-CN"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29" descr="Web服务器-蓝.png"/>
          <p:cNvPicPr>
            <a:picLocks noChangeAspect="1"/>
          </p:cNvPicPr>
          <p:nvPr/>
        </p:nvPicPr>
        <p:blipFill>
          <a:blip r:embed="rId5" cstate="print"/>
          <a:stretch>
            <a:fillRect/>
          </a:stretch>
        </p:blipFill>
        <p:spPr bwMode="gray">
          <a:xfrm>
            <a:off x="4154139" y="1050976"/>
            <a:ext cx="701632" cy="574062"/>
          </a:xfrm>
          <a:prstGeom prst="rect">
            <a:avLst/>
          </a:prstGeom>
        </p:spPr>
      </p:pic>
      <p:sp>
        <p:nvSpPr>
          <p:cNvPr id="31" name="TextBox 77"/>
          <p:cNvSpPr txBox="1"/>
          <p:nvPr/>
        </p:nvSpPr>
        <p:spPr bwMode="gray">
          <a:xfrm>
            <a:off x="4664710" y="1060744"/>
            <a:ext cx="1413874"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smtClean="0">
                <a:solidFill>
                  <a:srgbClr val="000000"/>
                </a:solidFill>
                <a:latin typeface="Huawei Sans" panose="020C0503030203020204" pitchFamily="34" charset="0"/>
              </a:rPr>
              <a:t>Web server</a:t>
            </a:r>
            <a:endParaRPr lang="en-US" altLang="zh-CN" sz="120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smtClean="0">
                <a:solidFill>
                  <a:srgbClr val="000000"/>
                </a:solidFill>
                <a:latin typeface="Huawei Sans" panose="020C0503030203020204" pitchFamily="34" charset="0"/>
              </a:rPr>
              <a:t>200.1.2.3</a:t>
            </a:r>
            <a:endParaRPr lang="en-US" altLang="zh-CN"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 name="组合 2"/>
          <p:cNvGrpSpPr/>
          <p:nvPr/>
        </p:nvGrpSpPr>
        <p:grpSpPr>
          <a:xfrm rot="440479">
            <a:off x="2522926" y="1189317"/>
            <a:ext cx="1684721" cy="2045665"/>
            <a:chOff x="2485646" y="1349310"/>
            <a:chExt cx="1684721" cy="2045665"/>
          </a:xfrm>
        </p:grpSpPr>
        <p:cxnSp>
          <p:nvCxnSpPr>
            <p:cNvPr id="33" name="直接箭头连接符 32"/>
            <p:cNvCxnSpPr/>
            <p:nvPr/>
          </p:nvCxnSpPr>
          <p:spPr bwMode="gray">
            <a:xfrm rot="18743443">
              <a:off x="2583866" y="2410119"/>
              <a:ext cx="1741245" cy="0"/>
            </a:xfrm>
            <a:prstGeom prst="straightConnector1">
              <a:avLst/>
            </a:prstGeom>
            <a:noFill/>
            <a:ln w="25400" cap="flat" cmpd="sng" algn="ctr">
              <a:solidFill>
                <a:srgbClr val="62B230"/>
              </a:solidFill>
              <a:prstDash val="sysDash"/>
              <a:headEnd type="none" w="med" len="med"/>
              <a:tailEnd type="arrow" w="med" len="med"/>
            </a:ln>
            <a:effectLst>
              <a:outerShdw blurRad="152400" dist="38100" dir="5400000" algn="t" rotWithShape="0">
                <a:prstClr val="black">
                  <a:alpha val="12000"/>
                </a:prstClr>
              </a:outerShdw>
            </a:effectLst>
          </p:spPr>
        </p:cxnSp>
        <p:cxnSp>
          <p:nvCxnSpPr>
            <p:cNvPr id="35" name="直接箭头连接符 34"/>
            <p:cNvCxnSpPr/>
            <p:nvPr/>
          </p:nvCxnSpPr>
          <p:spPr bwMode="gray">
            <a:xfrm rot="18743443">
              <a:off x="2656144" y="2512669"/>
              <a:ext cx="1741245" cy="0"/>
            </a:xfrm>
            <a:prstGeom prst="straightConnector1">
              <a:avLst/>
            </a:prstGeom>
            <a:noFill/>
            <a:ln w="25400" cap="flat" cmpd="sng" algn="ctr">
              <a:solidFill>
                <a:srgbClr val="ED6D00"/>
              </a:solidFill>
              <a:prstDash val="sysDash"/>
              <a:round/>
              <a:headEnd type="arrow" w="med" len="med"/>
              <a:tailEnd type="none" w="med" len="med"/>
            </a:ln>
            <a:effectLst/>
          </p:spPr>
        </p:cxnSp>
        <p:sp>
          <p:nvSpPr>
            <p:cNvPr id="36" name="文本框 43"/>
            <p:cNvSpPr txBox="1"/>
            <p:nvPr/>
          </p:nvSpPr>
          <p:spPr bwMode="gray">
            <a:xfrm rot="18743443">
              <a:off x="3121509" y="2346116"/>
              <a:ext cx="1514920" cy="58279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algn="ctr" fontAlgn="ctr"/>
              <a:r>
                <a:rPr lang="en-US" sz="1200" dirty="0" smtClean="0">
                  <a:latin typeface="Huawei Sans" panose="020C0503030203020204" pitchFamily="34" charset="0"/>
                </a:rPr>
                <a:t>Source IP: 200.1.2.3</a:t>
              </a:r>
            </a:p>
            <a:p>
              <a:pPr algn="ctr" fontAlgn="ctr"/>
              <a:r>
                <a:rPr lang="en-US" sz="1200" dirty="0" smtClean="0">
                  <a:latin typeface="Huawei Sans" panose="020C0503030203020204" pitchFamily="34" charset="0"/>
                </a:rPr>
                <a:t>Destination IP: 122.1.2.1</a:t>
              </a:r>
              <a:endParaRPr lang="en-US" altLang="zh-CN" sz="1200" dirty="0">
                <a:latin typeface="Huawei Sans" panose="020C0503030203020204" pitchFamily="34" charset="0"/>
                <a:sym typeface="Huawei Sans" panose="020C0503030203020204" pitchFamily="34" charset="0"/>
              </a:endParaRPr>
            </a:p>
          </p:txBody>
        </p:sp>
        <p:sp>
          <p:nvSpPr>
            <p:cNvPr id="37" name="椭圆 36"/>
            <p:cNvSpPr/>
            <p:nvPr/>
          </p:nvSpPr>
          <p:spPr bwMode="gray">
            <a:xfrm rot="18743443">
              <a:off x="2496080" y="2605732"/>
              <a:ext cx="185768" cy="206635"/>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schemeClr val="bg1"/>
                  </a:solidFill>
                  <a:latin typeface="Huawei Sans" panose="020C0503030203020204" pitchFamily="34" charset="0"/>
                </a:rPr>
                <a:t>2</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p:cNvSpPr/>
            <p:nvPr/>
          </p:nvSpPr>
          <p:spPr bwMode="gray">
            <a:xfrm rot="18743443">
              <a:off x="3116203" y="3135833"/>
              <a:ext cx="185768" cy="206635"/>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schemeClr val="bg1"/>
                  </a:solidFill>
                  <a:latin typeface="Huawei Sans" panose="020C0503030203020204" pitchFamily="34" charset="0"/>
                </a:rPr>
                <a:t>3</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4"/>
            <p:cNvSpPr txBox="1"/>
            <p:nvPr/>
          </p:nvSpPr>
          <p:spPr bwMode="gray">
            <a:xfrm rot="18743443">
              <a:off x="2453099" y="1815371"/>
              <a:ext cx="1514920" cy="58279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Source IP: 122.1.2.1</a:t>
              </a:r>
            </a:p>
            <a:p>
              <a:pPr fontAlgn="ctr"/>
              <a:r>
                <a:rPr lang="en-US" sz="1200" dirty="0" smtClean="0">
                  <a:latin typeface="Huawei Sans" panose="020C0503030203020204" pitchFamily="34" charset="0"/>
                </a:rPr>
                <a:t>Destination IP: 200.1.2.3</a:t>
              </a:r>
              <a:endParaRPr lang="en-US" altLang="zh-CN" sz="1200" dirty="0">
                <a:latin typeface="Huawei Sans" panose="020C0503030203020204" pitchFamily="34" charset="0"/>
                <a:sym typeface="Huawei Sans" panose="020C0503030203020204" pitchFamily="34" charset="0"/>
              </a:endParaRPr>
            </a:p>
          </p:txBody>
        </p:sp>
      </p:grpSp>
      <p:sp>
        <p:nvSpPr>
          <p:cNvPr id="46" name="Line 9"/>
          <p:cNvSpPr>
            <a:spLocks noChangeShapeType="1"/>
          </p:cNvSpPr>
          <p:nvPr/>
        </p:nvSpPr>
        <p:spPr bwMode="gray">
          <a:xfrm flipH="1">
            <a:off x="2385140" y="1310310"/>
            <a:ext cx="1768998" cy="0"/>
          </a:xfrm>
          <a:prstGeom prst="line">
            <a:avLst/>
          </a:prstGeom>
          <a:solidFill>
            <a:srgbClr val="1AABE2"/>
          </a:solidFill>
          <a:ln w="19050" cap="flat" cmpd="sng" algn="ctr">
            <a:solidFill>
              <a:schemeClr val="tx1"/>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5" name="组合 44"/>
          <p:cNvGrpSpPr/>
          <p:nvPr/>
        </p:nvGrpSpPr>
        <p:grpSpPr bwMode="gray">
          <a:xfrm>
            <a:off x="1580431" y="967290"/>
            <a:ext cx="1413874" cy="526642"/>
            <a:chOff x="2576956" y="1182035"/>
            <a:chExt cx="1413874" cy="526642"/>
          </a:xfrm>
        </p:grpSpPr>
        <p:sp>
          <p:nvSpPr>
            <p:cNvPr id="42" name="Freeform 159"/>
            <p:cNvSpPr/>
            <p:nvPr/>
          </p:nvSpPr>
          <p:spPr bwMode="gray">
            <a:xfrm flipH="1">
              <a:off x="2860937" y="1182035"/>
              <a:ext cx="845913" cy="5266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77"/>
            <p:cNvSpPr txBox="1"/>
            <p:nvPr/>
          </p:nvSpPr>
          <p:spPr bwMode="gray">
            <a:xfrm>
              <a:off x="2576956" y="1361642"/>
              <a:ext cx="1413874"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smtClean="0">
                  <a:solidFill>
                    <a:srgbClr val="000000"/>
                  </a:solidFill>
                  <a:latin typeface="Huawei Sans" panose="020C0503030203020204" pitchFamily="34" charset="0"/>
                </a:rPr>
                <a:t>Internet</a:t>
              </a:r>
              <a:endParaRPr lang="en-US" altLang="zh-CN" sz="14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7" name="椭圆 46"/>
          <p:cNvSpPr/>
          <p:nvPr/>
        </p:nvSpPr>
        <p:spPr bwMode="gray">
          <a:xfrm>
            <a:off x="1880841" y="4882134"/>
            <a:ext cx="233878" cy="233878"/>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schemeClr val="bg1"/>
                </a:solidFill>
                <a:latin typeface="Huawei Sans" panose="020C0503030203020204" pitchFamily="34" charset="0"/>
              </a:rPr>
              <a:t>1</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47"/>
          <p:cNvSpPr/>
          <p:nvPr/>
        </p:nvSpPr>
        <p:spPr bwMode="gray">
          <a:xfrm>
            <a:off x="2487521" y="4890954"/>
            <a:ext cx="233878" cy="233878"/>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schemeClr val="bg1"/>
                </a:solidFill>
                <a:latin typeface="Huawei Sans" panose="020C0503030203020204" pitchFamily="34" charset="0"/>
              </a:rPr>
              <a:t>4</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a:off x="5568087" y="1750423"/>
            <a:ext cx="6205989" cy="4200392"/>
          </a:xfrm>
          <a:prstGeom prst="roundRect">
            <a:avLst>
              <a:gd name="adj" fmla="val 898"/>
            </a:avLst>
          </a:prstGeom>
          <a:noFill/>
          <a:ln w="9525" cap="flat" cmpd="sng" algn="ctr">
            <a:noFill/>
            <a:prstDash val="solid"/>
            <a:miter lim="800000"/>
          </a:ln>
          <a:effectLst/>
        </p:spPr>
        <p:txBody>
          <a:bodyPr rtlCol="0" anchor="ctr" anchorCtr="0"/>
          <a:lstStyle/>
          <a:p>
            <a:pPr marL="285750" lvl="0" indent="-285750" defTabSz="914400" fontAlgn="ctr">
              <a:lnSpc>
                <a:spcPts val="2400"/>
              </a:lnSpc>
              <a:spcAft>
                <a:spcPts val="600"/>
              </a:spcAft>
              <a:buSzPct val="50000"/>
              <a:buFont typeface="Wingdings" panose="05000000000000000000" pitchFamily="2" charset="2"/>
              <a:buChar char="l"/>
              <a:defRPr/>
            </a:pPr>
            <a:r>
              <a:rPr lang="en-US" sz="1600" dirty="0" smtClean="0">
                <a:solidFill>
                  <a:prstClr val="black"/>
                </a:solidFill>
                <a:latin typeface="Huawei Sans" panose="020C0503030203020204" pitchFamily="34" charset="0"/>
              </a:rPr>
              <a:t>NAT technology translates IP addresses in IP data packets. It is widely used on live networks and is usually deployed on network egress devices, such as routers or firewalls.</a:t>
            </a:r>
            <a:endParaRPr lang="en-US" altLang="zh-CN" sz="16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defTabSz="914400" fontAlgn="ctr">
              <a:lnSpc>
                <a:spcPts val="2400"/>
              </a:lnSpc>
              <a:spcAft>
                <a:spcPts val="600"/>
              </a:spcAft>
              <a:buSzPct val="50000"/>
              <a:buFont typeface="Wingdings" panose="05000000000000000000" pitchFamily="2" charset="2"/>
              <a:buChar char="l"/>
              <a:defRPr/>
            </a:pPr>
            <a:r>
              <a:rPr lang="en-US" sz="1600" dirty="0" smtClean="0">
                <a:solidFill>
                  <a:prstClr val="black"/>
                </a:solidFill>
                <a:latin typeface="Huawei Sans" panose="020C0503030203020204" pitchFamily="34" charset="0"/>
              </a:rPr>
              <a:t>Typical application scenarios:</a:t>
            </a:r>
            <a:endParaRPr lang="en-US" altLang="zh-CN" sz="16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71500" lvl="1" indent="-285750" defTabSz="914400" fontAlgn="ctr">
              <a:lnSpc>
                <a:spcPts val="2400"/>
              </a:lnSpc>
              <a:spcAft>
                <a:spcPts val="600"/>
              </a:spcAft>
              <a:buSzPct val="50000"/>
              <a:buFont typeface="Wingdings" panose="05000000000000000000" pitchFamily="2" charset="2"/>
              <a:buChar char="p"/>
              <a:defRPr/>
            </a:pPr>
            <a:r>
              <a:rPr lang="en-US" sz="1400" dirty="0" smtClean="0">
                <a:solidFill>
                  <a:prstClr val="black"/>
                </a:solidFill>
                <a:latin typeface="Huawei Sans" panose="020C0503030203020204" pitchFamily="34" charset="0"/>
              </a:rPr>
              <a:t>When users with private IP addresses attempt to access the Internet, NAT deployed on the egress device of the campus network can translate the source IP addresses of data packets sent from the intranet to the Internet into specific public IP addresses.</a:t>
            </a:r>
            <a:endParaRPr lang="en-US" altLang="zh-CN" sz="14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71500" lvl="1" indent="-285750" defTabSz="914400" fontAlgn="ctr">
              <a:lnSpc>
                <a:spcPts val="2400"/>
              </a:lnSpc>
              <a:spcAft>
                <a:spcPts val="600"/>
              </a:spcAft>
              <a:buSzPct val="50000"/>
              <a:buFont typeface="Wingdings" panose="05000000000000000000" pitchFamily="2" charset="2"/>
              <a:buChar char="p"/>
              <a:defRPr/>
            </a:pPr>
            <a:r>
              <a:rPr lang="en-US" sz="1400" dirty="0" smtClean="0">
                <a:solidFill>
                  <a:prstClr val="black"/>
                </a:solidFill>
                <a:latin typeface="Huawei Sans" panose="020C0503030203020204" pitchFamily="34" charset="0"/>
              </a:rPr>
              <a:t>The campus network provides some services for Internet users. When Internet users access these services using public IP addresses, NAT can translate the destination IP addresses of data packets from the Internet.</a:t>
            </a:r>
          </a:p>
          <a:p>
            <a:pPr marL="174625" lvl="0" indent="-174625" defTabSz="914400" fontAlgn="ctr">
              <a:lnSpc>
                <a:spcPts val="2400"/>
              </a:lnSpc>
              <a:spcAft>
                <a:spcPts val="600"/>
              </a:spcAft>
              <a:buFont typeface="Arial" panose="020B0604020202020204" pitchFamily="34" charset="0"/>
              <a:buChar char="•"/>
              <a:defRPr/>
            </a:pPr>
            <a:endParaRPr lang="en-US" altLang="zh-CN" sz="16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331506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Generic Routing Encapsulation (GRE)</a:t>
            </a:r>
            <a:endParaRPr lang="en-US" altLang="zh-CN"/>
          </a:p>
        </p:txBody>
      </p:sp>
      <p:cxnSp>
        <p:nvCxnSpPr>
          <p:cNvPr id="28" name="Straight Connector 167"/>
          <p:cNvCxnSpPr/>
          <p:nvPr/>
        </p:nvCxnSpPr>
        <p:spPr bwMode="gray">
          <a:xfrm flipV="1">
            <a:off x="1504303" y="3755594"/>
            <a:ext cx="0" cy="439334"/>
          </a:xfrm>
          <a:prstGeom prst="line">
            <a:avLst/>
          </a:prstGeom>
          <a:noFill/>
          <a:ln w="57150" cap="flat" cmpd="sng" algn="ctr">
            <a:solidFill>
              <a:sysClr val="window" lastClr="FFFFFF">
                <a:lumMod val="50000"/>
              </a:sysClr>
            </a:solidFill>
            <a:prstDash val="solid"/>
            <a:miter lim="800000"/>
            <a:tailEnd type="triangle"/>
          </a:ln>
          <a:effectLst/>
        </p:spPr>
      </p:cxnSp>
      <p:sp>
        <p:nvSpPr>
          <p:cNvPr id="29" name="Line 9"/>
          <p:cNvSpPr>
            <a:spLocks noChangeShapeType="1"/>
          </p:cNvSpPr>
          <p:nvPr/>
        </p:nvSpPr>
        <p:spPr bwMode="gray">
          <a:xfrm>
            <a:off x="1277602" y="3636466"/>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cs typeface="Arial" pitchFamily="34" charset="0"/>
            </a:endParaRPr>
          </a:p>
        </p:txBody>
      </p:sp>
      <p:sp>
        <p:nvSpPr>
          <p:cNvPr id="30" name="TextBox 9"/>
          <p:cNvSpPr txBox="1"/>
          <p:nvPr/>
        </p:nvSpPr>
        <p:spPr bwMode="gray">
          <a:xfrm>
            <a:off x="1069884" y="2946874"/>
            <a:ext cx="415437" cy="311114"/>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R1</a:t>
            </a:r>
            <a:endParaRPr kumimoji="0" lang="en-US" altLang="zh-CN" sz="14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31" name="TextBox 54"/>
          <p:cNvSpPr txBox="1"/>
          <p:nvPr/>
        </p:nvSpPr>
        <p:spPr bwMode="gray">
          <a:xfrm>
            <a:off x="372546" y="5680263"/>
            <a:ext cx="1810111"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PC1</a:t>
            </a:r>
          </a:p>
          <a:p>
            <a:pPr lvl="0" algn="ctr" defTabSz="914400" fontAlgn="ctr"/>
            <a:r>
              <a:rPr lang="en-US" sz="1400" smtClean="0">
                <a:solidFill>
                  <a:prstClr val="black"/>
                </a:solidFill>
                <a:latin typeface="Huawei Sans" panose="020C0503030203020204" pitchFamily="34" charset="0"/>
              </a:rPr>
              <a:t>2001:0DB8:0:0::1/64</a:t>
            </a:r>
            <a:endParaRPr lang="en-US" altLang="zh-CN" sz="1400" kern="0">
              <a:solidFill>
                <a:prstClr val="black"/>
              </a:solidFill>
              <a:latin typeface="Huawei Sans" panose="020C0503030203020204" pitchFamily="34" charset="0"/>
            </a:endParaRPr>
          </a:p>
        </p:txBody>
      </p:sp>
      <p:pic>
        <p:nvPicPr>
          <p:cNvPr id="32" name="图片 11" descr="开放网络-蓝.png"/>
          <p:cNvPicPr>
            <a:picLocks noChangeAspect="1"/>
          </p:cNvPicPr>
          <p:nvPr/>
        </p:nvPicPr>
        <p:blipFill>
          <a:blip r:embed="rId3" cstate="print"/>
          <a:stretch>
            <a:fillRect/>
          </a:stretch>
        </p:blipFill>
        <p:spPr bwMode="gray">
          <a:xfrm>
            <a:off x="1032326" y="5287039"/>
            <a:ext cx="490552" cy="377619"/>
          </a:xfrm>
          <a:prstGeom prst="rect">
            <a:avLst/>
          </a:prstGeom>
        </p:spPr>
      </p:pic>
      <p:pic>
        <p:nvPicPr>
          <p:cNvPr id="33"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032148" y="3269234"/>
            <a:ext cx="490909" cy="401652"/>
          </a:xfrm>
          <a:prstGeom prst="rect">
            <a:avLst/>
          </a:prstGeom>
          <a:noFill/>
        </p:spPr>
      </p:pic>
      <p:sp>
        <p:nvSpPr>
          <p:cNvPr id="34" name="Freeform 159"/>
          <p:cNvSpPr/>
          <p:nvPr/>
        </p:nvSpPr>
        <p:spPr bwMode="gray">
          <a:xfrm flipH="1">
            <a:off x="1717127" y="2309583"/>
            <a:ext cx="3195802" cy="1743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19050" cap="flat" cmpd="sng" algn="ctr">
            <a:solidFill>
              <a:sysClr val="window" lastClr="FFFFFF">
                <a:lumMod val="65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endParaRPr>
          </a:p>
        </p:txBody>
      </p:sp>
      <p:sp>
        <p:nvSpPr>
          <p:cNvPr id="35" name="Line 9"/>
          <p:cNvSpPr>
            <a:spLocks noChangeShapeType="1"/>
          </p:cNvSpPr>
          <p:nvPr/>
        </p:nvSpPr>
        <p:spPr bwMode="gray">
          <a:xfrm>
            <a:off x="5352453" y="3636466"/>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cs typeface="Arial" pitchFamily="34" charset="0"/>
            </a:endParaRPr>
          </a:p>
        </p:txBody>
      </p:sp>
      <p:sp>
        <p:nvSpPr>
          <p:cNvPr id="36" name="TextBox 9"/>
          <p:cNvSpPr txBox="1"/>
          <p:nvPr/>
        </p:nvSpPr>
        <p:spPr bwMode="gray">
          <a:xfrm>
            <a:off x="5154292" y="2946874"/>
            <a:ext cx="405880"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R2</a:t>
            </a:r>
            <a:endParaRPr kumimoji="0" lang="en-US" altLang="zh-CN" sz="14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37" name="TextBox 54"/>
          <p:cNvSpPr txBox="1"/>
          <p:nvPr/>
        </p:nvSpPr>
        <p:spPr bwMode="gray">
          <a:xfrm>
            <a:off x="4444170" y="5680263"/>
            <a:ext cx="1810111"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PC2</a:t>
            </a:r>
          </a:p>
          <a:p>
            <a:pPr lvl="0" algn="ctr" defTabSz="914400" fontAlgn="ctr"/>
            <a:r>
              <a:rPr lang="en-US" sz="1400" smtClean="0">
                <a:solidFill>
                  <a:prstClr val="black"/>
                </a:solidFill>
                <a:latin typeface="Huawei Sans" panose="020C0503030203020204" pitchFamily="34" charset="0"/>
              </a:rPr>
              <a:t>2001:0DB8:0:1::1/64</a:t>
            </a:r>
            <a:endParaRPr lang="en-US" sz="1400">
              <a:solidFill>
                <a:prstClr val="black"/>
              </a:solidFill>
              <a:latin typeface="Huawei Sans" panose="020C0503030203020204" pitchFamily="34" charset="0"/>
            </a:endParaRPr>
          </a:p>
        </p:txBody>
      </p:sp>
      <p:pic>
        <p:nvPicPr>
          <p:cNvPr id="38" name="图片 11" descr="开放网络-蓝.png"/>
          <p:cNvPicPr>
            <a:picLocks noChangeAspect="1"/>
          </p:cNvPicPr>
          <p:nvPr/>
        </p:nvPicPr>
        <p:blipFill>
          <a:blip r:embed="rId3" cstate="print"/>
          <a:stretch>
            <a:fillRect/>
          </a:stretch>
        </p:blipFill>
        <p:spPr bwMode="gray">
          <a:xfrm>
            <a:off x="5107177" y="5287039"/>
            <a:ext cx="490552" cy="377619"/>
          </a:xfrm>
          <a:prstGeom prst="rect">
            <a:avLst/>
          </a:prstGeom>
        </p:spPr>
      </p:pic>
      <p:pic>
        <p:nvPicPr>
          <p:cNvPr id="39"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5106999" y="3269234"/>
            <a:ext cx="490909" cy="401652"/>
          </a:xfrm>
          <a:prstGeom prst="rect">
            <a:avLst/>
          </a:prstGeom>
          <a:noFill/>
        </p:spPr>
      </p:pic>
      <p:sp>
        <p:nvSpPr>
          <p:cNvPr id="40" name="Can 225"/>
          <p:cNvSpPr/>
          <p:nvPr/>
        </p:nvSpPr>
        <p:spPr bwMode="gray">
          <a:xfrm rot="5400000">
            <a:off x="3218531" y="1726917"/>
            <a:ext cx="266328" cy="3464616"/>
          </a:xfrm>
          <a:prstGeom prst="can">
            <a:avLst>
              <a:gd name="adj" fmla="val 75773"/>
            </a:avLst>
          </a:prstGeom>
          <a:solidFill>
            <a:srgbClr val="30B5C5"/>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1" name="TextBox 9"/>
          <p:cNvSpPr txBox="1"/>
          <p:nvPr/>
        </p:nvSpPr>
        <p:spPr bwMode="gray">
          <a:xfrm>
            <a:off x="1488555" y="2972698"/>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1.1.1.1</a:t>
            </a: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2" name="TextBox 9"/>
          <p:cNvSpPr txBox="1"/>
          <p:nvPr/>
        </p:nvSpPr>
        <p:spPr bwMode="gray">
          <a:xfrm>
            <a:off x="4427844" y="2972698"/>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2.2.2.2</a:t>
            </a: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3" name="TextBox 9"/>
          <p:cNvSpPr txBox="1"/>
          <p:nvPr/>
        </p:nvSpPr>
        <p:spPr bwMode="gray">
          <a:xfrm>
            <a:off x="2736183" y="3305336"/>
            <a:ext cx="1157689" cy="307777"/>
          </a:xfrm>
          <a:prstGeom prst="rect">
            <a:avLst/>
          </a:prstGeom>
          <a:noFill/>
        </p:spPr>
        <p:txBody>
          <a:bodyPr wrap="none" rtlCol="0">
            <a:spAutoFit/>
          </a:bodyPr>
          <a:lstStyle/>
          <a:p>
            <a:pPr algn="ctr" fontAlgn="ctr"/>
            <a:r>
              <a:rPr lang="en-US" sz="1400" b="1" smtClean="0">
                <a:solidFill>
                  <a:schemeClr val="bg1"/>
                </a:solidFill>
                <a:latin typeface="Huawei Sans" panose="020C0503030203020204" pitchFamily="34" charset="0"/>
              </a:rPr>
              <a:t>GRE tunnel</a:t>
            </a:r>
            <a:endParaRPr lang="en-US" altLang="zh-CN" sz="1400" b="1">
              <a:solidFill>
                <a:schemeClr val="bg1"/>
              </a:solidFill>
              <a:latin typeface="Huawei Sans" panose="020C0503030203020204" pitchFamily="34" charset="0"/>
            </a:endParaRPr>
          </a:p>
        </p:txBody>
      </p:sp>
      <p:graphicFrame>
        <p:nvGraphicFramePr>
          <p:cNvPr id="44" name="表格 43"/>
          <p:cNvGraphicFramePr>
            <a:graphicFrameLocks noGrp="1"/>
          </p:cNvGraphicFramePr>
          <p:nvPr>
            <p:extLst/>
          </p:nvPr>
        </p:nvGraphicFramePr>
        <p:xfrm>
          <a:off x="1310553" y="4280240"/>
          <a:ext cx="2158511" cy="947520"/>
        </p:xfrm>
        <a:graphic>
          <a:graphicData uri="http://schemas.openxmlformats.org/drawingml/2006/table">
            <a:tbl>
              <a:tblPr firstRow="1" bandRow="1"/>
              <a:tblGrid>
                <a:gridCol w="933026"/>
                <a:gridCol w="1225485"/>
              </a:tblGrid>
              <a:tr h="14080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2001:0DB8:0:0::1</a:t>
                      </a:r>
                      <a:endParaRPr lang="en-US"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241833">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lumMod val="50000"/>
                            </a:schemeClr>
                          </a:solidFill>
                          <a:latin typeface="Huawei Sans" panose="020C0503030203020204" pitchFamily="34" charset="0"/>
                        </a:rPr>
                        <a:t>2001:0DB8:0:1::1</a:t>
                      </a:r>
                      <a:endParaRPr lang="en-US" sz="1200" b="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4080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graphicFrame>
        <p:nvGraphicFramePr>
          <p:cNvPr id="45" name="表格 44"/>
          <p:cNvGraphicFramePr>
            <a:graphicFrameLocks noGrp="1"/>
          </p:cNvGraphicFramePr>
          <p:nvPr>
            <p:extLst/>
          </p:nvPr>
        </p:nvGraphicFramePr>
        <p:xfrm>
          <a:off x="1255392" y="981631"/>
          <a:ext cx="2553038" cy="1529280"/>
        </p:xfrm>
        <a:graphic>
          <a:graphicData uri="http://schemas.openxmlformats.org/drawingml/2006/table">
            <a:tbl>
              <a:tblPr firstRow="1" bandRow="1"/>
              <a:tblGrid>
                <a:gridCol w="1163668"/>
                <a:gridCol w="1389370"/>
              </a:tblGrid>
              <a:tr h="151968">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a:txBody>
                    <a:bodyPr/>
                    <a:lstStyle/>
                    <a:p>
                      <a:pPr marL="0" algn="ctr" defTabSz="914034" rtl="0" eaLnBrk="1" fontAlgn="ctr" latinLnBrk="0" hangingPunct="1"/>
                      <a:r>
                        <a:rPr lang="en-US" sz="1200" b="1" dirty="0" smtClean="0">
                          <a:solidFill>
                            <a:srgbClr val="00B0F0"/>
                          </a:solidFill>
                          <a:latin typeface="Huawei Sans" panose="020C0503030203020204" pitchFamily="34" charset="0"/>
                        </a:rPr>
                        <a:t>1.1.1.1</a:t>
                      </a:r>
                      <a:endParaRPr lang="en-US" altLang="zh-CN" sz="1200" b="1" kern="1200" dirty="0">
                        <a:solidFill>
                          <a:srgbClr val="00B0F0"/>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151968">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a:txBody>
                    <a:bodyPr/>
                    <a:lstStyle/>
                    <a:p>
                      <a:pPr algn="ctr" fontAlgn="ctr"/>
                      <a:r>
                        <a:rPr lang="en-US" sz="1200" b="1" smtClean="0">
                          <a:solidFill>
                            <a:srgbClr val="00B0F0"/>
                          </a:solidFill>
                          <a:latin typeface="Huawei Sans" panose="020C0503030203020204" pitchFamily="34" charset="0"/>
                        </a:rPr>
                        <a:t>2.2.2.2</a:t>
                      </a:r>
                      <a:endParaRPr lang="en-US" altLang="zh-CN" sz="1200" b="1">
                        <a:solidFill>
                          <a:srgbClr val="00B0F0"/>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151968">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GRE header</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4DAE2"/>
                    </a:solidFill>
                  </a:tcPr>
                </a:tc>
                <a:tc hMerge="1">
                  <a:txBody>
                    <a:bodyPr/>
                    <a:lstStyle/>
                    <a:p>
                      <a:endParaRPr lang="zh-CN" altLang="en-US"/>
                    </a:p>
                  </a:txBody>
                  <a:tcPr/>
                </a:tc>
              </a:tr>
              <a:tr h="151968">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solidFill>
                          <a:latin typeface="Huawei Sans" panose="020C0503030203020204" pitchFamily="34" charset="0"/>
                        </a:rPr>
                        <a:t>Source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marL="0" algn="ctr" defTabSz="914034" rtl="0" eaLnBrk="1" fontAlgn="ctr" latinLnBrk="0" hangingPunct="1"/>
                      <a:r>
                        <a:rPr lang="en-US" sz="1200" b="0" smtClean="0">
                          <a:solidFill>
                            <a:schemeClr val="bg1">
                              <a:lumMod val="50000"/>
                            </a:schemeClr>
                          </a:solidFill>
                          <a:latin typeface="Huawei Sans" panose="020C0503030203020204" pitchFamily="34" charset="0"/>
                        </a:rPr>
                        <a:t>2001:0DB8:0:0::1</a:t>
                      </a:r>
                      <a:endParaRPr lang="en-US" sz="1200" b="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51968">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algn="ctr" fontAlgn="ctr"/>
                      <a:r>
                        <a:rPr lang="en-US" sz="1200" b="0" smtClean="0">
                          <a:solidFill>
                            <a:schemeClr val="bg1">
                              <a:lumMod val="50000"/>
                            </a:schemeClr>
                          </a:solidFill>
                          <a:latin typeface="Huawei Sans" panose="020C0503030203020204" pitchFamily="34" charset="0"/>
                        </a:rPr>
                        <a:t>2001:0DB8:0:1::1</a:t>
                      </a:r>
                      <a:endParaRPr lang="en-US" sz="1200" b="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51968">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algn="ctr" fontAlgn="ctr"/>
                      <a:r>
                        <a:rPr lang="en-US" sz="1200" b="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pic>
        <p:nvPicPr>
          <p:cNvPr id="46"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2651558" y="2832755"/>
            <a:ext cx="335297" cy="274334"/>
          </a:xfrm>
          <a:prstGeom prst="rect">
            <a:avLst/>
          </a:prstGeom>
          <a:noFill/>
        </p:spPr>
      </p:pic>
      <p:pic>
        <p:nvPicPr>
          <p:cNvPr id="47"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260730" y="3674574"/>
            <a:ext cx="335297" cy="274334"/>
          </a:xfrm>
          <a:prstGeom prst="rect">
            <a:avLst/>
          </a:prstGeom>
          <a:noFill/>
        </p:spPr>
      </p:pic>
      <p:pic>
        <p:nvPicPr>
          <p:cNvPr id="48"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643534" y="2948991"/>
            <a:ext cx="335297" cy="274334"/>
          </a:xfrm>
          <a:prstGeom prst="rect">
            <a:avLst/>
          </a:prstGeom>
          <a:noFill/>
        </p:spPr>
      </p:pic>
      <p:cxnSp>
        <p:nvCxnSpPr>
          <p:cNvPr id="49" name="Straight Connector 167"/>
          <p:cNvCxnSpPr/>
          <p:nvPr/>
        </p:nvCxnSpPr>
        <p:spPr bwMode="gray">
          <a:xfrm>
            <a:off x="1433281" y="2672156"/>
            <a:ext cx="3673896" cy="0"/>
          </a:xfrm>
          <a:prstGeom prst="line">
            <a:avLst/>
          </a:prstGeom>
          <a:noFill/>
          <a:ln w="57150" cap="flat" cmpd="sng" algn="ctr">
            <a:solidFill>
              <a:srgbClr val="30B5C5"/>
            </a:solidFill>
            <a:prstDash val="solid"/>
            <a:miter lim="800000"/>
            <a:tailEnd type="triangle"/>
          </a:ln>
          <a:effectLst/>
        </p:spPr>
      </p:cxnSp>
      <p:cxnSp>
        <p:nvCxnSpPr>
          <p:cNvPr id="50" name="Straight Connector 167"/>
          <p:cNvCxnSpPr/>
          <p:nvPr/>
        </p:nvCxnSpPr>
        <p:spPr bwMode="gray">
          <a:xfrm>
            <a:off x="5080943" y="4733444"/>
            <a:ext cx="0" cy="578901"/>
          </a:xfrm>
          <a:prstGeom prst="line">
            <a:avLst/>
          </a:prstGeom>
          <a:noFill/>
          <a:ln w="57150" cap="flat" cmpd="sng" algn="ctr">
            <a:solidFill>
              <a:sysClr val="window" lastClr="FFFFFF">
                <a:lumMod val="50000"/>
              </a:sysClr>
            </a:solidFill>
            <a:prstDash val="solid"/>
            <a:miter lim="800000"/>
            <a:tailEnd type="triangle"/>
          </a:ln>
          <a:effectLst/>
        </p:spPr>
      </p:cxnSp>
      <p:sp>
        <p:nvSpPr>
          <p:cNvPr id="52" name="圆角矩形 51"/>
          <p:cNvSpPr/>
          <p:nvPr/>
        </p:nvSpPr>
        <p:spPr bwMode="gray">
          <a:xfrm>
            <a:off x="5712823" y="1018955"/>
            <a:ext cx="6174377" cy="5093892"/>
          </a:xfrm>
          <a:prstGeom prst="roundRect">
            <a:avLst>
              <a:gd name="adj" fmla="val 898"/>
            </a:avLst>
          </a:prstGeom>
          <a:noFill/>
          <a:ln w="9525" cap="flat" cmpd="sng" algn="ctr">
            <a:noFill/>
            <a:prstDash val="solid"/>
            <a:miter lim="800000"/>
          </a:ln>
          <a:effectLst/>
        </p:spPr>
        <p:txBody>
          <a:bodyPr rtlCol="0" anchor="t" anchorCtr="0"/>
          <a:lstStyle/>
          <a:p>
            <a:pPr marL="285750" indent="-285750" fontAlgn="ctr">
              <a:lnSpc>
                <a:spcPct val="140000"/>
              </a:lnSpc>
              <a:spcBef>
                <a:spcPts val="0"/>
              </a:spcBef>
              <a:spcAft>
                <a:spcPts val="600"/>
              </a:spcAft>
              <a:buSzPct val="50000"/>
              <a:buFont typeface="Wingdings" panose="05000000000000000000" pitchFamily="2" charset="2"/>
              <a:buChar char="l"/>
            </a:pPr>
            <a:r>
              <a:rPr lang="en-US" sz="1400" dirty="0" smtClean="0">
                <a:latin typeface="Huawei Sans" panose="020C0503030203020204" pitchFamily="34" charset="0"/>
              </a:rPr>
              <a:t>GRE is a protocol that encapsulates data packets of some network layer protocols, such as IPX, IPv6, and IPv4. The encapsulated data packets can then be transmitted over a network using a different network layer protocol, such as IPv4 and IPv6.</a:t>
            </a:r>
          </a:p>
          <a:p>
            <a:pPr marL="285750" indent="-285750" defTabSz="914400" fontAlgn="ctr">
              <a:lnSpc>
                <a:spcPct val="140000"/>
              </a:lnSpc>
              <a:spcAft>
                <a:spcPts val="600"/>
              </a:spcAft>
              <a:buSzPct val="50000"/>
              <a:buFont typeface="Wingdings" panose="05000000000000000000" pitchFamily="2" charset="2"/>
              <a:buChar char="l"/>
              <a:defRPr/>
            </a:pPr>
            <a:r>
              <a:rPr lang="en-US" sz="1400" dirty="0" smtClean="0">
                <a:latin typeface="Huawei Sans" panose="020C0503030203020204" pitchFamily="34" charset="0"/>
              </a:rPr>
              <a:t>GRE is a Layer 3 tunneling technology that transparently transmits packets over GRE tunnels. It solves the transmission problems on the network that uses different network-layer protocols.</a:t>
            </a:r>
            <a:r>
              <a:rPr lang="en-US" sz="1400" dirty="0" smtClean="0">
                <a:solidFill>
                  <a:prstClr val="black"/>
                </a:solidFill>
                <a:latin typeface="Huawei Sans" panose="020C0503030203020204" pitchFamily="34" charset="0"/>
              </a:rPr>
              <a:t> </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GRE is easy to implement and increases only a few loads on devices at both ends of a tunnel.</a:t>
            </a:r>
            <a:endParaRPr lang="en-US" altLang="zh-CN" sz="1200" kern="0" dirty="0" smtClean="0">
              <a:solidFill>
                <a:prstClr val="black"/>
              </a:solidFill>
              <a:latin typeface="Huawei Sans" panose="020C0503030203020204" pitchFamily="34" charset="0"/>
              <a:ea typeface="方正兰亭黑简体"/>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GRE sets up tunnels over an IPv4 network to connect networks running different protocols, reusing the original network architecture and reducing costs.</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GRE connects non-contiguous subnets and sets up VPNs to ensure secure connections between the enterprise headquarters and branches.</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GRE provides only simple password authentication and does not provide the encryption function.</a:t>
            </a:r>
            <a:endParaRPr lang="en-US" sz="1200" dirty="0">
              <a:latin typeface="Huawei Sans" panose="020C0503030203020204" pitchFamily="34" charset="0"/>
            </a:endParaRPr>
          </a:p>
        </p:txBody>
      </p:sp>
      <p:graphicFrame>
        <p:nvGraphicFramePr>
          <p:cNvPr id="53" name="表格 52"/>
          <p:cNvGraphicFramePr>
            <a:graphicFrameLocks noGrp="1"/>
          </p:cNvGraphicFramePr>
          <p:nvPr>
            <p:extLst/>
          </p:nvPr>
        </p:nvGraphicFramePr>
        <p:xfrm>
          <a:off x="3574493" y="3869133"/>
          <a:ext cx="1724671" cy="1130400"/>
        </p:xfrm>
        <a:graphic>
          <a:graphicData uri="http://schemas.openxmlformats.org/drawingml/2006/table">
            <a:tbl>
              <a:tblPr firstRow="1" bandRow="1"/>
              <a:tblGrid>
                <a:gridCol w="926141"/>
                <a:gridCol w="798530"/>
              </a:tblGrid>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2001:0DB8:0:0::1</a:t>
                      </a:r>
                      <a:endParaRPr lang="en-US"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lumMod val="50000"/>
                            </a:schemeClr>
                          </a:solidFill>
                          <a:latin typeface="Huawei Sans" panose="020C0503030203020204" pitchFamily="34" charset="0"/>
                        </a:rPr>
                        <a:t>2001:0DB8:0:1::1</a:t>
                      </a:r>
                      <a:endParaRPr lang="en-US" sz="1200" b="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bg1">
                              <a:lumMod val="50000"/>
                            </a:schemeClr>
                          </a:solidFill>
                          <a:latin typeface="Huawei Sans" panose="020C0503030203020204" pitchFamily="34" charset="0"/>
                        </a:rPr>
                        <a:t>Data</a:t>
                      </a:r>
                      <a:endParaRPr lang="en-US" altLang="zh-CN" sz="1200" b="0" dirty="0" smtClean="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spTree>
    <p:extLst>
      <p:ext uri="{BB962C8B-B14F-4D97-AF65-F5344CB8AC3E}">
        <p14:creationId xmlns:p14="http://schemas.microsoft.com/office/powerpoint/2010/main" val="19174885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smtClean="0"/>
              <a:t>Introduction to Campus Networks</a:t>
            </a:r>
          </a:p>
          <a:p>
            <a:r>
              <a:rPr lang="en-US" dirty="0" smtClean="0">
                <a:solidFill>
                  <a:schemeClr val="bg1">
                    <a:lumMod val="50000"/>
                  </a:schemeClr>
                </a:solidFill>
              </a:rPr>
              <a:t>Typical Campus Network Technologies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Typical Applications of Campus Network Technologies</a:t>
            </a:r>
          </a:p>
          <a:p>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3531609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IPsec VPN</a:t>
            </a:r>
            <a:endParaRPr lang="en-US" altLang="zh-CN"/>
          </a:p>
        </p:txBody>
      </p:sp>
      <p:cxnSp>
        <p:nvCxnSpPr>
          <p:cNvPr id="53" name="Straight Connector 167"/>
          <p:cNvCxnSpPr/>
          <p:nvPr/>
        </p:nvCxnSpPr>
        <p:spPr bwMode="gray">
          <a:xfrm flipV="1">
            <a:off x="1491848" y="3759531"/>
            <a:ext cx="0" cy="741798"/>
          </a:xfrm>
          <a:prstGeom prst="line">
            <a:avLst/>
          </a:prstGeom>
          <a:noFill/>
          <a:ln w="57150" cap="flat" cmpd="sng" algn="ctr">
            <a:solidFill>
              <a:sysClr val="window" lastClr="FFFFFF">
                <a:lumMod val="50000"/>
              </a:sysClr>
            </a:solidFill>
            <a:prstDash val="solid"/>
            <a:miter lim="800000"/>
            <a:tailEnd type="triangle"/>
          </a:ln>
          <a:effectLst/>
        </p:spPr>
      </p:cxnSp>
      <p:sp>
        <p:nvSpPr>
          <p:cNvPr id="54" name="Line 9"/>
          <p:cNvSpPr>
            <a:spLocks noChangeShapeType="1"/>
          </p:cNvSpPr>
          <p:nvPr/>
        </p:nvSpPr>
        <p:spPr bwMode="gray">
          <a:xfrm>
            <a:off x="1265147" y="3640404"/>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cs typeface="Arial" pitchFamily="34" charset="0"/>
            </a:endParaRPr>
          </a:p>
        </p:txBody>
      </p:sp>
      <p:sp>
        <p:nvSpPr>
          <p:cNvPr id="55" name="TextBox 9"/>
          <p:cNvSpPr txBox="1"/>
          <p:nvPr/>
        </p:nvSpPr>
        <p:spPr bwMode="gray">
          <a:xfrm>
            <a:off x="1057429" y="2950812"/>
            <a:ext cx="415437" cy="311114"/>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R1</a:t>
            </a:r>
            <a:endParaRPr kumimoji="0" lang="en-US" altLang="zh-CN" sz="14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56" name="TextBox 54"/>
          <p:cNvSpPr txBox="1"/>
          <p:nvPr/>
        </p:nvSpPr>
        <p:spPr bwMode="gray">
          <a:xfrm>
            <a:off x="544439" y="5702007"/>
            <a:ext cx="1441420"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PC1</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192.168.1.1/24</a:t>
            </a:r>
            <a:endParaRPr lang="en-US" sz="1400" b="0">
              <a:solidFill>
                <a:prstClr val="black"/>
              </a:solidFill>
              <a:latin typeface="Huawei Sans" panose="020C0503030203020204" pitchFamily="34" charset="0"/>
            </a:endParaRPr>
          </a:p>
        </p:txBody>
      </p:sp>
      <p:pic>
        <p:nvPicPr>
          <p:cNvPr id="57" name="图片 11" descr="开放网络-蓝.png"/>
          <p:cNvPicPr>
            <a:picLocks noChangeAspect="1"/>
          </p:cNvPicPr>
          <p:nvPr/>
        </p:nvPicPr>
        <p:blipFill>
          <a:blip r:embed="rId3" cstate="print"/>
          <a:stretch>
            <a:fillRect/>
          </a:stretch>
        </p:blipFill>
        <p:spPr bwMode="gray">
          <a:xfrm>
            <a:off x="1019871" y="5290977"/>
            <a:ext cx="490552" cy="377619"/>
          </a:xfrm>
          <a:prstGeom prst="rect">
            <a:avLst/>
          </a:prstGeom>
        </p:spPr>
      </p:pic>
      <p:pic>
        <p:nvPicPr>
          <p:cNvPr id="58"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019693" y="3273172"/>
            <a:ext cx="490909" cy="401652"/>
          </a:xfrm>
          <a:prstGeom prst="rect">
            <a:avLst/>
          </a:prstGeom>
          <a:noFill/>
        </p:spPr>
      </p:pic>
      <p:sp>
        <p:nvSpPr>
          <p:cNvPr id="59" name="Freeform 159"/>
          <p:cNvSpPr/>
          <p:nvPr/>
        </p:nvSpPr>
        <p:spPr bwMode="gray">
          <a:xfrm flipH="1">
            <a:off x="1704672" y="2313521"/>
            <a:ext cx="3195802" cy="1743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19050" cap="flat" cmpd="sng" algn="ctr">
            <a:solidFill>
              <a:sysClr val="window" lastClr="FFFFFF">
                <a:lumMod val="65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endParaRPr>
          </a:p>
        </p:txBody>
      </p:sp>
      <p:sp>
        <p:nvSpPr>
          <p:cNvPr id="60" name="Line 9"/>
          <p:cNvSpPr>
            <a:spLocks noChangeShapeType="1"/>
          </p:cNvSpPr>
          <p:nvPr/>
        </p:nvSpPr>
        <p:spPr bwMode="gray">
          <a:xfrm>
            <a:off x="5339998" y="3640404"/>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cs typeface="Arial" pitchFamily="34" charset="0"/>
            </a:endParaRPr>
          </a:p>
        </p:txBody>
      </p:sp>
      <p:sp>
        <p:nvSpPr>
          <p:cNvPr id="61" name="TextBox 9"/>
          <p:cNvSpPr txBox="1"/>
          <p:nvPr/>
        </p:nvSpPr>
        <p:spPr bwMode="gray">
          <a:xfrm>
            <a:off x="5141837" y="2950812"/>
            <a:ext cx="405880"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R2</a:t>
            </a:r>
            <a:endParaRPr kumimoji="0" lang="en-US" altLang="zh-CN" sz="14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2" name="TextBox 54"/>
          <p:cNvSpPr txBox="1"/>
          <p:nvPr/>
        </p:nvSpPr>
        <p:spPr bwMode="gray">
          <a:xfrm>
            <a:off x="4671387" y="5702007"/>
            <a:ext cx="1337226"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PC2</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172.16.1.1/24</a:t>
            </a:r>
            <a:endParaRPr lang="en-US" sz="1400" b="0">
              <a:solidFill>
                <a:prstClr val="black"/>
              </a:solidFill>
              <a:latin typeface="Huawei Sans" panose="020C0503030203020204" pitchFamily="34" charset="0"/>
            </a:endParaRPr>
          </a:p>
        </p:txBody>
      </p:sp>
      <p:pic>
        <p:nvPicPr>
          <p:cNvPr id="63" name="图片 11" descr="开放网络-蓝.png"/>
          <p:cNvPicPr>
            <a:picLocks noChangeAspect="1"/>
          </p:cNvPicPr>
          <p:nvPr/>
        </p:nvPicPr>
        <p:blipFill>
          <a:blip r:embed="rId3" cstate="print"/>
          <a:stretch>
            <a:fillRect/>
          </a:stretch>
        </p:blipFill>
        <p:spPr bwMode="gray">
          <a:xfrm>
            <a:off x="5094722" y="5290977"/>
            <a:ext cx="490552" cy="377619"/>
          </a:xfrm>
          <a:prstGeom prst="rect">
            <a:avLst/>
          </a:prstGeom>
        </p:spPr>
      </p:pic>
      <p:pic>
        <p:nvPicPr>
          <p:cNvPr id="6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5094544" y="3273172"/>
            <a:ext cx="490909" cy="401652"/>
          </a:xfrm>
          <a:prstGeom prst="rect">
            <a:avLst/>
          </a:prstGeom>
          <a:noFill/>
        </p:spPr>
      </p:pic>
      <p:sp>
        <p:nvSpPr>
          <p:cNvPr id="65" name="Can 225"/>
          <p:cNvSpPr/>
          <p:nvPr/>
        </p:nvSpPr>
        <p:spPr bwMode="gray">
          <a:xfrm rot="5400000">
            <a:off x="3206076" y="1730855"/>
            <a:ext cx="266328" cy="3464616"/>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6" name="TextBox 9"/>
          <p:cNvSpPr txBox="1"/>
          <p:nvPr/>
        </p:nvSpPr>
        <p:spPr bwMode="gray">
          <a:xfrm>
            <a:off x="1476100" y="2976636"/>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1.1.1.1</a:t>
            </a: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7" name="TextBox 9"/>
          <p:cNvSpPr txBox="1"/>
          <p:nvPr/>
        </p:nvSpPr>
        <p:spPr bwMode="gray">
          <a:xfrm>
            <a:off x="4415389" y="2976636"/>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2.2.2.2</a:t>
            </a: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8" name="TextBox 9"/>
          <p:cNvSpPr txBox="1"/>
          <p:nvPr/>
        </p:nvSpPr>
        <p:spPr bwMode="gray">
          <a:xfrm>
            <a:off x="2468050" y="3309274"/>
            <a:ext cx="1669048"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IPsec VPN tunnel</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graphicFrame>
        <p:nvGraphicFramePr>
          <p:cNvPr id="69" name="表格 68"/>
          <p:cNvGraphicFramePr>
            <a:graphicFrameLocks noGrp="1"/>
          </p:cNvGraphicFramePr>
          <p:nvPr>
            <p:extLst/>
          </p:nvPr>
        </p:nvGraphicFramePr>
        <p:xfrm>
          <a:off x="1353073" y="4355062"/>
          <a:ext cx="1955735" cy="764640"/>
        </p:xfrm>
        <a:graphic>
          <a:graphicData uri="http://schemas.openxmlformats.org/drawingml/2006/table">
            <a:tbl>
              <a:tblPr firstRow="1" bandRow="1"/>
              <a:tblGrid>
                <a:gridCol w="1049546"/>
                <a:gridCol w="906189"/>
              </a:tblGrid>
              <a:tr h="0">
                <a:tc>
                  <a:txBody>
                    <a:body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marL="0" algn="ctr" defTabSz="914034" rtl="0" eaLnBrk="1" fontAlgn="ctr" latinLnBrk="0" hangingPunct="1"/>
                      <a:r>
                        <a:rPr lang="en-US" sz="1200" b="0" smtClean="0">
                          <a:solidFill>
                            <a:schemeClr val="bg1">
                              <a:lumMod val="50000"/>
                            </a:schemeClr>
                          </a:solidFill>
                          <a:latin typeface="Huawei Sans" panose="020C0503030203020204" pitchFamily="34" charset="0"/>
                        </a:rPr>
                        <a:t>192.168.1.1</a:t>
                      </a:r>
                      <a:endParaRPr lang="en-US" altLang="zh-CN" sz="1200" b="0" kern="1200">
                        <a:solidFill>
                          <a:schemeClr val="bg1">
                            <a:lumMod val="50000"/>
                          </a:schemeClr>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lumMod val="50000"/>
                            </a:schemeClr>
                          </a:solidFill>
                          <a:latin typeface="Huawei Sans" panose="020C0503030203020204" pitchFamily="34" charset="0"/>
                        </a:rPr>
                        <a:t>172.16.1.1</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p>
                      <a:pPr algn="ctr" fontAlgn="ctr"/>
                      <a:r>
                        <a:rPr lang="en-US" sz="1200" dirty="0" smtClean="0">
                          <a:solidFill>
                            <a:schemeClr val="bg1"/>
                          </a:solidFill>
                          <a:latin typeface="Huawei Sans" panose="020C0503030203020204" pitchFamily="34" charset="0"/>
                        </a:rPr>
                        <a:t>Payload</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graphicFrame>
        <p:nvGraphicFramePr>
          <p:cNvPr id="70" name="表格 69"/>
          <p:cNvGraphicFramePr>
            <a:graphicFrameLocks noGrp="1"/>
          </p:cNvGraphicFramePr>
          <p:nvPr>
            <p:extLst/>
          </p:nvPr>
        </p:nvGraphicFramePr>
        <p:xfrm>
          <a:off x="1420826" y="1033911"/>
          <a:ext cx="2148823" cy="1529280"/>
        </p:xfrm>
        <a:graphic>
          <a:graphicData uri="http://schemas.openxmlformats.org/drawingml/2006/table">
            <a:tbl>
              <a:tblPr firstRow="1" bandRow="1"/>
              <a:tblGrid>
                <a:gridCol w="1098186"/>
                <a:gridCol w="1050637"/>
              </a:tblGrid>
              <a:tr h="0">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200" b="0" dirty="0" smtClean="0">
                          <a:solidFill>
                            <a:schemeClr val="tx1"/>
                          </a:solidFill>
                          <a:latin typeface="Huawei Sans" panose="020C0503030203020204" pitchFamily="34" charset="0"/>
                        </a:rPr>
                        <a:t>Source IP</a:t>
                      </a:r>
                      <a:endParaRPr lang="en-US" altLang="zh-CN" sz="1200" b="0" dirty="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FD89C"/>
                    </a:solidFill>
                  </a:tcPr>
                </a:tc>
                <a:tc>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1.1.1.1</a:t>
                      </a:r>
                      <a:endParaRPr lang="en-US" altLang="zh-CN" sz="1200" b="1" kern="1200" dirty="0">
                        <a:solidFill>
                          <a:schemeClr val="tx1"/>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tx1"/>
                          </a:solidFill>
                          <a:latin typeface="Huawei Sans" panose="020C0503030203020204" pitchFamily="34" charset="0"/>
                        </a:rPr>
                        <a:t>Destination IP</a:t>
                      </a:r>
                      <a:endParaRPr lang="en-US" altLang="zh-CN" sz="1200" b="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FD89C"/>
                    </a:solidFill>
                  </a:tcPr>
                </a:tc>
                <a:tc>
                  <a:txBody>
                    <a:bodyPr/>
                    <a:lstStyle/>
                    <a:p>
                      <a:pPr algn="ctr" fontAlgn="ctr"/>
                      <a:r>
                        <a:rPr lang="en-US" sz="1200" b="1" smtClean="0">
                          <a:solidFill>
                            <a:schemeClr val="tx1"/>
                          </a:solidFill>
                          <a:latin typeface="Huawei Sans" panose="020C0503030203020204" pitchFamily="34" charset="0"/>
                        </a:rPr>
                        <a:t>2.2.2.2</a:t>
                      </a:r>
                      <a:endParaRPr lang="en-US" altLang="zh-CN" sz="1200" b="1">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r>
              <a:tr h="0">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tx1"/>
                          </a:solidFill>
                          <a:latin typeface="Huawei Sans" panose="020C0503030203020204" pitchFamily="34" charset="0"/>
                        </a:rPr>
                        <a:t>Security protocol header</a:t>
                      </a:r>
                      <a:endParaRPr lang="en-US" altLang="zh-CN" sz="1200" b="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c hMerge="1">
                  <a:txBody>
                    <a:bodyPr/>
                    <a:lstStyle/>
                    <a:p>
                      <a:endParaRPr lang="zh-CN" altLang="en-US"/>
                    </a:p>
                  </a:txBody>
                  <a:tcPr/>
                </a:tc>
              </a:tr>
              <a:tr h="0">
                <a:tc>
                  <a:txBody>
                    <a:bodyPr/>
                    <a:lstStyle/>
                    <a:p>
                      <a:pPr algn="ctr" fontAlgn="ctr"/>
                      <a:r>
                        <a:rPr lang="en-US" sz="1200" b="0" smtClean="0">
                          <a:solidFill>
                            <a:schemeClr val="bg1"/>
                          </a:solidFill>
                          <a:latin typeface="Huawei Sans" panose="020C0503030203020204" pitchFamily="34" charset="0"/>
                        </a:rPr>
                        <a:t>Source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192.168.1.1</a:t>
                      </a:r>
                      <a:endParaRPr lang="en-US" altLang="zh-CN" sz="1200" b="0" kern="1200" dirty="0">
                        <a:solidFill>
                          <a:schemeClr val="bg1">
                            <a:lumMod val="50000"/>
                          </a:schemeClr>
                        </a:solidFill>
                        <a:latin typeface="Huawei Sans" panose="020C0503030203020204" pitchFamily="34" charset="0"/>
                        <a:ea typeface="方正兰亭黑简体"/>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0">
                <a:tc>
                  <a:txBody>
                    <a:body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marL="0" algn="ctr" defTabSz="914034" rtl="0" eaLnBrk="1" fontAlgn="ctr" latinLnBrk="0" hangingPunct="1"/>
                      <a:r>
                        <a:rPr lang="en-US" sz="1200" b="0" smtClean="0">
                          <a:solidFill>
                            <a:schemeClr val="bg1">
                              <a:lumMod val="50000"/>
                            </a:schemeClr>
                          </a:solidFill>
                          <a:latin typeface="Huawei Sans" panose="020C0503030203020204" pitchFamily="34" charset="0"/>
                        </a:rPr>
                        <a:t>172.16.1.1</a:t>
                      </a:r>
                      <a:endParaRPr lang="en-US" altLang="zh-CN" sz="1200" b="0" kern="1200">
                        <a:solidFill>
                          <a:schemeClr val="bg1">
                            <a:lumMod val="50000"/>
                          </a:schemeClr>
                        </a:solidFill>
                        <a:latin typeface="Huawei Sans" panose="020C0503030203020204" pitchFamily="34" charset="0"/>
                        <a:ea typeface="方正兰亭黑简体"/>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0">
                <a:tc>
                  <a:txBody>
                    <a:body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algn="ctr" fontAlgn="ctr"/>
                      <a:r>
                        <a:rPr lang="en-US" sz="120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bl>
          </a:graphicData>
        </a:graphic>
      </p:graphicFrame>
      <p:pic>
        <p:nvPicPr>
          <p:cNvPr id="71"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2639103" y="2836693"/>
            <a:ext cx="335297" cy="274334"/>
          </a:xfrm>
          <a:prstGeom prst="rect">
            <a:avLst/>
          </a:prstGeom>
          <a:noFill/>
        </p:spPr>
      </p:pic>
      <p:pic>
        <p:nvPicPr>
          <p:cNvPr id="72"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248275" y="3678512"/>
            <a:ext cx="335297" cy="274334"/>
          </a:xfrm>
          <a:prstGeom prst="rect">
            <a:avLst/>
          </a:prstGeom>
          <a:noFill/>
        </p:spPr>
      </p:pic>
      <p:pic>
        <p:nvPicPr>
          <p:cNvPr id="73"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631079" y="2952929"/>
            <a:ext cx="335297" cy="274334"/>
          </a:xfrm>
          <a:prstGeom prst="rect">
            <a:avLst/>
          </a:prstGeom>
          <a:noFill/>
        </p:spPr>
      </p:pic>
      <p:cxnSp>
        <p:nvCxnSpPr>
          <p:cNvPr id="74" name="Straight Connector 167"/>
          <p:cNvCxnSpPr/>
          <p:nvPr/>
        </p:nvCxnSpPr>
        <p:spPr bwMode="gray">
          <a:xfrm>
            <a:off x="1420826" y="2676094"/>
            <a:ext cx="3673896" cy="0"/>
          </a:xfrm>
          <a:prstGeom prst="line">
            <a:avLst/>
          </a:prstGeom>
          <a:noFill/>
          <a:ln w="57150" cap="flat" cmpd="sng" algn="ctr">
            <a:solidFill>
              <a:srgbClr val="EC7061"/>
            </a:solidFill>
            <a:prstDash val="solid"/>
            <a:miter lim="800000"/>
            <a:tailEnd type="triangle"/>
          </a:ln>
          <a:effectLst/>
        </p:spPr>
      </p:cxnSp>
      <p:cxnSp>
        <p:nvCxnSpPr>
          <p:cNvPr id="75" name="Straight Connector 167"/>
          <p:cNvCxnSpPr/>
          <p:nvPr/>
        </p:nvCxnSpPr>
        <p:spPr bwMode="gray">
          <a:xfrm>
            <a:off x="5068488" y="4737382"/>
            <a:ext cx="0" cy="518831"/>
          </a:xfrm>
          <a:prstGeom prst="line">
            <a:avLst/>
          </a:prstGeom>
          <a:noFill/>
          <a:ln w="57150" cap="flat" cmpd="sng" algn="ctr">
            <a:solidFill>
              <a:sysClr val="window" lastClr="FFFFFF">
                <a:lumMod val="50000"/>
              </a:sysClr>
            </a:solidFill>
            <a:prstDash val="solid"/>
            <a:miter lim="800000"/>
            <a:tailEnd type="triangle"/>
          </a:ln>
          <a:effectLst/>
        </p:spPr>
      </p:cxnSp>
      <p:graphicFrame>
        <p:nvGraphicFramePr>
          <p:cNvPr id="76" name="表格 75"/>
          <p:cNvGraphicFramePr>
            <a:graphicFrameLocks noGrp="1"/>
          </p:cNvGraphicFramePr>
          <p:nvPr>
            <p:extLst/>
          </p:nvPr>
        </p:nvGraphicFramePr>
        <p:xfrm>
          <a:off x="3478696" y="4066450"/>
          <a:ext cx="1800314" cy="839520"/>
        </p:xfrm>
        <a:graphic>
          <a:graphicData uri="http://schemas.openxmlformats.org/drawingml/2006/table">
            <a:tbl>
              <a:tblPr firstRow="1" bandRow="1"/>
              <a:tblGrid>
                <a:gridCol w="895341"/>
                <a:gridCol w="904973"/>
              </a:tblGrid>
              <a:tr h="113247">
                <a:tc>
                  <a:txBody>
                    <a:body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marL="0" algn="ctr" defTabSz="914034" rtl="0" eaLnBrk="1" fontAlgn="ctr" latinLnBrk="0" hangingPunct="1"/>
                      <a:r>
                        <a:rPr lang="en-US" sz="1200" b="0" smtClean="0">
                          <a:solidFill>
                            <a:schemeClr val="bg1">
                              <a:lumMod val="50000"/>
                            </a:schemeClr>
                          </a:solidFill>
                          <a:latin typeface="Huawei Sans" panose="020C0503030203020204" pitchFamily="34" charset="0"/>
                        </a:rPr>
                        <a:t>192.168.1.1</a:t>
                      </a:r>
                      <a:endParaRPr lang="en-US" altLang="zh-CN" sz="1200" b="0" kern="1200">
                        <a:solidFill>
                          <a:schemeClr val="bg1">
                            <a:lumMod val="50000"/>
                          </a:schemeClr>
                        </a:solidFill>
                        <a:latin typeface="Huawei Sans" panose="020C0503030203020204" pitchFamily="34" charset="0"/>
                        <a:ea typeface="+mn-ea"/>
                        <a:cs typeface="+mn-cs"/>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208386">
                <a:tc>
                  <a:txBody>
                    <a:body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lumMod val="50000"/>
                            </a:schemeClr>
                          </a:solidFill>
                          <a:latin typeface="Huawei Sans" panose="020C0503030203020204" pitchFamily="34" charset="0"/>
                        </a:rPr>
                        <a:t>172.16.1.1</a:t>
                      </a:r>
                      <a:endParaRPr lang="en-US" altLang="zh-CN" sz="1200" b="0">
                        <a:solidFill>
                          <a:schemeClr val="bg1">
                            <a:lumMod val="50000"/>
                          </a:schemeClr>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13247">
                <a:tc>
                  <a:txBody>
                    <a:body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sp>
        <p:nvSpPr>
          <p:cNvPr id="77" name="圆角矩形 76"/>
          <p:cNvSpPr/>
          <p:nvPr/>
        </p:nvSpPr>
        <p:spPr bwMode="gray">
          <a:xfrm>
            <a:off x="6096000" y="1601786"/>
            <a:ext cx="5363817" cy="4066809"/>
          </a:xfrm>
          <a:prstGeom prst="roundRect">
            <a:avLst>
              <a:gd name="adj" fmla="val 898"/>
            </a:avLst>
          </a:prstGeom>
          <a:noFill/>
          <a:ln w="9525" cap="flat" cmpd="sng" algn="ctr">
            <a:noFill/>
            <a:prstDash val="solid"/>
            <a:miter lim="800000"/>
          </a:ln>
          <a:effectLst/>
        </p:spPr>
        <p:txBody>
          <a:bodyPr rtlCol="0" anchor="t" anchorCtr="0"/>
          <a:lstStyle/>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Internet Protocol Security (IPsec) is a set of open network security protocols defined by the Internet Engineering Task Force (IETF) to secure data transmission and reduce the risk of information leakage. </a:t>
            </a:r>
          </a:p>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Through encryption and authentication, IPsec ensures secure service data transmission over the Internet from the following dimensions:</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Data source authentication</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Data encryption</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Data integrity verification</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Anti-replay</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376520932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L2TP VPN</a:t>
            </a:r>
            <a:endParaRPr lang="en-US" altLang="zh-CN"/>
          </a:p>
        </p:txBody>
      </p:sp>
      <p:sp>
        <p:nvSpPr>
          <p:cNvPr id="7" name="Freeform 159"/>
          <p:cNvSpPr/>
          <p:nvPr/>
        </p:nvSpPr>
        <p:spPr bwMode="gray">
          <a:xfrm flipH="1">
            <a:off x="2110244" y="4862696"/>
            <a:ext cx="2526908" cy="1263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pic>
        <p:nvPicPr>
          <p:cNvPr id="9" name="图片 42" descr="大型网管-蓝.png"/>
          <p:cNvPicPr>
            <a:picLocks noChangeAspect="1"/>
          </p:cNvPicPr>
          <p:nvPr/>
        </p:nvPicPr>
        <p:blipFill>
          <a:blip r:embed="rId3" cstate="print"/>
          <a:stretch>
            <a:fillRect/>
          </a:stretch>
        </p:blipFill>
        <p:spPr bwMode="gray">
          <a:xfrm>
            <a:off x="3344698" y="5566459"/>
            <a:ext cx="539607" cy="441817"/>
          </a:xfrm>
          <a:prstGeom prst="rect">
            <a:avLst/>
          </a:prstGeom>
        </p:spPr>
      </p:pic>
      <p:sp>
        <p:nvSpPr>
          <p:cNvPr id="53" name="Freeform 159"/>
          <p:cNvSpPr/>
          <p:nvPr/>
        </p:nvSpPr>
        <p:spPr bwMode="gray">
          <a:xfrm flipH="1">
            <a:off x="1671244" y="1753986"/>
            <a:ext cx="3854792" cy="20628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50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endParaRPr>
          </a:p>
        </p:txBody>
      </p:sp>
      <p:grpSp>
        <p:nvGrpSpPr>
          <p:cNvPr id="54" name="组合 362"/>
          <p:cNvGrpSpPr>
            <a:grpSpLocks/>
          </p:cNvGrpSpPr>
          <p:nvPr/>
        </p:nvGrpSpPr>
        <p:grpSpPr bwMode="gray">
          <a:xfrm>
            <a:off x="3401514" y="2171084"/>
            <a:ext cx="510160" cy="510160"/>
            <a:chOff x="373063" y="2114551"/>
            <a:chExt cx="1114425" cy="1116013"/>
          </a:xfrm>
        </p:grpSpPr>
        <p:sp>
          <p:nvSpPr>
            <p:cNvPr id="55"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ysClr val="window" lastClr="FFFFFF">
                <a:lumMod val="50000"/>
              </a:sys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grpSp>
          <p:nvGrpSpPr>
            <p:cNvPr id="56" name="组合 341"/>
            <p:cNvGrpSpPr>
              <a:grpSpLocks/>
            </p:cNvGrpSpPr>
            <p:nvPr/>
          </p:nvGrpSpPr>
          <p:grpSpPr bwMode="gray">
            <a:xfrm>
              <a:off x="649288" y="2289176"/>
              <a:ext cx="561975" cy="769938"/>
              <a:chOff x="649288" y="2289176"/>
              <a:chExt cx="561975" cy="769938"/>
            </a:xfrm>
          </p:grpSpPr>
          <p:sp>
            <p:nvSpPr>
              <p:cNvPr id="57"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58"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59"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0"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1"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2"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grpSp>
      </p:grpSp>
      <p:sp>
        <p:nvSpPr>
          <p:cNvPr id="63" name="文本框 62"/>
          <p:cNvSpPr txBox="1"/>
          <p:nvPr/>
        </p:nvSpPr>
        <p:spPr bwMode="gray">
          <a:xfrm>
            <a:off x="3896442" y="2182163"/>
            <a:ext cx="897649" cy="630942"/>
          </a:xfrm>
          <a:prstGeom prst="rect">
            <a:avLst/>
          </a:prstGeom>
          <a:noFill/>
        </p:spPr>
        <p:txBody>
          <a:bodyPr wrap="square" rtlCol="0">
            <a:spAutoFit/>
          </a:bodyPr>
          <a:lstStyle/>
          <a:p>
            <a:pPr algn="ctr" defTabSz="914400" fontAlgn="ctr">
              <a:defRPr/>
            </a:pPr>
            <a:r>
              <a:rPr lang="en-US" sz="1100" dirty="0" smtClean="0">
                <a:latin typeface="Huawei Sans" panose="020C0503030203020204" pitchFamily="34" charset="0"/>
              </a:rPr>
              <a:t>LAC</a:t>
            </a:r>
            <a:endParaRPr kumimoji="0" lang="en-US" altLang="zh-CN" sz="1100" b="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Remote OA user</a:t>
            </a:r>
            <a:endParaRPr lang="en-US" altLang="zh-CN" sz="1200" dirty="0">
              <a:solidFill>
                <a:schemeClr val="bg1">
                  <a:lumMod val="50000"/>
                </a:schemeClr>
              </a:solidFill>
              <a:latin typeface="Huawei Sans" panose="020C0503030203020204" pitchFamily="34" charset="0"/>
            </a:endParaRPr>
          </a:p>
        </p:txBody>
      </p:sp>
      <p:grpSp>
        <p:nvGrpSpPr>
          <p:cNvPr id="70" name="组合 69"/>
          <p:cNvGrpSpPr/>
          <p:nvPr/>
        </p:nvGrpSpPr>
        <p:grpSpPr bwMode="gray">
          <a:xfrm>
            <a:off x="3506600" y="2660691"/>
            <a:ext cx="276999" cy="2038013"/>
            <a:chOff x="3487746" y="2759605"/>
            <a:chExt cx="276999" cy="1985215"/>
          </a:xfrm>
        </p:grpSpPr>
        <p:sp>
          <p:nvSpPr>
            <p:cNvPr id="64" name="Can 225"/>
            <p:cNvSpPr/>
            <p:nvPr/>
          </p:nvSpPr>
          <p:spPr bwMode="gray">
            <a:xfrm>
              <a:off x="3525254" y="2759605"/>
              <a:ext cx="201983" cy="1985215"/>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5" name="文本框 64"/>
            <p:cNvSpPr txBox="1"/>
            <p:nvPr/>
          </p:nvSpPr>
          <p:spPr bwMode="gray">
            <a:xfrm rot="16200000">
              <a:off x="2921864" y="3613713"/>
              <a:ext cx="140876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L2TP VPN tunnel</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ndParaRPr>
            </a:p>
          </p:txBody>
        </p:sp>
      </p:grpSp>
      <p:sp>
        <p:nvSpPr>
          <p:cNvPr id="67" name="文本框 66"/>
          <p:cNvSpPr txBox="1"/>
          <p:nvPr/>
        </p:nvSpPr>
        <p:spPr bwMode="gray">
          <a:xfrm>
            <a:off x="2110243" y="5566459"/>
            <a:ext cx="1261853" cy="461665"/>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Enterprise headquarters</a:t>
            </a:r>
            <a:endParaRPr kumimoji="0" lang="en-US" altLang="zh-CN" sz="1200" b="0" i="0" u="none" strike="noStrike" kern="0" cap="none" spc="0" normalizeH="0" baseline="0" noProof="0" dirty="0" smtClean="0">
              <a:ln>
                <a:noFill/>
              </a:ln>
              <a:effectLst/>
              <a:uLnTx/>
              <a:uFillTx/>
              <a:latin typeface="Huawei Sans" panose="020C0503030203020204" pitchFamily="34" charset="0"/>
            </a:endParaRPr>
          </a:p>
        </p:txBody>
      </p:sp>
      <p:sp>
        <p:nvSpPr>
          <p:cNvPr id="68" name="文本框 67"/>
          <p:cNvSpPr txBox="1"/>
          <p:nvPr/>
        </p:nvSpPr>
        <p:spPr bwMode="gray">
          <a:xfrm>
            <a:off x="3832621" y="3450088"/>
            <a:ext cx="1484143" cy="276999"/>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altLang="zh-CN" sz="1200" dirty="0">
              <a:solidFill>
                <a:schemeClr val="bg1">
                  <a:lumMod val="50000"/>
                </a:schemeClr>
              </a:solidFill>
              <a:latin typeface="Huawei Sans" panose="020C0503030203020204" pitchFamily="34" charset="0"/>
            </a:endParaRPr>
          </a:p>
        </p:txBody>
      </p:sp>
      <p:sp>
        <p:nvSpPr>
          <p:cNvPr id="5" name="Freeform 159"/>
          <p:cNvSpPr/>
          <p:nvPr/>
        </p:nvSpPr>
        <p:spPr bwMode="gray">
          <a:xfrm flipH="1">
            <a:off x="458484" y="1680409"/>
            <a:ext cx="1579129" cy="101214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a:solidFill>
                <a:schemeClr val="tx1"/>
              </a:solidFill>
              <a:latin typeface="Huawei Sans" panose="020C0503030203020204" pitchFamily="34" charset="0"/>
            </a:endParaRPr>
          </a:p>
        </p:txBody>
      </p:sp>
      <p:sp>
        <p:nvSpPr>
          <p:cNvPr id="11" name="TextBox 9"/>
          <p:cNvSpPr txBox="1"/>
          <p:nvPr/>
        </p:nvSpPr>
        <p:spPr bwMode="gray">
          <a:xfrm>
            <a:off x="1952215" y="1930338"/>
            <a:ext cx="49471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smtClean="0">
                <a:latin typeface="Huawei Sans" panose="020C0503030203020204" pitchFamily="34" charset="0"/>
              </a:rPr>
              <a:t>LAC</a:t>
            </a:r>
            <a:endParaRPr lang="en-US" sz="1400">
              <a:latin typeface="Huawei Sans" panose="020C0503030203020204" pitchFamily="34" charset="0"/>
            </a:endParaRPr>
          </a:p>
        </p:txBody>
      </p:sp>
      <p:pic>
        <p:nvPicPr>
          <p:cNvPr id="12" name="图片 51" descr="交换机.png"/>
          <p:cNvPicPr>
            <a:picLocks noChangeAspect="1"/>
          </p:cNvPicPr>
          <p:nvPr/>
        </p:nvPicPr>
        <p:blipFill>
          <a:blip r:embed="rId4" cstate="print"/>
          <a:stretch>
            <a:fillRect/>
          </a:stretch>
        </p:blipFill>
        <p:spPr bwMode="gray">
          <a:xfrm>
            <a:off x="1249079" y="2210784"/>
            <a:ext cx="540000" cy="441817"/>
          </a:xfrm>
          <a:prstGeom prst="rect">
            <a:avLst/>
          </a:prstGeom>
        </p:spPr>
      </p:pic>
      <p:sp>
        <p:nvSpPr>
          <p:cNvPr id="13" name="TextBox 13"/>
          <p:cNvSpPr txBox="1"/>
          <p:nvPr/>
        </p:nvSpPr>
        <p:spPr bwMode="gray">
          <a:xfrm>
            <a:off x="662377" y="1807341"/>
            <a:ext cx="1139822" cy="46166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600" b="0" i="0" u="none" strike="noStrike" kern="0" cap="none" spc="0" normalizeH="0" baseline="0">
                <a:ln>
                  <a:noFill/>
                </a:ln>
                <a:solidFill>
                  <a:prstClr val="white">
                    <a:lumMod val="50000"/>
                  </a:prstClr>
                </a:solidFill>
                <a:effectLst/>
                <a:uLnTx/>
                <a:uFillTx/>
              </a:defRPr>
            </a:lvl1pPr>
          </a:lstStyle>
          <a:p>
            <a:pPr algn="ctr" fontAlgn="ctr"/>
            <a:r>
              <a:rPr lang="en-US" sz="1200" dirty="0" smtClean="0">
                <a:latin typeface="Huawei Sans" panose="020C0503030203020204" pitchFamily="34" charset="0"/>
              </a:rPr>
              <a:t>Enterprise branch</a:t>
            </a:r>
            <a:endParaRPr lang="en-US" altLang="zh-CN" sz="1200" dirty="0">
              <a:latin typeface="Huawei Sans" panose="020C0503030203020204" pitchFamily="34" charset="0"/>
            </a:endParaRPr>
          </a:p>
        </p:txBody>
      </p:sp>
      <p:grpSp>
        <p:nvGrpSpPr>
          <p:cNvPr id="76" name="组合 75"/>
          <p:cNvGrpSpPr/>
          <p:nvPr/>
        </p:nvGrpSpPr>
        <p:grpSpPr bwMode="gray">
          <a:xfrm rot="19880318">
            <a:off x="2830397" y="2522460"/>
            <a:ext cx="276999" cy="2308946"/>
            <a:chOff x="3487746" y="2759605"/>
            <a:chExt cx="276999" cy="1985215"/>
          </a:xfrm>
        </p:grpSpPr>
        <p:sp>
          <p:nvSpPr>
            <p:cNvPr id="77" name="Can 225"/>
            <p:cNvSpPr/>
            <p:nvPr/>
          </p:nvSpPr>
          <p:spPr bwMode="gray">
            <a:xfrm>
              <a:off x="3525254" y="2759605"/>
              <a:ext cx="201983" cy="1985215"/>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78" name="文本框 77"/>
            <p:cNvSpPr txBox="1"/>
            <p:nvPr/>
          </p:nvSpPr>
          <p:spPr bwMode="gray">
            <a:xfrm rot="5400000">
              <a:off x="3004517" y="3613712"/>
              <a:ext cx="1243458"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L2TP VPN tunnel</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grpSp>
      <p:pic>
        <p:nvPicPr>
          <p:cNvPr id="69"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60180" y="4698704"/>
            <a:ext cx="540000" cy="442800"/>
          </a:xfrm>
          <a:prstGeom prst="rect">
            <a:avLst/>
          </a:prstGeom>
        </p:spPr>
      </p:pic>
      <p:pic>
        <p:nvPicPr>
          <p:cNvPr id="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85573" y="2217891"/>
            <a:ext cx="540000" cy="442800"/>
          </a:xfrm>
          <a:prstGeom prst="rect">
            <a:avLst/>
          </a:prstGeom>
        </p:spPr>
      </p:pic>
      <p:sp>
        <p:nvSpPr>
          <p:cNvPr id="79" name="圆角矩形 78"/>
          <p:cNvSpPr/>
          <p:nvPr/>
        </p:nvSpPr>
        <p:spPr bwMode="gray">
          <a:xfrm>
            <a:off x="5883270" y="1417880"/>
            <a:ext cx="5846856" cy="4341414"/>
          </a:xfrm>
          <a:prstGeom prst="roundRect">
            <a:avLst>
              <a:gd name="adj" fmla="val 898"/>
            </a:avLst>
          </a:prstGeom>
          <a:noFill/>
          <a:ln w="9525" cap="flat" cmpd="sng" algn="ctr">
            <a:noFill/>
            <a:prstDash val="solid"/>
            <a:miter lim="800000"/>
          </a:ln>
          <a:effectLst/>
        </p:spPr>
        <p:txBody>
          <a:bodyPr rtlCol="0" anchor="t" anchorCtr="0"/>
          <a:lstStyle/>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Layer 2 Tunneling Protocol (L2TP) extends the application of the Point-to-Point Protocol (PPP). It is a VPN tunneling protocol that allows traveling employees or enterprise branches to remotely access intranet resources.</a:t>
            </a:r>
            <a:endParaRPr lang="en-US" altLang="zh-CN" sz="1400" dirty="0" smtClean="0">
              <a:latin typeface="Huawei Sans" panose="020C0503030203020204" pitchFamily="34" charset="0"/>
            </a:endParaRPr>
          </a:p>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The L2TP network architecture includes an L2TP access concentrator (LAC) and an L2TP network server (LNS).</a:t>
            </a:r>
            <a:endParaRPr lang="en-US" altLang="zh-CN" sz="1400" dirty="0" smtClean="0">
              <a:latin typeface="Huawei Sans" panose="020C0503030203020204" pitchFamily="34" charset="0"/>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An LAC provides PPP and L2TP processing capabilities, and establishes an L2TP tunnel with the LNS. LACs can be different devices in different networking environments, for example, an LAC can be a gateway or a terminal. An LAC can initiate requests for establishing multiple L2TP tunnels to isolate data flows.</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An LNS is the peer of an LAC. That is, an L2TP tunnel is established between the LAC and the LNS. The LNS is located at the border between the private network of the enterprise headquarters and public network, and is usually the gateway of the enterprise headquarters.</a:t>
            </a:r>
          </a:p>
          <a:p>
            <a:pPr marL="536575" lvl="1" indent="-263525" defTabSz="914400" fontAlgn="ctr">
              <a:lnSpc>
                <a:spcPct val="140000"/>
              </a:lnSpc>
              <a:spcAft>
                <a:spcPts val="600"/>
              </a:spcAft>
              <a:buFont typeface="Huawei Sans" panose="020C0503030203020204" pitchFamily="34" charset="0"/>
              <a:buChar char="▫"/>
            </a:pPr>
            <a:endParaRPr lang="en-US" altLang="zh-CN" sz="1200" dirty="0" smtClean="0">
              <a:latin typeface="Huawei Sans" panose="020C0503030203020204" pitchFamily="34" charset="0"/>
            </a:endParaRPr>
          </a:p>
          <a:p>
            <a:pPr marL="536575" lvl="1" indent="-263525" defTabSz="914400" fontAlgn="ctr">
              <a:lnSpc>
                <a:spcPct val="140000"/>
              </a:lnSpc>
              <a:spcAft>
                <a:spcPts val="600"/>
              </a:spcAft>
              <a:buFont typeface="Huawei Sans" panose="020C0503030203020204" pitchFamily="34" charset="0"/>
              <a:buChar char="▫"/>
            </a:pP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41493208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SSL VPN</a:t>
            </a:r>
            <a:endParaRPr lang="en-US" altLang="zh-CN"/>
          </a:p>
        </p:txBody>
      </p:sp>
      <p:cxnSp>
        <p:nvCxnSpPr>
          <p:cNvPr id="27" name="Straight Connector 167"/>
          <p:cNvCxnSpPr/>
          <p:nvPr/>
        </p:nvCxnSpPr>
        <p:spPr bwMode="gray">
          <a:xfrm>
            <a:off x="3568033" y="4699189"/>
            <a:ext cx="0" cy="874477"/>
          </a:xfrm>
          <a:prstGeom prst="line">
            <a:avLst/>
          </a:prstGeom>
          <a:noFill/>
          <a:ln w="19050" cap="flat" cmpd="sng" algn="ctr">
            <a:solidFill>
              <a:sysClr val="window" lastClr="FFFFFF">
                <a:lumMod val="50000"/>
              </a:sysClr>
            </a:solidFill>
            <a:prstDash val="solid"/>
            <a:miter lim="800000"/>
          </a:ln>
          <a:effectLst/>
        </p:spPr>
      </p:cxnSp>
      <p:sp>
        <p:nvSpPr>
          <p:cNvPr id="28" name="任意多边形 27"/>
          <p:cNvSpPr/>
          <p:nvPr/>
        </p:nvSpPr>
        <p:spPr bwMode="gray">
          <a:xfrm rot="5400000">
            <a:off x="1336018" y="3249256"/>
            <a:ext cx="1232202" cy="2899866"/>
          </a:xfrm>
          <a:custGeom>
            <a:avLst/>
            <a:gdLst>
              <a:gd name="connsiteX0" fmla="*/ 0 w 1374250"/>
              <a:gd name="connsiteY0" fmla="*/ 2669047 h 2669047"/>
              <a:gd name="connsiteX1" fmla="*/ 0 w 1374250"/>
              <a:gd name="connsiteY1" fmla="*/ 930840 h 2669047"/>
              <a:gd name="connsiteX2" fmla="*/ 186664 w 1374250"/>
              <a:gd name="connsiteY2" fmla="*/ 748651 h 2669047"/>
              <a:gd name="connsiteX3" fmla="*/ 463043 w 1374250"/>
              <a:gd name="connsiteY3" fmla="*/ 748651 h 2669047"/>
              <a:gd name="connsiteX4" fmla="*/ 463043 w 1374250"/>
              <a:gd name="connsiteY4" fmla="*/ 38645 h 2669047"/>
              <a:gd name="connsiteX5" fmla="*/ 502637 w 1374250"/>
              <a:gd name="connsiteY5" fmla="*/ 0 h 2669047"/>
              <a:gd name="connsiteX6" fmla="*/ 886752 w 1374250"/>
              <a:gd name="connsiteY6" fmla="*/ 0 h 2669047"/>
              <a:gd name="connsiteX7" fmla="*/ 926346 w 1374250"/>
              <a:gd name="connsiteY7" fmla="*/ 38645 h 2669047"/>
              <a:gd name="connsiteX8" fmla="*/ 926346 w 1374250"/>
              <a:gd name="connsiteY8" fmla="*/ 748651 h 2669047"/>
              <a:gd name="connsiteX9" fmla="*/ 1187586 w 1374250"/>
              <a:gd name="connsiteY9" fmla="*/ 748651 h 2669047"/>
              <a:gd name="connsiteX10" fmla="*/ 1374250 w 1374250"/>
              <a:gd name="connsiteY10" fmla="*/ 930840 h 2669047"/>
              <a:gd name="connsiteX11" fmla="*/ 1374250 w 1374250"/>
              <a:gd name="connsiteY11" fmla="*/ 2669047 h 26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4250" h="2669047">
                <a:moveTo>
                  <a:pt x="0" y="2669047"/>
                </a:moveTo>
                <a:lnTo>
                  <a:pt x="0" y="930840"/>
                </a:lnTo>
                <a:cubicBezTo>
                  <a:pt x="0" y="830219"/>
                  <a:pt x="83572" y="748651"/>
                  <a:pt x="186664" y="748651"/>
                </a:cubicBezTo>
                <a:lnTo>
                  <a:pt x="463043" y="748651"/>
                </a:lnTo>
                <a:lnTo>
                  <a:pt x="463043" y="38645"/>
                </a:lnTo>
                <a:cubicBezTo>
                  <a:pt x="463043" y="17301"/>
                  <a:pt x="480770" y="0"/>
                  <a:pt x="502637" y="0"/>
                </a:cubicBezTo>
                <a:lnTo>
                  <a:pt x="886752" y="0"/>
                </a:lnTo>
                <a:cubicBezTo>
                  <a:pt x="908620" y="0"/>
                  <a:pt x="926346" y="17301"/>
                  <a:pt x="926346" y="38645"/>
                </a:cubicBezTo>
                <a:lnTo>
                  <a:pt x="926346" y="748651"/>
                </a:lnTo>
                <a:lnTo>
                  <a:pt x="1187586" y="748651"/>
                </a:lnTo>
                <a:cubicBezTo>
                  <a:pt x="1290678" y="748651"/>
                  <a:pt x="1374250" y="830219"/>
                  <a:pt x="1374250" y="930840"/>
                </a:cubicBezTo>
                <a:lnTo>
                  <a:pt x="1374250" y="2669047"/>
                </a:lnTo>
                <a:close/>
              </a:path>
            </a:pathLst>
          </a:custGeom>
          <a:gradFill>
            <a:gsLst>
              <a:gs pos="0">
                <a:sysClr val="window" lastClr="FFFFFF"/>
              </a:gs>
              <a:gs pos="100000">
                <a:srgbClr val="FEEEC1"/>
              </a:gs>
            </a:gsLst>
            <a:lin ang="16200000" scaled="1"/>
          </a:gradFill>
          <a:ln w="12700" cap="flat" cmpd="sng" algn="ctr">
            <a:gradFill flip="none" rotWithShape="1">
              <a:gsLst>
                <a:gs pos="0">
                  <a:srgbClr val="1AABE2">
                    <a:lumMod val="5000"/>
                    <a:lumOff val="95000"/>
                    <a:alpha val="0"/>
                  </a:srgbClr>
                </a:gs>
                <a:gs pos="62000">
                  <a:srgbClr val="FFD17D"/>
                </a:gs>
              </a:gsLst>
              <a:lin ang="16200000" scaled="1"/>
              <a:tileRect/>
            </a:gradFill>
            <a:prstDash val="solid"/>
            <a:miter lim="800000"/>
          </a:ln>
          <a:effectLst/>
        </p:spPr>
        <p:txBody>
          <a:bodyPr wrap="square" lIns="46785" tIns="143958" rIns="46785" bIns="45705" rtlCol="0" anchor="t" anchorCtr="0">
            <a:noAutofit/>
          </a:bodyPr>
          <a:lstStyle/>
          <a:p>
            <a:pPr marL="0" marR="0" lvl="0" indent="0" algn="ctr" defTabSz="914400" eaLnBrk="1" fontAlgn="ctr" latinLnBrk="0" hangingPunct="1">
              <a:lnSpc>
                <a:spcPct val="150000"/>
              </a:lnSpc>
              <a:spcBef>
                <a:spcPts val="0"/>
              </a:spcBef>
              <a:spcAft>
                <a:spcPts val="1200"/>
              </a:spcAft>
              <a:buClrTx/>
              <a:buSzTx/>
              <a:buFontTx/>
              <a:buNone/>
              <a:tabLst/>
              <a:defRPr/>
            </a:pPr>
            <a:endParaRPr kumimoji="0" lang="en-US" altLang="zh-CN" sz="15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a:cs typeface="+mn-cs"/>
            </a:endParaRPr>
          </a:p>
        </p:txBody>
      </p:sp>
      <p:cxnSp>
        <p:nvCxnSpPr>
          <p:cNvPr id="29" name="Straight Connector 167"/>
          <p:cNvCxnSpPr/>
          <p:nvPr/>
        </p:nvCxnSpPr>
        <p:spPr bwMode="gray">
          <a:xfrm flipH="1">
            <a:off x="1697712" y="4702230"/>
            <a:ext cx="1609090" cy="0"/>
          </a:xfrm>
          <a:prstGeom prst="line">
            <a:avLst/>
          </a:prstGeom>
          <a:noFill/>
          <a:ln w="19050" cap="flat" cmpd="sng" algn="ctr">
            <a:solidFill>
              <a:sysClr val="window" lastClr="FFFFFF">
                <a:lumMod val="50000"/>
              </a:sysClr>
            </a:solidFill>
            <a:prstDash val="solid"/>
            <a:miter lim="800000"/>
          </a:ln>
          <a:effectLst/>
        </p:spPr>
      </p:cxnSp>
      <p:pic>
        <p:nvPicPr>
          <p:cNvPr id="30" name="图片 87" descr="汇聚交换机.png"/>
          <p:cNvPicPr>
            <a:picLocks noChangeAspect="1"/>
          </p:cNvPicPr>
          <p:nvPr/>
        </p:nvPicPr>
        <p:blipFill>
          <a:blip r:embed="rId3" cstate="print"/>
          <a:stretch>
            <a:fillRect/>
          </a:stretch>
        </p:blipFill>
        <p:spPr bwMode="gray">
          <a:xfrm>
            <a:off x="3322579" y="5573666"/>
            <a:ext cx="490909" cy="401653"/>
          </a:xfrm>
          <a:prstGeom prst="rect">
            <a:avLst/>
          </a:prstGeom>
        </p:spPr>
      </p:pic>
      <p:pic>
        <p:nvPicPr>
          <p:cNvPr id="31" name="图片 30" descr="交换机.png"/>
          <p:cNvPicPr>
            <a:picLocks noChangeAspect="1"/>
          </p:cNvPicPr>
          <p:nvPr/>
        </p:nvPicPr>
        <p:blipFill>
          <a:blip r:embed="rId4" cstate="print"/>
          <a:stretch>
            <a:fillRect/>
          </a:stretch>
        </p:blipFill>
        <p:spPr bwMode="gray">
          <a:xfrm>
            <a:off x="1229062" y="4505569"/>
            <a:ext cx="490909" cy="401652"/>
          </a:xfrm>
          <a:prstGeom prst="rect">
            <a:avLst/>
          </a:prstGeom>
        </p:spPr>
      </p:pic>
      <p:pic>
        <p:nvPicPr>
          <p:cNvPr id="32"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241333" y="4443807"/>
            <a:ext cx="653400" cy="534600"/>
          </a:xfrm>
          <a:prstGeom prst="rect">
            <a:avLst/>
          </a:prstGeom>
        </p:spPr>
      </p:pic>
      <p:sp>
        <p:nvSpPr>
          <p:cNvPr id="33" name="文本框 32"/>
          <p:cNvSpPr txBox="1"/>
          <p:nvPr/>
        </p:nvSpPr>
        <p:spPr bwMode="gray">
          <a:xfrm>
            <a:off x="1474516" y="4105253"/>
            <a:ext cx="643125" cy="338554"/>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600" b="0" smtClean="0">
                <a:solidFill>
                  <a:srgbClr val="ED6D00"/>
                </a:solidFill>
                <a:latin typeface="Huawei Sans" panose="020C0503030203020204" pitchFamily="34" charset="0"/>
              </a:rPr>
              <a:t>DMZ</a:t>
            </a:r>
            <a:endParaRPr kumimoji="0" lang="en-US" altLang="zh-CN" sz="1600" b="0" i="0" u="none" strike="noStrike" kern="0" cap="none" spc="0" normalizeH="0" baseline="0" noProof="0" smtClean="0">
              <a:ln>
                <a:noFill/>
              </a:ln>
              <a:solidFill>
                <a:srgbClr val="ED6D00"/>
              </a:solidFill>
              <a:effectLst/>
              <a:uLnTx/>
              <a:uFillTx/>
              <a:latin typeface="Huawei Sans" panose="020C0503030203020204" pitchFamily="34" charset="0"/>
            </a:endParaRPr>
          </a:p>
        </p:txBody>
      </p:sp>
      <p:sp>
        <p:nvSpPr>
          <p:cNvPr id="34" name="Freeform 159"/>
          <p:cNvSpPr/>
          <p:nvPr/>
        </p:nvSpPr>
        <p:spPr bwMode="gray">
          <a:xfrm flipH="1">
            <a:off x="1594177" y="1632191"/>
            <a:ext cx="3750614" cy="19605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50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endParaRPr>
          </a:p>
        </p:txBody>
      </p:sp>
      <p:grpSp>
        <p:nvGrpSpPr>
          <p:cNvPr id="35" name="组合 362"/>
          <p:cNvGrpSpPr>
            <a:grpSpLocks/>
          </p:cNvGrpSpPr>
          <p:nvPr/>
        </p:nvGrpSpPr>
        <p:grpSpPr bwMode="gray">
          <a:xfrm>
            <a:off x="3312953" y="2151760"/>
            <a:ext cx="510160" cy="510160"/>
            <a:chOff x="373063" y="2114551"/>
            <a:chExt cx="1114425" cy="1116013"/>
          </a:xfrm>
        </p:grpSpPr>
        <p:sp>
          <p:nvSpPr>
            <p:cNvPr id="3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ysClr val="window" lastClr="FFFFFF">
                <a:lumMod val="50000"/>
              </a:sys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grpSp>
          <p:nvGrpSpPr>
            <p:cNvPr id="37" name="组合 341"/>
            <p:cNvGrpSpPr>
              <a:grpSpLocks/>
            </p:cNvGrpSpPr>
            <p:nvPr/>
          </p:nvGrpSpPr>
          <p:grpSpPr bwMode="gray">
            <a:xfrm>
              <a:off x="649288" y="2289176"/>
              <a:ext cx="561975" cy="769938"/>
              <a:chOff x="649288" y="2289176"/>
              <a:chExt cx="561975" cy="769938"/>
            </a:xfrm>
          </p:grpSpPr>
          <p:sp>
            <p:nvSpPr>
              <p:cNvPr id="3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3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grpSp>
      </p:grpSp>
      <p:sp>
        <p:nvSpPr>
          <p:cNvPr id="44" name="文本框 43"/>
          <p:cNvSpPr txBox="1"/>
          <p:nvPr/>
        </p:nvSpPr>
        <p:spPr bwMode="gray">
          <a:xfrm>
            <a:off x="3813488" y="2061440"/>
            <a:ext cx="1133225" cy="584775"/>
          </a:xfrm>
          <a:prstGeom prst="rect">
            <a:avLst/>
          </a:prstGeom>
          <a:noFill/>
        </p:spPr>
        <p:txBody>
          <a:bodyPr wrap="square" rtlCol="0">
            <a:spAutoFit/>
          </a:bodyPr>
          <a:lstStyle/>
          <a:p>
            <a:pPr algn="ctr" fontAlgn="ctr"/>
            <a:r>
              <a:rPr lang="en-US" sz="1600" smtClean="0">
                <a:solidFill>
                  <a:schemeClr val="bg1">
                    <a:lumMod val="50000"/>
                  </a:schemeClr>
                </a:solidFill>
                <a:latin typeface="Huawei Sans" panose="020C0503030203020204" pitchFamily="34" charset="0"/>
              </a:rPr>
              <a:t>Remote OA user</a:t>
            </a:r>
            <a:endParaRPr lang="en-US" altLang="zh-CN" sz="1600">
              <a:solidFill>
                <a:schemeClr val="bg1">
                  <a:lumMod val="50000"/>
                </a:schemeClr>
              </a:solidFill>
              <a:latin typeface="Huawei Sans" panose="020C0503030203020204" pitchFamily="34" charset="0"/>
            </a:endParaRPr>
          </a:p>
        </p:txBody>
      </p:sp>
      <p:sp>
        <p:nvSpPr>
          <p:cNvPr id="45" name="Can 225"/>
          <p:cNvSpPr/>
          <p:nvPr/>
        </p:nvSpPr>
        <p:spPr bwMode="gray">
          <a:xfrm>
            <a:off x="3467042" y="2793992"/>
            <a:ext cx="201983" cy="1778008"/>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6" name="文本框 45"/>
          <p:cNvSpPr txBox="1"/>
          <p:nvPr/>
        </p:nvSpPr>
        <p:spPr bwMode="gray">
          <a:xfrm rot="16200000">
            <a:off x="2876249" y="3669079"/>
            <a:ext cx="1383567"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SSL VPN tunnel</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ndParaRPr>
          </a:p>
        </p:txBody>
      </p:sp>
      <p:sp>
        <p:nvSpPr>
          <p:cNvPr id="47" name="文本框 46"/>
          <p:cNvSpPr txBox="1"/>
          <p:nvPr/>
        </p:nvSpPr>
        <p:spPr bwMode="gray">
          <a:xfrm>
            <a:off x="1057322" y="4941978"/>
            <a:ext cx="894797" cy="338554"/>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600" b="0" smtClean="0">
                <a:latin typeface="Huawei Sans" panose="020C0503030203020204" pitchFamily="34" charset="0"/>
              </a:rPr>
              <a:t>Server  </a:t>
            </a:r>
            <a:endParaRPr kumimoji="0" lang="en-US" altLang="zh-CN" sz="1600" b="0" i="0" u="none" strike="noStrike" kern="0" cap="none" spc="0" normalizeH="0" baseline="0" noProof="0" smtClean="0">
              <a:ln>
                <a:noFill/>
              </a:ln>
              <a:effectLst/>
              <a:uLnTx/>
              <a:uFillTx/>
              <a:latin typeface="Huawei Sans" panose="020C0503030203020204" pitchFamily="34" charset="0"/>
            </a:endParaRPr>
          </a:p>
        </p:txBody>
      </p:sp>
      <p:sp>
        <p:nvSpPr>
          <p:cNvPr id="48" name="文本框 47"/>
          <p:cNvSpPr txBox="1"/>
          <p:nvPr/>
        </p:nvSpPr>
        <p:spPr bwMode="gray">
          <a:xfrm>
            <a:off x="2389310" y="5605215"/>
            <a:ext cx="933269" cy="338554"/>
          </a:xfrm>
          <a:prstGeom prst="rect">
            <a:avLst/>
          </a:prstGeom>
          <a:noFill/>
        </p:spPr>
        <p:txBody>
          <a:bodyPr wrap="none" rtlCol="0">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lang="en-US" sz="1600" b="0" smtClean="0">
                <a:latin typeface="Huawei Sans" panose="020C0503030203020204" pitchFamily="34" charset="0"/>
              </a:rPr>
              <a:t>Intranet</a:t>
            </a:r>
            <a:endParaRPr kumimoji="0" lang="en-US" altLang="zh-CN" sz="1600" b="0" i="0" u="none" strike="noStrike" kern="0" cap="none" spc="0" normalizeH="0" baseline="0" noProof="0" smtClean="0">
              <a:ln>
                <a:noFill/>
              </a:ln>
              <a:effectLst/>
              <a:uLnTx/>
              <a:uFillTx/>
              <a:latin typeface="Huawei Sans" panose="020C0503030203020204" pitchFamily="34" charset="0"/>
            </a:endParaRPr>
          </a:p>
        </p:txBody>
      </p:sp>
      <p:sp>
        <p:nvSpPr>
          <p:cNvPr id="49" name="圆角矩形 48"/>
          <p:cNvSpPr/>
          <p:nvPr/>
        </p:nvSpPr>
        <p:spPr bwMode="gray">
          <a:xfrm>
            <a:off x="5525745" y="1271580"/>
            <a:ext cx="6223343" cy="4642326"/>
          </a:xfrm>
          <a:prstGeom prst="roundRect">
            <a:avLst>
              <a:gd name="adj" fmla="val 898"/>
            </a:avLst>
          </a:prstGeom>
          <a:noFill/>
          <a:ln w="9525" cap="flat" cmpd="sng" algn="ctr">
            <a:noFill/>
            <a:prstDash val="solid"/>
            <a:miter lim="800000"/>
          </a:ln>
          <a:effectLst/>
        </p:spPr>
        <p:txBody>
          <a:bodyPr rtlCol="0" anchor="t" anchorCtr="0"/>
          <a:lstStyle/>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Secure Shell (SSL) VPN is an SSL-based remote access VPN technology. It allows mobile users (referred to as remote users in SSL VPN) to securely and conveniently access enterprise intranets and intranet resources, improving work efficiency.</a:t>
            </a:r>
          </a:p>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SSL VPN uses the browser/server (B/S) architecture. Remote users can directly use a web browser to access intranet resources securely and quickly, without the need to install extra client software. SSL VPN provides the following functions:</a:t>
            </a:r>
            <a:endParaRPr lang="en-US" altLang="zh-CN" sz="1400" dirty="0" smtClean="0">
              <a:latin typeface="Huawei Sans" panose="020C0503030203020204" pitchFamily="34" charset="0"/>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Fine-grained permission control based on the type of intranet resources accessed by remote users</a:t>
            </a:r>
            <a:endParaRPr lang="en-US" altLang="zh-CN" sz="1200" dirty="0" smtClean="0">
              <a:latin typeface="Huawei Sans" panose="020C0503030203020204" pitchFamily="34" charset="0"/>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Flexible identity authentication</a:t>
            </a:r>
            <a:endParaRPr lang="en-US" altLang="zh-CN" sz="1200" dirty="0" smtClean="0">
              <a:latin typeface="Huawei Sans" panose="020C0503030203020204" pitchFamily="34" charset="0"/>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Host check policies that check whether the operating systems, ports, processes, and antivirus software of remote users' devices meet security requirements. It also provides anti-nested remote desktop connection and anti-snapshot functions to eliminate security risks from remote users' devices.</a:t>
            </a:r>
            <a:endParaRPr lang="en-US" altLang="zh-CN" sz="1200" dirty="0">
              <a:latin typeface="Huawei Sans" panose="020C0503030203020204" pitchFamily="34" charset="0"/>
            </a:endParaRPr>
          </a:p>
        </p:txBody>
      </p:sp>
      <p:sp>
        <p:nvSpPr>
          <p:cNvPr id="50" name="文本框 49"/>
          <p:cNvSpPr txBox="1"/>
          <p:nvPr/>
        </p:nvSpPr>
        <p:spPr bwMode="gray">
          <a:xfrm>
            <a:off x="1871543" y="2939974"/>
            <a:ext cx="1015293" cy="584775"/>
          </a:xfrm>
          <a:prstGeom prst="rect">
            <a:avLst/>
          </a:prstGeom>
          <a:noFill/>
        </p:spPr>
        <p:txBody>
          <a:bodyPr wrap="square" rtlCol="0">
            <a:spAutoFit/>
          </a:bodyPr>
          <a:lstStyle/>
          <a:p>
            <a:pPr algn="ctr" fontAlgn="ctr"/>
            <a:r>
              <a:rPr lang="en-US" sz="1600" smtClean="0">
                <a:solidFill>
                  <a:schemeClr val="bg1">
                    <a:lumMod val="50000"/>
                  </a:schemeClr>
                </a:solidFill>
                <a:latin typeface="Huawei Sans" panose="020C0503030203020204" pitchFamily="34" charset="0"/>
              </a:rPr>
              <a:t>External network</a:t>
            </a:r>
            <a:endParaRPr lang="en-US" altLang="zh-CN" sz="160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6519388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rPr>
              <a:t>Introduction to Campus Networks</a:t>
            </a:r>
          </a:p>
          <a:p>
            <a:r>
              <a:rPr lang="en-US" dirty="0" smtClean="0">
                <a:solidFill>
                  <a:schemeClr val="bg1">
                    <a:lumMod val="50000"/>
                  </a:schemeClr>
                </a:solidFill>
              </a:rPr>
              <a:t>Typical Campus Network Technologies</a:t>
            </a:r>
            <a:endParaRPr lang="en-US" altLang="zh-CN" dirty="0" smtClean="0">
              <a:solidFill>
                <a:schemeClr val="bg1">
                  <a:lumMod val="50000"/>
                </a:schemeClr>
              </a:solidFill>
              <a:sym typeface="Huawei Sans" panose="020C0503030203020204" pitchFamily="34" charset="0"/>
            </a:endParaRPr>
          </a:p>
          <a:p>
            <a:r>
              <a:rPr lang="en-US" b="1" dirty="0" smtClean="0"/>
              <a:t>Typical Applications of Campus Network Technologies</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10330707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smtClean="0"/>
              <a:t>Case 1 - Traditional Campus Network</a:t>
            </a:r>
            <a:endParaRPr lang="en-US" altLang="zh-CN">
              <a:sym typeface="Huawei Sans" panose="020C0503030203020204" pitchFamily="34" charset="0"/>
            </a:endParaRPr>
          </a:p>
        </p:txBody>
      </p:sp>
      <p:cxnSp>
        <p:nvCxnSpPr>
          <p:cNvPr id="109" name="Straight Connector 79"/>
          <p:cNvCxnSpPr/>
          <p:nvPr/>
        </p:nvCxnSpPr>
        <p:spPr bwMode="gray">
          <a:xfrm flipH="1">
            <a:off x="3775998" y="2702295"/>
            <a:ext cx="309238" cy="330261"/>
          </a:xfrm>
          <a:prstGeom prst="line">
            <a:avLst/>
          </a:prstGeom>
          <a:noFill/>
          <a:ln w="19050" cap="flat" cmpd="sng" algn="ctr">
            <a:solidFill>
              <a:sysClr val="windowText" lastClr="000000"/>
            </a:solidFill>
            <a:prstDash val="solid"/>
            <a:miter lim="800000"/>
          </a:ln>
          <a:effectLst/>
        </p:spPr>
      </p:cxnSp>
      <p:cxnSp>
        <p:nvCxnSpPr>
          <p:cNvPr id="110" name="Straight Connector 79"/>
          <p:cNvCxnSpPr/>
          <p:nvPr/>
        </p:nvCxnSpPr>
        <p:spPr bwMode="gray">
          <a:xfrm flipH="1">
            <a:off x="4079348" y="2704518"/>
            <a:ext cx="1185521" cy="0"/>
          </a:xfrm>
          <a:prstGeom prst="line">
            <a:avLst/>
          </a:prstGeom>
          <a:noFill/>
          <a:ln w="19050" cap="flat" cmpd="sng" algn="ctr">
            <a:solidFill>
              <a:sysClr val="windowText" lastClr="000000"/>
            </a:solidFill>
            <a:prstDash val="solid"/>
            <a:miter lim="800000"/>
          </a:ln>
          <a:effectLst/>
        </p:spPr>
      </p:cxnSp>
      <p:cxnSp>
        <p:nvCxnSpPr>
          <p:cNvPr id="111" name="Straight Connector 79"/>
          <p:cNvCxnSpPr/>
          <p:nvPr/>
        </p:nvCxnSpPr>
        <p:spPr bwMode="gray">
          <a:xfrm flipH="1">
            <a:off x="2950413" y="2639822"/>
            <a:ext cx="309238" cy="330261"/>
          </a:xfrm>
          <a:prstGeom prst="line">
            <a:avLst/>
          </a:prstGeom>
          <a:noFill/>
          <a:ln w="19050" cap="flat" cmpd="sng" algn="ctr">
            <a:solidFill>
              <a:sysClr val="windowText" lastClr="000000"/>
            </a:solidFill>
            <a:prstDash val="solid"/>
            <a:miter lim="800000"/>
          </a:ln>
          <a:effectLst/>
        </p:spPr>
      </p:cxnSp>
      <p:cxnSp>
        <p:nvCxnSpPr>
          <p:cNvPr id="112" name="Straight Connector 79"/>
          <p:cNvCxnSpPr/>
          <p:nvPr/>
        </p:nvCxnSpPr>
        <p:spPr bwMode="gray">
          <a:xfrm flipH="1" flipV="1">
            <a:off x="3338625" y="2584599"/>
            <a:ext cx="343673" cy="363166"/>
          </a:xfrm>
          <a:prstGeom prst="line">
            <a:avLst/>
          </a:prstGeom>
          <a:noFill/>
          <a:ln w="19050" cap="flat" cmpd="sng" algn="ctr">
            <a:solidFill>
              <a:sysClr val="windowText" lastClr="000000"/>
            </a:solidFill>
            <a:prstDash val="solid"/>
            <a:miter lim="800000"/>
          </a:ln>
          <a:effectLst/>
        </p:spPr>
      </p:cxnSp>
      <p:cxnSp>
        <p:nvCxnSpPr>
          <p:cNvPr id="113" name="Straight Connector 79"/>
          <p:cNvCxnSpPr/>
          <p:nvPr/>
        </p:nvCxnSpPr>
        <p:spPr bwMode="gray">
          <a:xfrm flipH="1" flipV="1">
            <a:off x="2583186" y="2642045"/>
            <a:ext cx="343673" cy="363166"/>
          </a:xfrm>
          <a:prstGeom prst="line">
            <a:avLst/>
          </a:prstGeom>
          <a:noFill/>
          <a:ln w="19050" cap="flat" cmpd="sng" algn="ctr">
            <a:solidFill>
              <a:sysClr val="windowText" lastClr="000000"/>
            </a:solidFill>
            <a:prstDash val="solid"/>
            <a:miter lim="800000"/>
          </a:ln>
          <a:effectLst/>
        </p:spPr>
      </p:cxnSp>
      <p:cxnSp>
        <p:nvCxnSpPr>
          <p:cNvPr id="114" name="Straight Connector 79"/>
          <p:cNvCxnSpPr/>
          <p:nvPr/>
        </p:nvCxnSpPr>
        <p:spPr bwMode="gray">
          <a:xfrm flipH="1">
            <a:off x="3864785" y="3005211"/>
            <a:ext cx="887838" cy="1"/>
          </a:xfrm>
          <a:prstGeom prst="line">
            <a:avLst/>
          </a:prstGeom>
          <a:noFill/>
          <a:ln w="19050" cap="flat" cmpd="sng" algn="ctr">
            <a:solidFill>
              <a:sysClr val="windowText" lastClr="000000"/>
            </a:solidFill>
            <a:prstDash val="solid"/>
            <a:miter lim="800000"/>
          </a:ln>
          <a:effectLst/>
        </p:spPr>
      </p:cxnSp>
      <p:cxnSp>
        <p:nvCxnSpPr>
          <p:cNvPr id="115" name="Straight Connector 76"/>
          <p:cNvCxnSpPr/>
          <p:nvPr/>
        </p:nvCxnSpPr>
        <p:spPr bwMode="gray">
          <a:xfrm>
            <a:off x="533808" y="2407372"/>
            <a:ext cx="4611636" cy="0"/>
          </a:xfrm>
          <a:prstGeom prst="line">
            <a:avLst/>
          </a:prstGeom>
          <a:noFill/>
          <a:ln w="19050" cap="flat" cmpd="sng" algn="ctr">
            <a:solidFill>
              <a:sysClr val="window" lastClr="FFFFFF">
                <a:lumMod val="85000"/>
              </a:sysClr>
            </a:solidFill>
            <a:prstDash val="sysDot"/>
            <a:miter lim="800000"/>
          </a:ln>
          <a:effectLst/>
        </p:spPr>
      </p:cxnSp>
      <p:cxnSp>
        <p:nvCxnSpPr>
          <p:cNvPr id="116" name="Straight Connector 77"/>
          <p:cNvCxnSpPr/>
          <p:nvPr/>
        </p:nvCxnSpPr>
        <p:spPr bwMode="gray">
          <a:xfrm>
            <a:off x="533808" y="1478391"/>
            <a:ext cx="4611636" cy="0"/>
          </a:xfrm>
          <a:prstGeom prst="line">
            <a:avLst/>
          </a:prstGeom>
          <a:noFill/>
          <a:ln w="19050" cap="flat" cmpd="sng" algn="ctr">
            <a:solidFill>
              <a:sysClr val="window" lastClr="FFFFFF">
                <a:lumMod val="85000"/>
              </a:sysClr>
            </a:solidFill>
            <a:prstDash val="sysDot"/>
            <a:miter lim="800000"/>
          </a:ln>
          <a:effectLst/>
        </p:spPr>
      </p:cxnSp>
      <p:cxnSp>
        <p:nvCxnSpPr>
          <p:cNvPr id="117" name="Straight Connector 78"/>
          <p:cNvCxnSpPr/>
          <p:nvPr/>
        </p:nvCxnSpPr>
        <p:spPr bwMode="gray">
          <a:xfrm>
            <a:off x="533808" y="3570208"/>
            <a:ext cx="4611636" cy="0"/>
          </a:xfrm>
          <a:prstGeom prst="line">
            <a:avLst/>
          </a:prstGeom>
          <a:noFill/>
          <a:ln w="19050" cap="flat" cmpd="sng" algn="ctr">
            <a:solidFill>
              <a:sysClr val="window" lastClr="FFFFFF">
                <a:lumMod val="85000"/>
              </a:sysClr>
            </a:solidFill>
            <a:prstDash val="sysDot"/>
            <a:miter lim="800000"/>
          </a:ln>
          <a:effectLst/>
        </p:spPr>
      </p:cxnSp>
      <p:cxnSp>
        <p:nvCxnSpPr>
          <p:cNvPr id="118" name="Straight Connector 80"/>
          <p:cNvCxnSpPr/>
          <p:nvPr/>
        </p:nvCxnSpPr>
        <p:spPr bwMode="gray">
          <a:xfrm>
            <a:off x="533808" y="4259225"/>
            <a:ext cx="4611636" cy="0"/>
          </a:xfrm>
          <a:prstGeom prst="line">
            <a:avLst/>
          </a:prstGeom>
          <a:noFill/>
          <a:ln w="19050" cap="flat" cmpd="sng" algn="ctr">
            <a:solidFill>
              <a:sysClr val="window" lastClr="FFFFFF">
                <a:lumMod val="85000"/>
              </a:sysClr>
            </a:solidFill>
            <a:prstDash val="sysDot"/>
            <a:miter lim="800000"/>
          </a:ln>
          <a:effectLst/>
        </p:spPr>
      </p:cxnSp>
      <p:cxnSp>
        <p:nvCxnSpPr>
          <p:cNvPr id="119" name="Straight Connector 81"/>
          <p:cNvCxnSpPr/>
          <p:nvPr/>
        </p:nvCxnSpPr>
        <p:spPr bwMode="gray">
          <a:xfrm>
            <a:off x="533808" y="5459180"/>
            <a:ext cx="4611636" cy="0"/>
          </a:xfrm>
          <a:prstGeom prst="line">
            <a:avLst/>
          </a:prstGeom>
          <a:noFill/>
          <a:ln w="19050" cap="flat" cmpd="sng" algn="ctr">
            <a:solidFill>
              <a:sysClr val="window" lastClr="FFFFFF">
                <a:lumMod val="85000"/>
              </a:sysClr>
            </a:solidFill>
            <a:prstDash val="sysDot"/>
            <a:miter lim="800000"/>
          </a:ln>
          <a:effectLst/>
        </p:spPr>
      </p:cxnSp>
      <p:cxnSp>
        <p:nvCxnSpPr>
          <p:cNvPr id="120" name="Straight Connector 82"/>
          <p:cNvCxnSpPr/>
          <p:nvPr/>
        </p:nvCxnSpPr>
        <p:spPr bwMode="gray">
          <a:xfrm>
            <a:off x="533808" y="5959743"/>
            <a:ext cx="4611636" cy="0"/>
          </a:xfrm>
          <a:prstGeom prst="line">
            <a:avLst/>
          </a:prstGeom>
          <a:noFill/>
          <a:ln w="19050" cap="flat" cmpd="sng" algn="ctr">
            <a:solidFill>
              <a:sysClr val="window" lastClr="FFFFFF">
                <a:lumMod val="85000"/>
              </a:sysClr>
            </a:solidFill>
            <a:prstDash val="sysDot"/>
            <a:miter lim="800000"/>
          </a:ln>
          <a:effectLst/>
        </p:spPr>
      </p:cxnSp>
      <p:pic>
        <p:nvPicPr>
          <p:cNvPr id="121" name="图片 105" descr="AP.png"/>
          <p:cNvPicPr>
            <a:picLocks noChangeAspect="1"/>
          </p:cNvPicPr>
          <p:nvPr/>
        </p:nvPicPr>
        <p:blipFill>
          <a:blip r:embed="rId3" cstate="print"/>
          <a:stretch>
            <a:fillRect/>
          </a:stretch>
        </p:blipFill>
        <p:spPr bwMode="gray">
          <a:xfrm>
            <a:off x="4589363" y="5159297"/>
            <a:ext cx="335297" cy="274335"/>
          </a:xfrm>
          <a:prstGeom prst="rect">
            <a:avLst/>
          </a:prstGeom>
        </p:spPr>
      </p:pic>
      <p:cxnSp>
        <p:nvCxnSpPr>
          <p:cNvPr id="122" name="Straight Connector 74"/>
          <p:cNvCxnSpPr>
            <a:stCxn id="121" idx="0"/>
            <a:endCxn id="152" idx="2"/>
          </p:cNvCxnSpPr>
          <p:nvPr/>
        </p:nvCxnSpPr>
        <p:spPr bwMode="gray">
          <a:xfrm flipV="1">
            <a:off x="4757012" y="4927200"/>
            <a:ext cx="927" cy="232097"/>
          </a:xfrm>
          <a:prstGeom prst="line">
            <a:avLst/>
          </a:prstGeom>
          <a:noFill/>
          <a:ln w="19050" cap="flat" cmpd="sng" algn="ctr">
            <a:solidFill>
              <a:sysClr val="windowText" lastClr="000000"/>
            </a:solidFill>
            <a:prstDash val="solid"/>
            <a:miter lim="800000"/>
          </a:ln>
          <a:effectLst/>
        </p:spPr>
      </p:cxnSp>
      <p:pic>
        <p:nvPicPr>
          <p:cNvPr id="123" name="图片 105" descr="AP.png"/>
          <p:cNvPicPr>
            <a:picLocks noChangeAspect="1"/>
          </p:cNvPicPr>
          <p:nvPr/>
        </p:nvPicPr>
        <p:blipFill>
          <a:blip r:embed="rId3" cstate="print"/>
          <a:stretch>
            <a:fillRect/>
          </a:stretch>
        </p:blipFill>
        <p:spPr bwMode="gray">
          <a:xfrm>
            <a:off x="2574797" y="5159297"/>
            <a:ext cx="335297" cy="274335"/>
          </a:xfrm>
          <a:prstGeom prst="rect">
            <a:avLst/>
          </a:prstGeom>
        </p:spPr>
      </p:pic>
      <p:pic>
        <p:nvPicPr>
          <p:cNvPr id="124" name="图片 102" descr="AC-蓝.png"/>
          <p:cNvPicPr>
            <a:picLocks noChangeAspect="1"/>
          </p:cNvPicPr>
          <p:nvPr/>
        </p:nvPicPr>
        <p:blipFill>
          <a:blip r:embed="rId4" cstate="print"/>
          <a:stretch>
            <a:fillRect/>
          </a:stretch>
        </p:blipFill>
        <p:spPr bwMode="gray">
          <a:xfrm>
            <a:off x="1822196" y="2867310"/>
            <a:ext cx="337091" cy="275802"/>
          </a:xfrm>
          <a:prstGeom prst="rect">
            <a:avLst/>
          </a:prstGeom>
        </p:spPr>
      </p:pic>
      <p:pic>
        <p:nvPicPr>
          <p:cNvPr id="125" name="图片 86" descr="核心交换机.png"/>
          <p:cNvPicPr>
            <a:picLocks noChangeAspect="1"/>
          </p:cNvPicPr>
          <p:nvPr/>
        </p:nvPicPr>
        <p:blipFill>
          <a:blip r:embed="rId5" cstate="print"/>
          <a:stretch>
            <a:fillRect/>
          </a:stretch>
        </p:blipFill>
        <p:spPr bwMode="gray">
          <a:xfrm>
            <a:off x="2761315" y="2868044"/>
            <a:ext cx="335297" cy="274335"/>
          </a:xfrm>
          <a:prstGeom prst="rect">
            <a:avLst/>
          </a:prstGeom>
        </p:spPr>
      </p:pic>
      <p:pic>
        <p:nvPicPr>
          <p:cNvPr id="126" name="图片 86" descr="核心交换机.png"/>
          <p:cNvPicPr>
            <a:picLocks noChangeAspect="1"/>
          </p:cNvPicPr>
          <p:nvPr/>
        </p:nvPicPr>
        <p:blipFill>
          <a:blip r:embed="rId5" cstate="print"/>
          <a:stretch>
            <a:fillRect/>
          </a:stretch>
        </p:blipFill>
        <p:spPr bwMode="gray">
          <a:xfrm>
            <a:off x="3583037" y="2868044"/>
            <a:ext cx="335297" cy="274335"/>
          </a:xfrm>
          <a:prstGeom prst="rect">
            <a:avLst/>
          </a:prstGeom>
        </p:spPr>
      </p:pic>
      <p:cxnSp>
        <p:nvCxnSpPr>
          <p:cNvPr id="127" name="Straight Connector 13"/>
          <p:cNvCxnSpPr>
            <a:stCxn id="125" idx="3"/>
            <a:endCxn id="126" idx="1"/>
          </p:cNvCxnSpPr>
          <p:nvPr/>
        </p:nvCxnSpPr>
        <p:spPr bwMode="gray">
          <a:xfrm>
            <a:off x="3096612" y="3005212"/>
            <a:ext cx="486425" cy="0"/>
          </a:xfrm>
          <a:prstGeom prst="line">
            <a:avLst/>
          </a:prstGeom>
          <a:noFill/>
          <a:ln w="19050" cap="flat" cmpd="sng" algn="ctr">
            <a:solidFill>
              <a:srgbClr val="0070C0"/>
            </a:solidFill>
            <a:prstDash val="solid"/>
            <a:miter lim="800000"/>
          </a:ln>
          <a:effectLst/>
        </p:spPr>
      </p:cxnSp>
      <p:pic>
        <p:nvPicPr>
          <p:cNvPr id="128" name="图片 87" descr="汇聚交换机.png"/>
          <p:cNvPicPr>
            <a:picLocks noChangeAspect="1"/>
          </p:cNvPicPr>
          <p:nvPr/>
        </p:nvPicPr>
        <p:blipFill>
          <a:blip r:embed="rId6" cstate="print"/>
          <a:stretch>
            <a:fillRect/>
          </a:stretch>
        </p:blipFill>
        <p:spPr bwMode="gray">
          <a:xfrm>
            <a:off x="1756035" y="3770805"/>
            <a:ext cx="335297" cy="274335"/>
          </a:xfrm>
          <a:prstGeom prst="rect">
            <a:avLst/>
          </a:prstGeom>
        </p:spPr>
      </p:pic>
      <p:pic>
        <p:nvPicPr>
          <p:cNvPr id="129" name="图片 87" descr="汇聚交换机.png"/>
          <p:cNvPicPr>
            <a:picLocks noChangeAspect="1"/>
          </p:cNvPicPr>
          <p:nvPr/>
        </p:nvPicPr>
        <p:blipFill>
          <a:blip r:embed="rId6" cstate="print"/>
          <a:stretch>
            <a:fillRect/>
          </a:stretch>
        </p:blipFill>
        <p:spPr bwMode="gray">
          <a:xfrm>
            <a:off x="2575784" y="3770805"/>
            <a:ext cx="335297" cy="274335"/>
          </a:xfrm>
          <a:prstGeom prst="rect">
            <a:avLst/>
          </a:prstGeom>
        </p:spPr>
      </p:pic>
      <p:cxnSp>
        <p:nvCxnSpPr>
          <p:cNvPr id="130" name="Straight Connector 16"/>
          <p:cNvCxnSpPr>
            <a:stCxn id="128" idx="3"/>
            <a:endCxn id="129" idx="1"/>
          </p:cNvCxnSpPr>
          <p:nvPr/>
        </p:nvCxnSpPr>
        <p:spPr bwMode="gray">
          <a:xfrm>
            <a:off x="2091332" y="3907973"/>
            <a:ext cx="484452" cy="0"/>
          </a:xfrm>
          <a:prstGeom prst="line">
            <a:avLst/>
          </a:prstGeom>
          <a:noFill/>
          <a:ln w="19050" cap="flat" cmpd="sng" algn="ctr">
            <a:solidFill>
              <a:srgbClr val="0070C0"/>
            </a:solidFill>
            <a:prstDash val="solid"/>
            <a:miter lim="800000"/>
          </a:ln>
          <a:effectLst/>
        </p:spPr>
      </p:cxnSp>
      <p:cxnSp>
        <p:nvCxnSpPr>
          <p:cNvPr id="131" name="Straight Connector 19"/>
          <p:cNvCxnSpPr/>
          <p:nvPr/>
        </p:nvCxnSpPr>
        <p:spPr bwMode="gray">
          <a:xfrm>
            <a:off x="3668721" y="6082853"/>
            <a:ext cx="268482" cy="0"/>
          </a:xfrm>
          <a:prstGeom prst="line">
            <a:avLst/>
          </a:prstGeom>
          <a:noFill/>
          <a:ln w="19050" cap="flat" cmpd="sng" algn="ctr">
            <a:solidFill>
              <a:srgbClr val="0070C0"/>
            </a:solidFill>
            <a:prstDash val="solid"/>
            <a:miter lim="800000"/>
          </a:ln>
          <a:effectLst/>
        </p:spPr>
      </p:cxnSp>
      <p:sp>
        <p:nvSpPr>
          <p:cNvPr id="132" name="TextBox 20"/>
          <p:cNvSpPr txBox="1"/>
          <p:nvPr/>
        </p:nvSpPr>
        <p:spPr bwMode="gray">
          <a:xfrm>
            <a:off x="3937203" y="5951013"/>
            <a:ext cx="1223412" cy="276999"/>
          </a:xfrm>
          <a:prstGeom prst="rect">
            <a:avLst/>
          </a:prstGeom>
          <a:noFill/>
        </p:spPr>
        <p:txBody>
          <a:bodyPr wrap="none" rtlCol="0">
            <a:spAutoFit/>
          </a:bodyPr>
          <a:lstStyle/>
          <a:p>
            <a:pPr fontAlgn="ctr">
              <a:spcBef>
                <a:spcPts val="0"/>
              </a:spcBef>
              <a:spcAft>
                <a:spcPts val="0"/>
              </a:spcAft>
            </a:pPr>
            <a:r>
              <a:rPr lang="en-US" sz="1200" err="1" smtClean="0">
                <a:solidFill>
                  <a:prstClr val="black"/>
                </a:solidFill>
                <a:latin typeface="Huawei Sans" panose="020C0503030203020204" pitchFamily="34" charset="0"/>
              </a:rPr>
              <a:t>iStack</a:t>
            </a:r>
            <a:r>
              <a:rPr lang="en-US" sz="1200" smtClean="0">
                <a:solidFill>
                  <a:prstClr val="black"/>
                </a:solidFill>
                <a:latin typeface="Huawei Sans" panose="020C0503030203020204" pitchFamily="34" charset="0"/>
              </a:rPr>
              <a:t>/CSS link</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87" descr="汇聚交换机.png"/>
          <p:cNvPicPr>
            <a:picLocks noChangeAspect="1"/>
          </p:cNvPicPr>
          <p:nvPr/>
        </p:nvPicPr>
        <p:blipFill>
          <a:blip r:embed="rId6" cstate="print"/>
          <a:stretch>
            <a:fillRect/>
          </a:stretch>
        </p:blipFill>
        <p:spPr bwMode="gray">
          <a:xfrm>
            <a:off x="3769554" y="3770805"/>
            <a:ext cx="335297" cy="274335"/>
          </a:xfrm>
          <a:prstGeom prst="rect">
            <a:avLst/>
          </a:prstGeom>
        </p:spPr>
      </p:pic>
      <p:pic>
        <p:nvPicPr>
          <p:cNvPr id="134" name="图片 87" descr="汇聚交换机.png"/>
          <p:cNvPicPr>
            <a:picLocks noChangeAspect="1"/>
          </p:cNvPicPr>
          <p:nvPr/>
        </p:nvPicPr>
        <p:blipFill>
          <a:blip r:embed="rId6" cstate="print"/>
          <a:stretch>
            <a:fillRect/>
          </a:stretch>
        </p:blipFill>
        <p:spPr bwMode="gray">
          <a:xfrm>
            <a:off x="4590290" y="3770805"/>
            <a:ext cx="335297" cy="274335"/>
          </a:xfrm>
          <a:prstGeom prst="rect">
            <a:avLst/>
          </a:prstGeom>
        </p:spPr>
      </p:pic>
      <p:cxnSp>
        <p:nvCxnSpPr>
          <p:cNvPr id="135" name="Straight Connector 29"/>
          <p:cNvCxnSpPr>
            <a:stCxn id="133" idx="3"/>
            <a:endCxn id="134" idx="1"/>
          </p:cNvCxnSpPr>
          <p:nvPr/>
        </p:nvCxnSpPr>
        <p:spPr bwMode="gray">
          <a:xfrm>
            <a:off x="4104851" y="3907973"/>
            <a:ext cx="485439" cy="0"/>
          </a:xfrm>
          <a:prstGeom prst="line">
            <a:avLst/>
          </a:prstGeom>
          <a:noFill/>
          <a:ln w="19050" cap="flat" cmpd="sng" algn="ctr">
            <a:solidFill>
              <a:srgbClr val="0070C0"/>
            </a:solidFill>
            <a:prstDash val="solid"/>
            <a:miter lim="800000"/>
          </a:ln>
          <a:effectLst/>
        </p:spPr>
      </p:cxnSp>
      <p:cxnSp>
        <p:nvCxnSpPr>
          <p:cNvPr id="136" name="Straight Connector 30"/>
          <p:cNvCxnSpPr>
            <a:stCxn id="128" idx="0"/>
            <a:endCxn id="125" idx="2"/>
          </p:cNvCxnSpPr>
          <p:nvPr/>
        </p:nvCxnSpPr>
        <p:spPr bwMode="gray">
          <a:xfrm flipV="1">
            <a:off x="1923684" y="3142379"/>
            <a:ext cx="1005280" cy="628426"/>
          </a:xfrm>
          <a:prstGeom prst="line">
            <a:avLst/>
          </a:prstGeom>
          <a:noFill/>
          <a:ln w="19050" cap="flat" cmpd="sng" algn="ctr">
            <a:solidFill>
              <a:sysClr val="windowText" lastClr="000000"/>
            </a:solidFill>
            <a:prstDash val="solid"/>
            <a:miter lim="800000"/>
          </a:ln>
          <a:effectLst/>
        </p:spPr>
      </p:cxnSp>
      <p:cxnSp>
        <p:nvCxnSpPr>
          <p:cNvPr id="137" name="Straight Connector 33"/>
          <p:cNvCxnSpPr>
            <a:stCxn id="129" idx="0"/>
            <a:endCxn id="126" idx="2"/>
          </p:cNvCxnSpPr>
          <p:nvPr/>
        </p:nvCxnSpPr>
        <p:spPr bwMode="gray">
          <a:xfrm flipV="1">
            <a:off x="2743433" y="3142379"/>
            <a:ext cx="1007253" cy="628426"/>
          </a:xfrm>
          <a:prstGeom prst="line">
            <a:avLst/>
          </a:prstGeom>
          <a:noFill/>
          <a:ln w="19050" cap="flat" cmpd="sng" algn="ctr">
            <a:solidFill>
              <a:sysClr val="windowText" lastClr="000000"/>
            </a:solidFill>
            <a:prstDash val="solid"/>
            <a:miter lim="800000"/>
          </a:ln>
          <a:effectLst/>
        </p:spPr>
      </p:cxnSp>
      <p:cxnSp>
        <p:nvCxnSpPr>
          <p:cNvPr id="138" name="Straight Connector 36"/>
          <p:cNvCxnSpPr>
            <a:stCxn id="133" idx="0"/>
            <a:endCxn id="125" idx="2"/>
          </p:cNvCxnSpPr>
          <p:nvPr/>
        </p:nvCxnSpPr>
        <p:spPr bwMode="gray">
          <a:xfrm flipH="1" flipV="1">
            <a:off x="2928964" y="3142379"/>
            <a:ext cx="1008239" cy="628426"/>
          </a:xfrm>
          <a:prstGeom prst="line">
            <a:avLst/>
          </a:prstGeom>
          <a:noFill/>
          <a:ln w="19050" cap="flat" cmpd="sng" algn="ctr">
            <a:solidFill>
              <a:sysClr val="windowText" lastClr="000000"/>
            </a:solidFill>
            <a:prstDash val="solid"/>
            <a:miter lim="800000"/>
          </a:ln>
          <a:effectLst/>
        </p:spPr>
      </p:cxnSp>
      <p:cxnSp>
        <p:nvCxnSpPr>
          <p:cNvPr id="139" name="Straight Connector 39"/>
          <p:cNvCxnSpPr>
            <a:stCxn id="134" idx="0"/>
            <a:endCxn id="126" idx="2"/>
          </p:cNvCxnSpPr>
          <p:nvPr/>
        </p:nvCxnSpPr>
        <p:spPr bwMode="gray">
          <a:xfrm flipH="1" flipV="1">
            <a:off x="3750686" y="3142379"/>
            <a:ext cx="1007253" cy="628426"/>
          </a:xfrm>
          <a:prstGeom prst="line">
            <a:avLst/>
          </a:prstGeom>
          <a:noFill/>
          <a:ln w="19050" cap="flat" cmpd="sng" algn="ctr">
            <a:solidFill>
              <a:sysClr val="windowText" lastClr="000000"/>
            </a:solidFill>
            <a:prstDash val="solid"/>
            <a:miter lim="800000"/>
          </a:ln>
          <a:effectLst/>
        </p:spPr>
      </p:cxnSp>
      <p:sp>
        <p:nvSpPr>
          <p:cNvPr id="140" name="Oval 42"/>
          <p:cNvSpPr/>
          <p:nvPr/>
        </p:nvSpPr>
        <p:spPr bwMode="gray">
          <a:xfrm rot="3077028">
            <a:off x="2536992" y="3421118"/>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06" descr="堆叠交换机蓝.png"/>
          <p:cNvPicPr>
            <a:picLocks noChangeAspect="1"/>
          </p:cNvPicPr>
          <p:nvPr/>
        </p:nvPicPr>
        <p:blipFill>
          <a:blip r:embed="rId7" cstate="print"/>
          <a:stretch>
            <a:fillRect/>
          </a:stretch>
        </p:blipFill>
        <p:spPr bwMode="gray">
          <a:xfrm>
            <a:off x="1755138" y="4651398"/>
            <a:ext cx="337091" cy="275802"/>
          </a:xfrm>
          <a:prstGeom prst="rect">
            <a:avLst/>
          </a:prstGeom>
        </p:spPr>
      </p:pic>
      <p:pic>
        <p:nvPicPr>
          <p:cNvPr id="142" name="图片 106" descr="堆叠交换机蓝.png"/>
          <p:cNvPicPr>
            <a:picLocks noChangeAspect="1"/>
          </p:cNvPicPr>
          <p:nvPr/>
        </p:nvPicPr>
        <p:blipFill>
          <a:blip r:embed="rId7" cstate="print"/>
          <a:stretch>
            <a:fillRect/>
          </a:stretch>
        </p:blipFill>
        <p:spPr bwMode="gray">
          <a:xfrm>
            <a:off x="2574887" y="4651398"/>
            <a:ext cx="337091" cy="275802"/>
          </a:xfrm>
          <a:prstGeom prst="rect">
            <a:avLst/>
          </a:prstGeom>
        </p:spPr>
      </p:pic>
      <p:cxnSp>
        <p:nvCxnSpPr>
          <p:cNvPr id="143" name="Straight Connector 34"/>
          <p:cNvCxnSpPr>
            <a:stCxn id="141" idx="0"/>
            <a:endCxn id="128" idx="2"/>
          </p:cNvCxnSpPr>
          <p:nvPr/>
        </p:nvCxnSpPr>
        <p:spPr bwMode="gray">
          <a:xfrm flipV="1">
            <a:off x="1923684" y="4045140"/>
            <a:ext cx="0" cy="606258"/>
          </a:xfrm>
          <a:prstGeom prst="line">
            <a:avLst/>
          </a:prstGeom>
          <a:noFill/>
          <a:ln w="19050" cap="flat" cmpd="sng" algn="ctr">
            <a:solidFill>
              <a:sysClr val="windowText" lastClr="000000"/>
            </a:solidFill>
            <a:prstDash val="solid"/>
            <a:miter lim="800000"/>
          </a:ln>
          <a:effectLst/>
        </p:spPr>
      </p:cxnSp>
      <p:cxnSp>
        <p:nvCxnSpPr>
          <p:cNvPr id="144" name="Straight Connector 35"/>
          <p:cNvCxnSpPr>
            <a:stCxn id="141" idx="0"/>
            <a:endCxn id="129" idx="2"/>
          </p:cNvCxnSpPr>
          <p:nvPr/>
        </p:nvCxnSpPr>
        <p:spPr bwMode="gray">
          <a:xfrm flipV="1">
            <a:off x="1923684" y="4045140"/>
            <a:ext cx="819749" cy="606258"/>
          </a:xfrm>
          <a:prstGeom prst="line">
            <a:avLst/>
          </a:prstGeom>
          <a:noFill/>
          <a:ln w="19050" cap="flat" cmpd="sng" algn="ctr">
            <a:solidFill>
              <a:sysClr val="windowText" lastClr="000000"/>
            </a:solidFill>
            <a:prstDash val="solid"/>
            <a:miter lim="800000"/>
          </a:ln>
          <a:effectLst/>
        </p:spPr>
      </p:cxnSp>
      <p:cxnSp>
        <p:nvCxnSpPr>
          <p:cNvPr id="145" name="Straight Connector 37"/>
          <p:cNvCxnSpPr>
            <a:stCxn id="142" idx="0"/>
            <a:endCxn id="128" idx="2"/>
          </p:cNvCxnSpPr>
          <p:nvPr/>
        </p:nvCxnSpPr>
        <p:spPr bwMode="gray">
          <a:xfrm flipH="1" flipV="1">
            <a:off x="1923684" y="4045140"/>
            <a:ext cx="819749" cy="606258"/>
          </a:xfrm>
          <a:prstGeom prst="line">
            <a:avLst/>
          </a:prstGeom>
          <a:noFill/>
          <a:ln w="19050" cap="flat" cmpd="sng" algn="ctr">
            <a:solidFill>
              <a:sysClr val="windowText" lastClr="000000"/>
            </a:solidFill>
            <a:prstDash val="solid"/>
            <a:miter lim="800000"/>
          </a:ln>
          <a:effectLst/>
        </p:spPr>
      </p:cxnSp>
      <p:cxnSp>
        <p:nvCxnSpPr>
          <p:cNvPr id="146" name="Straight Connector 38"/>
          <p:cNvCxnSpPr>
            <a:stCxn id="142" idx="0"/>
            <a:endCxn id="129" idx="2"/>
          </p:cNvCxnSpPr>
          <p:nvPr/>
        </p:nvCxnSpPr>
        <p:spPr bwMode="gray">
          <a:xfrm flipV="1">
            <a:off x="2743433" y="4045140"/>
            <a:ext cx="0" cy="606258"/>
          </a:xfrm>
          <a:prstGeom prst="line">
            <a:avLst/>
          </a:prstGeom>
          <a:noFill/>
          <a:ln w="19050" cap="flat" cmpd="sng" algn="ctr">
            <a:solidFill>
              <a:sysClr val="windowText" lastClr="000000"/>
            </a:solidFill>
            <a:prstDash val="solid"/>
            <a:miter lim="800000"/>
          </a:ln>
          <a:effectLst/>
        </p:spPr>
      </p:cxnSp>
      <p:grpSp>
        <p:nvGrpSpPr>
          <p:cNvPr id="147" name="Group 40"/>
          <p:cNvGrpSpPr/>
          <p:nvPr/>
        </p:nvGrpSpPr>
        <p:grpSpPr bwMode="gray">
          <a:xfrm>
            <a:off x="2202575" y="4757501"/>
            <a:ext cx="261965" cy="61979"/>
            <a:chOff x="559282" y="6488261"/>
            <a:chExt cx="261965" cy="61979"/>
          </a:xfrm>
          <a:solidFill>
            <a:sysClr val="window" lastClr="FFFFFF">
              <a:lumMod val="50000"/>
            </a:sysClr>
          </a:solidFill>
        </p:grpSpPr>
        <p:sp>
          <p:nvSpPr>
            <p:cNvPr id="148"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51" name="图片 106" descr="堆叠交换机蓝.png"/>
          <p:cNvPicPr>
            <a:picLocks noChangeAspect="1"/>
          </p:cNvPicPr>
          <p:nvPr/>
        </p:nvPicPr>
        <p:blipFill>
          <a:blip r:embed="rId7" cstate="print"/>
          <a:stretch>
            <a:fillRect/>
          </a:stretch>
        </p:blipFill>
        <p:spPr bwMode="gray">
          <a:xfrm>
            <a:off x="3768657" y="4651398"/>
            <a:ext cx="337091" cy="275802"/>
          </a:xfrm>
          <a:prstGeom prst="rect">
            <a:avLst/>
          </a:prstGeom>
        </p:spPr>
      </p:pic>
      <p:pic>
        <p:nvPicPr>
          <p:cNvPr id="152" name="图片 106" descr="堆叠交换机蓝.png"/>
          <p:cNvPicPr>
            <a:picLocks noChangeAspect="1"/>
          </p:cNvPicPr>
          <p:nvPr/>
        </p:nvPicPr>
        <p:blipFill>
          <a:blip r:embed="rId7" cstate="print"/>
          <a:stretch>
            <a:fillRect/>
          </a:stretch>
        </p:blipFill>
        <p:spPr bwMode="gray">
          <a:xfrm>
            <a:off x="4589393" y="4651398"/>
            <a:ext cx="337091" cy="275802"/>
          </a:xfrm>
          <a:prstGeom prst="rect">
            <a:avLst/>
          </a:prstGeom>
        </p:spPr>
      </p:pic>
      <p:grpSp>
        <p:nvGrpSpPr>
          <p:cNvPr id="153" name="Group 54"/>
          <p:cNvGrpSpPr/>
          <p:nvPr/>
        </p:nvGrpSpPr>
        <p:grpSpPr bwMode="gray">
          <a:xfrm>
            <a:off x="4217081" y="4757501"/>
            <a:ext cx="261965" cy="61979"/>
            <a:chOff x="559282" y="6488261"/>
            <a:chExt cx="261965" cy="61979"/>
          </a:xfrm>
          <a:solidFill>
            <a:sysClr val="window" lastClr="FFFFFF">
              <a:lumMod val="50000"/>
            </a:sysClr>
          </a:solidFill>
        </p:grpSpPr>
        <p:sp>
          <p:nvSpPr>
            <p:cNvPr id="154"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7" name="Straight Connector 58"/>
          <p:cNvCxnSpPr>
            <a:stCxn id="151" idx="0"/>
            <a:endCxn id="133" idx="2"/>
          </p:cNvCxnSpPr>
          <p:nvPr/>
        </p:nvCxnSpPr>
        <p:spPr bwMode="gray">
          <a:xfrm flipV="1">
            <a:off x="3937203" y="4045140"/>
            <a:ext cx="0" cy="606258"/>
          </a:xfrm>
          <a:prstGeom prst="line">
            <a:avLst/>
          </a:prstGeom>
          <a:noFill/>
          <a:ln w="19050" cap="flat" cmpd="sng" algn="ctr">
            <a:solidFill>
              <a:sysClr val="windowText" lastClr="000000"/>
            </a:solidFill>
            <a:prstDash val="solid"/>
            <a:miter lim="800000"/>
          </a:ln>
          <a:effectLst/>
        </p:spPr>
      </p:cxnSp>
      <p:cxnSp>
        <p:nvCxnSpPr>
          <p:cNvPr id="158" name="Straight Connector 61"/>
          <p:cNvCxnSpPr>
            <a:stCxn id="152" idx="0"/>
            <a:endCxn id="134" idx="2"/>
          </p:cNvCxnSpPr>
          <p:nvPr/>
        </p:nvCxnSpPr>
        <p:spPr bwMode="gray">
          <a:xfrm flipV="1">
            <a:off x="4757939" y="4045140"/>
            <a:ext cx="0" cy="606258"/>
          </a:xfrm>
          <a:prstGeom prst="line">
            <a:avLst/>
          </a:prstGeom>
          <a:noFill/>
          <a:ln w="19050" cap="flat" cmpd="sng" algn="ctr">
            <a:solidFill>
              <a:sysClr val="windowText" lastClr="000000"/>
            </a:solidFill>
            <a:prstDash val="solid"/>
            <a:miter lim="800000"/>
          </a:ln>
          <a:effectLst/>
        </p:spPr>
      </p:cxnSp>
      <p:cxnSp>
        <p:nvCxnSpPr>
          <p:cNvPr id="159" name="Straight Connector 64"/>
          <p:cNvCxnSpPr>
            <a:stCxn id="151" idx="0"/>
            <a:endCxn id="134" idx="2"/>
          </p:cNvCxnSpPr>
          <p:nvPr/>
        </p:nvCxnSpPr>
        <p:spPr bwMode="gray">
          <a:xfrm flipV="1">
            <a:off x="3937203" y="4045140"/>
            <a:ext cx="820736" cy="606258"/>
          </a:xfrm>
          <a:prstGeom prst="line">
            <a:avLst/>
          </a:prstGeom>
          <a:noFill/>
          <a:ln w="19050" cap="flat" cmpd="sng" algn="ctr">
            <a:solidFill>
              <a:sysClr val="windowText" lastClr="000000"/>
            </a:solidFill>
            <a:prstDash val="solid"/>
            <a:miter lim="800000"/>
          </a:ln>
          <a:effectLst/>
        </p:spPr>
      </p:cxnSp>
      <p:cxnSp>
        <p:nvCxnSpPr>
          <p:cNvPr id="160" name="Straight Connector 67"/>
          <p:cNvCxnSpPr>
            <a:stCxn id="152" idx="0"/>
            <a:endCxn id="133" idx="2"/>
          </p:cNvCxnSpPr>
          <p:nvPr/>
        </p:nvCxnSpPr>
        <p:spPr bwMode="gray">
          <a:xfrm flipH="1" flipV="1">
            <a:off x="3937203" y="4045140"/>
            <a:ext cx="820736" cy="606258"/>
          </a:xfrm>
          <a:prstGeom prst="line">
            <a:avLst/>
          </a:prstGeom>
          <a:noFill/>
          <a:ln w="19050" cap="flat" cmpd="sng" algn="ctr">
            <a:solidFill>
              <a:sysClr val="windowText" lastClr="000000"/>
            </a:solidFill>
            <a:prstDash val="solid"/>
            <a:miter lim="800000"/>
          </a:ln>
          <a:effectLst/>
        </p:spPr>
      </p:cxnSp>
      <p:cxnSp>
        <p:nvCxnSpPr>
          <p:cNvPr id="161" name="Straight Connector 70"/>
          <p:cNvCxnSpPr>
            <a:stCxn id="123" idx="0"/>
            <a:endCxn id="142" idx="2"/>
          </p:cNvCxnSpPr>
          <p:nvPr/>
        </p:nvCxnSpPr>
        <p:spPr bwMode="gray">
          <a:xfrm flipV="1">
            <a:off x="2742446" y="4927200"/>
            <a:ext cx="987" cy="232097"/>
          </a:xfrm>
          <a:prstGeom prst="line">
            <a:avLst/>
          </a:prstGeom>
          <a:noFill/>
          <a:ln w="19050" cap="flat" cmpd="sng" algn="ctr">
            <a:solidFill>
              <a:sysClr val="windowText" lastClr="000000"/>
            </a:solidFill>
            <a:prstDash val="solid"/>
            <a:miter lim="800000"/>
          </a:ln>
          <a:effectLst/>
        </p:spPr>
      </p:cxnSp>
      <p:cxnSp>
        <p:nvCxnSpPr>
          <p:cNvPr id="162" name="Straight Connector 79"/>
          <p:cNvCxnSpPr>
            <a:stCxn id="125" idx="1"/>
            <a:endCxn id="124" idx="3"/>
          </p:cNvCxnSpPr>
          <p:nvPr/>
        </p:nvCxnSpPr>
        <p:spPr bwMode="gray">
          <a:xfrm flipH="1" flipV="1">
            <a:off x="2159287" y="3005211"/>
            <a:ext cx="602028" cy="1"/>
          </a:xfrm>
          <a:prstGeom prst="line">
            <a:avLst/>
          </a:prstGeom>
          <a:noFill/>
          <a:ln w="19050" cap="flat" cmpd="sng" algn="ctr">
            <a:solidFill>
              <a:sysClr val="windowText" lastClr="000000"/>
            </a:solidFill>
            <a:prstDash val="solid"/>
            <a:miter lim="800000"/>
          </a:ln>
          <a:effectLst/>
        </p:spPr>
      </p:cxnSp>
      <p:pic>
        <p:nvPicPr>
          <p:cNvPr id="16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758314" y="1592807"/>
            <a:ext cx="337091" cy="275801"/>
          </a:xfrm>
          <a:prstGeom prst="rect">
            <a:avLst/>
          </a:prstGeom>
          <a:noFill/>
        </p:spPr>
      </p:pic>
      <p:pic>
        <p:nvPicPr>
          <p:cNvPr id="164"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582140" y="1592807"/>
            <a:ext cx="337091" cy="275801"/>
          </a:xfrm>
          <a:prstGeom prst="rect">
            <a:avLst/>
          </a:prstGeom>
          <a:noFill/>
        </p:spPr>
      </p:pic>
      <p:cxnSp>
        <p:nvCxnSpPr>
          <p:cNvPr id="165" name="Straight Connector 98"/>
          <p:cNvCxnSpPr>
            <a:stCxn id="164" idx="2"/>
            <a:endCxn id="126" idx="0"/>
          </p:cNvCxnSpPr>
          <p:nvPr/>
        </p:nvCxnSpPr>
        <p:spPr bwMode="gray">
          <a:xfrm>
            <a:off x="3750686" y="1868608"/>
            <a:ext cx="0" cy="999436"/>
          </a:xfrm>
          <a:prstGeom prst="line">
            <a:avLst/>
          </a:prstGeom>
          <a:noFill/>
          <a:ln w="19050" cap="flat" cmpd="sng" algn="ctr">
            <a:solidFill>
              <a:sysClr val="windowText" lastClr="000000"/>
            </a:solidFill>
            <a:prstDash val="solid"/>
            <a:miter lim="800000"/>
          </a:ln>
          <a:effectLst/>
        </p:spPr>
      </p:cxnSp>
      <p:cxnSp>
        <p:nvCxnSpPr>
          <p:cNvPr id="166" name="Straight Connector 101"/>
          <p:cNvCxnSpPr>
            <a:stCxn id="163" idx="2"/>
            <a:endCxn id="125" idx="0"/>
          </p:cNvCxnSpPr>
          <p:nvPr/>
        </p:nvCxnSpPr>
        <p:spPr bwMode="gray">
          <a:xfrm>
            <a:off x="2926860" y="1868608"/>
            <a:ext cx="2104" cy="999436"/>
          </a:xfrm>
          <a:prstGeom prst="line">
            <a:avLst/>
          </a:prstGeom>
          <a:noFill/>
          <a:ln w="19050" cap="flat" cmpd="sng" algn="ctr">
            <a:solidFill>
              <a:sysClr val="windowText" lastClr="000000"/>
            </a:solidFill>
            <a:prstDash val="solid"/>
            <a:miter lim="800000"/>
          </a:ln>
          <a:effectLst/>
        </p:spPr>
      </p:cxnSp>
      <p:cxnSp>
        <p:nvCxnSpPr>
          <p:cNvPr id="167" name="Straight Connector 104"/>
          <p:cNvCxnSpPr>
            <a:stCxn id="163" idx="3"/>
            <a:endCxn id="164" idx="1"/>
          </p:cNvCxnSpPr>
          <p:nvPr/>
        </p:nvCxnSpPr>
        <p:spPr bwMode="gray">
          <a:xfrm>
            <a:off x="3095405" y="1730708"/>
            <a:ext cx="486735" cy="0"/>
          </a:xfrm>
          <a:prstGeom prst="line">
            <a:avLst/>
          </a:prstGeom>
          <a:noFill/>
          <a:ln w="19050" cap="flat" cmpd="sng" algn="ctr">
            <a:solidFill>
              <a:sysClr val="windowText" lastClr="000000"/>
            </a:solidFill>
            <a:prstDash val="solid"/>
            <a:miter lim="800000"/>
          </a:ln>
          <a:effectLst/>
        </p:spPr>
      </p:cxnSp>
      <p:sp>
        <p:nvSpPr>
          <p:cNvPr id="168" name="Oval 59"/>
          <p:cNvSpPr/>
          <p:nvPr/>
        </p:nvSpPr>
        <p:spPr bwMode="gray">
          <a:xfrm rot="1782887">
            <a:off x="1846500" y="4446857"/>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Oval 62"/>
          <p:cNvSpPr/>
          <p:nvPr/>
        </p:nvSpPr>
        <p:spPr bwMode="gray">
          <a:xfrm rot="19401600">
            <a:off x="2504401" y="4459608"/>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Oval 63"/>
          <p:cNvSpPr/>
          <p:nvPr/>
        </p:nvSpPr>
        <p:spPr bwMode="gray">
          <a:xfrm rot="1782887">
            <a:off x="3847914" y="4478736"/>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Oval 65"/>
          <p:cNvSpPr/>
          <p:nvPr/>
        </p:nvSpPr>
        <p:spPr bwMode="gray">
          <a:xfrm rot="19401600">
            <a:off x="4542738" y="445392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2" name="图片 14" descr="日志告警服务器-蓝.png"/>
          <p:cNvPicPr>
            <a:picLocks noChangeAspect="1"/>
          </p:cNvPicPr>
          <p:nvPr/>
        </p:nvPicPr>
        <p:blipFill>
          <a:blip r:embed="rId9" cstate="print"/>
          <a:stretch>
            <a:fillRect/>
          </a:stretch>
        </p:blipFill>
        <p:spPr bwMode="gray">
          <a:xfrm>
            <a:off x="1659727" y="5630177"/>
            <a:ext cx="304595" cy="190195"/>
          </a:xfrm>
          <a:prstGeom prst="rect">
            <a:avLst/>
          </a:prstGeom>
        </p:spPr>
      </p:pic>
      <p:pic>
        <p:nvPicPr>
          <p:cNvPr id="173" name="图片 42" descr="IP电话.png"/>
          <p:cNvPicPr>
            <a:picLocks noChangeAspect="1"/>
          </p:cNvPicPr>
          <p:nvPr/>
        </p:nvPicPr>
        <p:blipFill>
          <a:blip r:embed="rId10" cstate="print"/>
          <a:stretch>
            <a:fillRect/>
          </a:stretch>
        </p:blipFill>
        <p:spPr bwMode="gray">
          <a:xfrm>
            <a:off x="2515371" y="5567684"/>
            <a:ext cx="335265" cy="315180"/>
          </a:xfrm>
          <a:prstGeom prst="rect">
            <a:avLst/>
          </a:prstGeom>
        </p:spPr>
      </p:pic>
      <p:pic>
        <p:nvPicPr>
          <p:cNvPr id="174" name="图片 11" descr="开放网络-蓝.png"/>
          <p:cNvPicPr>
            <a:picLocks noChangeAspect="1"/>
          </p:cNvPicPr>
          <p:nvPr/>
        </p:nvPicPr>
        <p:blipFill>
          <a:blip r:embed="rId11" cstate="print"/>
          <a:stretch>
            <a:fillRect/>
          </a:stretch>
        </p:blipFill>
        <p:spPr bwMode="gray">
          <a:xfrm>
            <a:off x="3703937" y="5608038"/>
            <a:ext cx="304595" cy="234472"/>
          </a:xfrm>
          <a:prstGeom prst="rect">
            <a:avLst/>
          </a:prstGeom>
        </p:spPr>
      </p:pic>
      <p:pic>
        <p:nvPicPr>
          <p:cNvPr id="175" name="图片 158" descr="SAN网络-蓝.png"/>
          <p:cNvPicPr>
            <a:picLocks noChangeAspect="1"/>
          </p:cNvPicPr>
          <p:nvPr/>
        </p:nvPicPr>
        <p:blipFill>
          <a:blip r:embed="rId12" cstate="print"/>
          <a:stretch>
            <a:fillRect/>
          </a:stretch>
        </p:blipFill>
        <p:spPr bwMode="gray">
          <a:xfrm>
            <a:off x="2156786" y="5589196"/>
            <a:ext cx="166121" cy="272157"/>
          </a:xfrm>
          <a:prstGeom prst="rect">
            <a:avLst/>
          </a:prstGeom>
        </p:spPr>
      </p:pic>
      <p:pic>
        <p:nvPicPr>
          <p:cNvPr id="176" name="图片 47" descr="打印机.png"/>
          <p:cNvPicPr>
            <a:picLocks noChangeAspect="1"/>
          </p:cNvPicPr>
          <p:nvPr/>
        </p:nvPicPr>
        <p:blipFill>
          <a:blip r:embed="rId13" cstate="print"/>
          <a:stretch>
            <a:fillRect/>
          </a:stretch>
        </p:blipFill>
        <p:spPr bwMode="gray">
          <a:xfrm>
            <a:off x="4579838" y="5592272"/>
            <a:ext cx="334175" cy="266004"/>
          </a:xfrm>
          <a:prstGeom prst="rect">
            <a:avLst/>
          </a:prstGeom>
        </p:spPr>
      </p:pic>
      <p:pic>
        <p:nvPicPr>
          <p:cNvPr id="177" name="图片 157" descr="故障链路.png"/>
          <p:cNvPicPr>
            <a:picLocks noChangeAspect="1"/>
          </p:cNvPicPr>
          <p:nvPr/>
        </p:nvPicPr>
        <p:blipFill>
          <a:blip r:embed="rId14" cstate="print"/>
          <a:stretch>
            <a:fillRect/>
          </a:stretch>
        </p:blipFill>
        <p:spPr bwMode="gray">
          <a:xfrm>
            <a:off x="4126537" y="5600262"/>
            <a:ext cx="335297" cy="250025"/>
          </a:xfrm>
          <a:prstGeom prst="rect">
            <a:avLst/>
          </a:prstGeom>
        </p:spPr>
      </p:pic>
      <p:sp>
        <p:nvSpPr>
          <p:cNvPr id="178" name="TextBox 85"/>
          <p:cNvSpPr txBox="1"/>
          <p:nvPr/>
        </p:nvSpPr>
        <p:spPr bwMode="gray">
          <a:xfrm>
            <a:off x="446079" y="2114052"/>
            <a:ext cx="100860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Egress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TextBox 86"/>
          <p:cNvSpPr txBox="1"/>
          <p:nvPr/>
        </p:nvSpPr>
        <p:spPr bwMode="gray">
          <a:xfrm>
            <a:off x="446079" y="3314006"/>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Box 88"/>
          <p:cNvSpPr txBox="1"/>
          <p:nvPr/>
        </p:nvSpPr>
        <p:spPr bwMode="gray">
          <a:xfrm>
            <a:off x="446079" y="3953662"/>
            <a:ext cx="1436612"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Aggregation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TextBox 89"/>
          <p:cNvSpPr txBox="1"/>
          <p:nvPr/>
        </p:nvSpPr>
        <p:spPr bwMode="gray">
          <a:xfrm>
            <a:off x="446079" y="5171709"/>
            <a:ext cx="1029449"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Access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TextBox 91"/>
          <p:cNvSpPr txBox="1"/>
          <p:nvPr/>
        </p:nvSpPr>
        <p:spPr bwMode="gray">
          <a:xfrm>
            <a:off x="446079" y="5672271"/>
            <a:ext cx="1194558"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Terminal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Oval 92"/>
          <p:cNvSpPr/>
          <p:nvPr/>
        </p:nvSpPr>
        <p:spPr bwMode="gray">
          <a:xfrm rot="18651691">
            <a:off x="3581300" y="3438606"/>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5" name="组合 35"/>
          <p:cNvGrpSpPr/>
          <p:nvPr/>
        </p:nvGrpSpPr>
        <p:grpSpPr bwMode="gray">
          <a:xfrm>
            <a:off x="2620693" y="1023140"/>
            <a:ext cx="633070" cy="358898"/>
            <a:chOff x="3269076" y="1744970"/>
            <a:chExt cx="1860118" cy="1054529"/>
          </a:xfrm>
          <a:solidFill>
            <a:schemeClr val="bg1">
              <a:lumMod val="85000"/>
            </a:schemeClr>
          </a:solidFill>
        </p:grpSpPr>
        <p:sp>
          <p:nvSpPr>
            <p:cNvPr id="187"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6" name="TextBox 114"/>
          <p:cNvSpPr txBox="1"/>
          <p:nvPr/>
        </p:nvSpPr>
        <p:spPr bwMode="gray">
          <a:xfrm>
            <a:off x="2542729" y="1121348"/>
            <a:ext cx="788999"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Internet</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4" name="组合 35"/>
          <p:cNvGrpSpPr/>
          <p:nvPr/>
        </p:nvGrpSpPr>
        <p:grpSpPr bwMode="gray">
          <a:xfrm>
            <a:off x="3434150" y="1023140"/>
            <a:ext cx="633070" cy="358898"/>
            <a:chOff x="3269076" y="1744970"/>
            <a:chExt cx="1860118" cy="1054529"/>
          </a:xfrm>
          <a:solidFill>
            <a:schemeClr val="bg1">
              <a:lumMod val="85000"/>
            </a:schemeClr>
          </a:solidFill>
        </p:grpSpPr>
        <p:sp>
          <p:nvSpPr>
            <p:cNvPr id="196"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5" name="TextBox 117"/>
          <p:cNvSpPr txBox="1"/>
          <p:nvPr/>
        </p:nvSpPr>
        <p:spPr bwMode="gray">
          <a:xfrm>
            <a:off x="3464390" y="1121348"/>
            <a:ext cx="57259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WAN</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2"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747845" y="2016159"/>
            <a:ext cx="337091" cy="275801"/>
          </a:xfrm>
          <a:prstGeom prst="rect">
            <a:avLst/>
          </a:prstGeom>
        </p:spPr>
      </p:pic>
      <p:pic>
        <p:nvPicPr>
          <p:cNvPr id="20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582140" y="2016159"/>
            <a:ext cx="337091" cy="275801"/>
          </a:xfrm>
          <a:prstGeom prst="rect">
            <a:avLst/>
          </a:prstGeom>
        </p:spPr>
      </p:pic>
      <p:cxnSp>
        <p:nvCxnSpPr>
          <p:cNvPr id="204" name="Straight Connector 127"/>
          <p:cNvCxnSpPr>
            <a:stCxn id="202" idx="3"/>
            <a:endCxn id="203" idx="1"/>
          </p:cNvCxnSpPr>
          <p:nvPr/>
        </p:nvCxnSpPr>
        <p:spPr bwMode="gray">
          <a:xfrm>
            <a:off x="3084936" y="2154060"/>
            <a:ext cx="497204" cy="0"/>
          </a:xfrm>
          <a:prstGeom prst="line">
            <a:avLst/>
          </a:prstGeom>
          <a:noFill/>
          <a:ln w="19050" cap="flat" cmpd="sng" algn="ctr">
            <a:solidFill>
              <a:sysClr val="windowText" lastClr="000000"/>
            </a:solidFill>
            <a:prstDash val="sysDash"/>
            <a:miter lim="800000"/>
          </a:ln>
          <a:effectLst/>
        </p:spPr>
      </p:cxnSp>
      <p:pic>
        <p:nvPicPr>
          <p:cNvPr id="205" name="图片 102" descr="AC-蓝.png"/>
          <p:cNvPicPr>
            <a:picLocks noChangeAspect="1"/>
          </p:cNvPicPr>
          <p:nvPr/>
        </p:nvPicPr>
        <p:blipFill>
          <a:blip r:embed="rId4" cstate="print"/>
          <a:stretch>
            <a:fillRect/>
          </a:stretch>
        </p:blipFill>
        <p:spPr bwMode="gray">
          <a:xfrm>
            <a:off x="4550725" y="2867310"/>
            <a:ext cx="337091" cy="275802"/>
          </a:xfrm>
          <a:prstGeom prst="rect">
            <a:avLst/>
          </a:prstGeom>
        </p:spPr>
      </p:pic>
      <p:sp>
        <p:nvSpPr>
          <p:cNvPr id="206" name="圆角矩形 205"/>
          <p:cNvSpPr/>
          <p:nvPr/>
        </p:nvSpPr>
        <p:spPr bwMode="gray">
          <a:xfrm>
            <a:off x="4439282" y="2513475"/>
            <a:ext cx="1002778"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TextBox 20"/>
          <p:cNvSpPr txBox="1"/>
          <p:nvPr/>
        </p:nvSpPr>
        <p:spPr bwMode="gray">
          <a:xfrm>
            <a:off x="4468364" y="2513224"/>
            <a:ext cx="938077" cy="276999"/>
          </a:xfrm>
          <a:prstGeom prst="rect">
            <a:avLst/>
          </a:prstGeom>
          <a:noFill/>
        </p:spPr>
        <p:txBody>
          <a:bodyPr wrap="non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O&amp;M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8" name="Straight Connector 79"/>
          <p:cNvCxnSpPr/>
          <p:nvPr/>
        </p:nvCxnSpPr>
        <p:spPr bwMode="gray">
          <a:xfrm flipH="1">
            <a:off x="2159288" y="2582674"/>
            <a:ext cx="1190149" cy="0"/>
          </a:xfrm>
          <a:prstGeom prst="line">
            <a:avLst/>
          </a:prstGeom>
          <a:noFill/>
          <a:ln w="19050" cap="flat" cmpd="sng" algn="ctr">
            <a:solidFill>
              <a:sysClr val="windowText" lastClr="000000"/>
            </a:solidFill>
            <a:prstDash val="solid"/>
            <a:miter lim="800000"/>
          </a:ln>
          <a:effectLst/>
        </p:spPr>
      </p:cxnSp>
      <p:cxnSp>
        <p:nvCxnSpPr>
          <p:cNvPr id="209" name="Straight Connector 79"/>
          <p:cNvCxnSpPr/>
          <p:nvPr/>
        </p:nvCxnSpPr>
        <p:spPr bwMode="gray">
          <a:xfrm flipH="1">
            <a:off x="2159288" y="2642045"/>
            <a:ext cx="430513" cy="0"/>
          </a:xfrm>
          <a:prstGeom prst="line">
            <a:avLst/>
          </a:prstGeom>
          <a:noFill/>
          <a:ln w="19050" cap="flat" cmpd="sng" algn="ctr">
            <a:solidFill>
              <a:sysClr val="windowText" lastClr="000000"/>
            </a:solidFill>
            <a:prstDash val="solid"/>
            <a:miter lim="800000"/>
          </a:ln>
          <a:effectLst/>
        </p:spPr>
      </p:cxnSp>
      <p:sp>
        <p:nvSpPr>
          <p:cNvPr id="210" name="Freeform 159"/>
          <p:cNvSpPr/>
          <p:nvPr/>
        </p:nvSpPr>
        <p:spPr bwMode="gray">
          <a:xfrm flipH="1">
            <a:off x="1461378" y="2289711"/>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bIns="144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Data center</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1" name="Straight Connector 79"/>
          <p:cNvCxnSpPr/>
          <p:nvPr/>
        </p:nvCxnSpPr>
        <p:spPr bwMode="gray">
          <a:xfrm flipH="1">
            <a:off x="3253763" y="2642045"/>
            <a:ext cx="1185521" cy="0"/>
          </a:xfrm>
          <a:prstGeom prst="line">
            <a:avLst/>
          </a:prstGeom>
          <a:noFill/>
          <a:ln w="19050" cap="flat" cmpd="sng" algn="ctr">
            <a:solidFill>
              <a:sysClr val="windowText" lastClr="000000"/>
            </a:solidFill>
            <a:prstDash val="solid"/>
            <a:miter lim="800000"/>
          </a:ln>
          <a:effectLst/>
        </p:spPr>
      </p:cxnSp>
      <p:sp>
        <p:nvSpPr>
          <p:cNvPr id="106" name="圆角矩形 105"/>
          <p:cNvSpPr/>
          <p:nvPr/>
        </p:nvSpPr>
        <p:spPr bwMode="gray">
          <a:xfrm>
            <a:off x="5734877" y="1313789"/>
            <a:ext cx="6014211" cy="182697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There are about 3000 wireless and wired terminals in total, so the campus network needs to provide both wireless and wired access services.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Network segments are divided based on departments and services. The gateways are configured on aggregation switches, and terminal addresses are automatically allocated.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Network devices are centrally managed and monitored.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Unified policy control is implemented for access users, and the intranet is protected from attacks from external networks.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Network reliability must be ensured.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5734879" y="964097"/>
            <a:ext cx="6014210" cy="300656"/>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Network requirements</a:t>
            </a:r>
            <a:endParaRPr lang="en-US" altLang="zh-CN" sz="1400" dirty="0">
              <a:latin typeface="Huawei Sans" panose="020C0503030203020204" pitchFamily="34" charset="0"/>
              <a:sym typeface="Huawei Sans" panose="020C0503030203020204" pitchFamily="34" charset="0"/>
            </a:endParaRPr>
          </a:p>
        </p:txBody>
      </p:sp>
      <p:sp>
        <p:nvSpPr>
          <p:cNvPr id="108" name="圆角矩形 107"/>
          <p:cNvSpPr/>
          <p:nvPr/>
        </p:nvSpPr>
        <p:spPr bwMode="gray">
          <a:xfrm>
            <a:off x="5734877" y="3534657"/>
            <a:ext cx="6014211" cy="2639900"/>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Access, aggregation, and core switches are stacked or set up a CSS, and Eth-Trunks are configured on uplinks to ensure reliability.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 AC + Fit AP wireless networking mode is used, and hot standby is configured between ACs to ensure wireless network reliability. VLANs are configured on access switches to differentiate users on different service network segments, and IP addresses are allocated to these users by the corresponding aggregation switches through DHCP. Single-area OSPF is deployed on aggregation devices and upper-layer devices.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Access authentication is deployed for all users on the network, and corresponding policies are configured using ACLs.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Firewalls are deployed in the egress zone and security groups are configured to control traffic.</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SNMP is enabled on all devices on the network, and the network management software is used to manage and maintain network devices in a unified manner.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文本框 183"/>
          <p:cNvSpPr txBox="1"/>
          <p:nvPr/>
        </p:nvSpPr>
        <p:spPr bwMode="gray">
          <a:xfrm>
            <a:off x="5734879" y="3180483"/>
            <a:ext cx="6014210" cy="300656"/>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Solution</a:t>
            </a:r>
            <a:endParaRPr lang="en-US" altLang="zh-CN" sz="14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8057546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smtClean="0"/>
              <a:t>Case 2 - Virtualized Campus Network</a:t>
            </a:r>
            <a:endParaRPr lang="en-US" altLang="zh-CN">
              <a:sym typeface="Huawei Sans" panose="020C0503030203020204" pitchFamily="34" charset="0"/>
            </a:endParaRPr>
          </a:p>
        </p:txBody>
      </p:sp>
      <p:cxnSp>
        <p:nvCxnSpPr>
          <p:cNvPr id="109" name="Straight Connector 79"/>
          <p:cNvCxnSpPr/>
          <p:nvPr/>
        </p:nvCxnSpPr>
        <p:spPr bwMode="gray">
          <a:xfrm flipH="1">
            <a:off x="3779576" y="2702295"/>
            <a:ext cx="309238" cy="330261"/>
          </a:xfrm>
          <a:prstGeom prst="line">
            <a:avLst/>
          </a:prstGeom>
          <a:noFill/>
          <a:ln w="19050" cap="flat" cmpd="sng" algn="ctr">
            <a:solidFill>
              <a:sysClr val="windowText" lastClr="000000"/>
            </a:solidFill>
            <a:prstDash val="solid"/>
            <a:miter lim="800000"/>
          </a:ln>
          <a:effectLst/>
        </p:spPr>
      </p:cxnSp>
      <p:cxnSp>
        <p:nvCxnSpPr>
          <p:cNvPr id="110" name="Straight Connector 79"/>
          <p:cNvCxnSpPr/>
          <p:nvPr/>
        </p:nvCxnSpPr>
        <p:spPr bwMode="gray">
          <a:xfrm flipH="1">
            <a:off x="4082926" y="2704518"/>
            <a:ext cx="1185521" cy="0"/>
          </a:xfrm>
          <a:prstGeom prst="line">
            <a:avLst/>
          </a:prstGeom>
          <a:noFill/>
          <a:ln w="19050" cap="flat" cmpd="sng" algn="ctr">
            <a:solidFill>
              <a:sysClr val="windowText" lastClr="000000"/>
            </a:solidFill>
            <a:prstDash val="solid"/>
            <a:miter lim="800000"/>
          </a:ln>
          <a:effectLst/>
        </p:spPr>
      </p:cxnSp>
      <p:cxnSp>
        <p:nvCxnSpPr>
          <p:cNvPr id="111" name="Straight Connector 79"/>
          <p:cNvCxnSpPr/>
          <p:nvPr/>
        </p:nvCxnSpPr>
        <p:spPr bwMode="gray">
          <a:xfrm flipH="1">
            <a:off x="2953991" y="2639822"/>
            <a:ext cx="309238" cy="330261"/>
          </a:xfrm>
          <a:prstGeom prst="line">
            <a:avLst/>
          </a:prstGeom>
          <a:noFill/>
          <a:ln w="19050" cap="flat" cmpd="sng" algn="ctr">
            <a:solidFill>
              <a:sysClr val="windowText" lastClr="000000"/>
            </a:solidFill>
            <a:prstDash val="solid"/>
            <a:miter lim="800000"/>
          </a:ln>
          <a:effectLst/>
        </p:spPr>
      </p:cxnSp>
      <p:cxnSp>
        <p:nvCxnSpPr>
          <p:cNvPr id="112" name="Straight Connector 79"/>
          <p:cNvCxnSpPr/>
          <p:nvPr/>
        </p:nvCxnSpPr>
        <p:spPr bwMode="gray">
          <a:xfrm flipH="1" flipV="1">
            <a:off x="3342203" y="2584599"/>
            <a:ext cx="343673" cy="363166"/>
          </a:xfrm>
          <a:prstGeom prst="line">
            <a:avLst/>
          </a:prstGeom>
          <a:noFill/>
          <a:ln w="19050" cap="flat" cmpd="sng" algn="ctr">
            <a:solidFill>
              <a:sysClr val="windowText" lastClr="000000"/>
            </a:solidFill>
            <a:prstDash val="solid"/>
            <a:miter lim="800000"/>
          </a:ln>
          <a:effectLst/>
        </p:spPr>
      </p:cxnSp>
      <p:cxnSp>
        <p:nvCxnSpPr>
          <p:cNvPr id="113" name="Straight Connector 79"/>
          <p:cNvCxnSpPr/>
          <p:nvPr/>
        </p:nvCxnSpPr>
        <p:spPr bwMode="gray">
          <a:xfrm flipH="1" flipV="1">
            <a:off x="2586764" y="2642045"/>
            <a:ext cx="343673" cy="363166"/>
          </a:xfrm>
          <a:prstGeom prst="line">
            <a:avLst/>
          </a:prstGeom>
          <a:noFill/>
          <a:ln w="19050" cap="flat" cmpd="sng" algn="ctr">
            <a:solidFill>
              <a:sysClr val="windowText" lastClr="000000"/>
            </a:solidFill>
            <a:prstDash val="solid"/>
            <a:miter lim="800000"/>
          </a:ln>
          <a:effectLst/>
        </p:spPr>
      </p:cxnSp>
      <p:cxnSp>
        <p:nvCxnSpPr>
          <p:cNvPr id="114" name="Straight Connector 79"/>
          <p:cNvCxnSpPr/>
          <p:nvPr/>
        </p:nvCxnSpPr>
        <p:spPr bwMode="gray">
          <a:xfrm flipH="1">
            <a:off x="3868363" y="3005211"/>
            <a:ext cx="887838" cy="1"/>
          </a:xfrm>
          <a:prstGeom prst="line">
            <a:avLst/>
          </a:prstGeom>
          <a:noFill/>
          <a:ln w="19050" cap="flat" cmpd="sng" algn="ctr">
            <a:solidFill>
              <a:sysClr val="windowText" lastClr="000000"/>
            </a:solidFill>
            <a:prstDash val="solid"/>
            <a:miter lim="800000"/>
          </a:ln>
          <a:effectLst/>
        </p:spPr>
      </p:cxnSp>
      <p:cxnSp>
        <p:nvCxnSpPr>
          <p:cNvPr id="115" name="Straight Connector 76"/>
          <p:cNvCxnSpPr/>
          <p:nvPr/>
        </p:nvCxnSpPr>
        <p:spPr bwMode="gray">
          <a:xfrm>
            <a:off x="537386" y="2407372"/>
            <a:ext cx="4611636" cy="0"/>
          </a:xfrm>
          <a:prstGeom prst="line">
            <a:avLst/>
          </a:prstGeom>
          <a:noFill/>
          <a:ln w="19050" cap="flat" cmpd="sng" algn="ctr">
            <a:solidFill>
              <a:sysClr val="window" lastClr="FFFFFF">
                <a:lumMod val="85000"/>
              </a:sysClr>
            </a:solidFill>
            <a:prstDash val="sysDot"/>
            <a:miter lim="800000"/>
          </a:ln>
          <a:effectLst/>
        </p:spPr>
      </p:cxnSp>
      <p:cxnSp>
        <p:nvCxnSpPr>
          <p:cNvPr id="116" name="Straight Connector 77"/>
          <p:cNvCxnSpPr/>
          <p:nvPr/>
        </p:nvCxnSpPr>
        <p:spPr bwMode="gray">
          <a:xfrm>
            <a:off x="537386" y="1478391"/>
            <a:ext cx="4611636" cy="0"/>
          </a:xfrm>
          <a:prstGeom prst="line">
            <a:avLst/>
          </a:prstGeom>
          <a:noFill/>
          <a:ln w="19050" cap="flat" cmpd="sng" algn="ctr">
            <a:solidFill>
              <a:sysClr val="window" lastClr="FFFFFF">
                <a:lumMod val="85000"/>
              </a:sysClr>
            </a:solidFill>
            <a:prstDash val="sysDot"/>
            <a:miter lim="800000"/>
          </a:ln>
          <a:effectLst/>
        </p:spPr>
      </p:cxnSp>
      <p:cxnSp>
        <p:nvCxnSpPr>
          <p:cNvPr id="117" name="Straight Connector 78"/>
          <p:cNvCxnSpPr/>
          <p:nvPr/>
        </p:nvCxnSpPr>
        <p:spPr bwMode="gray">
          <a:xfrm>
            <a:off x="537386" y="3570208"/>
            <a:ext cx="4611636" cy="0"/>
          </a:xfrm>
          <a:prstGeom prst="line">
            <a:avLst/>
          </a:prstGeom>
          <a:noFill/>
          <a:ln w="19050" cap="flat" cmpd="sng" algn="ctr">
            <a:solidFill>
              <a:sysClr val="window" lastClr="FFFFFF">
                <a:lumMod val="85000"/>
              </a:sysClr>
            </a:solidFill>
            <a:prstDash val="sysDot"/>
            <a:miter lim="800000"/>
          </a:ln>
          <a:effectLst/>
        </p:spPr>
      </p:cxnSp>
      <p:cxnSp>
        <p:nvCxnSpPr>
          <p:cNvPr id="118" name="Straight Connector 80"/>
          <p:cNvCxnSpPr/>
          <p:nvPr/>
        </p:nvCxnSpPr>
        <p:spPr bwMode="gray">
          <a:xfrm>
            <a:off x="537386" y="4259225"/>
            <a:ext cx="4611636" cy="0"/>
          </a:xfrm>
          <a:prstGeom prst="line">
            <a:avLst/>
          </a:prstGeom>
          <a:noFill/>
          <a:ln w="19050" cap="flat" cmpd="sng" algn="ctr">
            <a:solidFill>
              <a:sysClr val="window" lastClr="FFFFFF">
                <a:lumMod val="85000"/>
              </a:sysClr>
            </a:solidFill>
            <a:prstDash val="sysDot"/>
            <a:miter lim="800000"/>
          </a:ln>
          <a:effectLst/>
        </p:spPr>
      </p:cxnSp>
      <p:cxnSp>
        <p:nvCxnSpPr>
          <p:cNvPr id="119" name="Straight Connector 81"/>
          <p:cNvCxnSpPr/>
          <p:nvPr/>
        </p:nvCxnSpPr>
        <p:spPr bwMode="gray">
          <a:xfrm>
            <a:off x="537386" y="5459180"/>
            <a:ext cx="4611636" cy="0"/>
          </a:xfrm>
          <a:prstGeom prst="line">
            <a:avLst/>
          </a:prstGeom>
          <a:noFill/>
          <a:ln w="19050" cap="flat" cmpd="sng" algn="ctr">
            <a:solidFill>
              <a:sysClr val="window" lastClr="FFFFFF">
                <a:lumMod val="85000"/>
              </a:sysClr>
            </a:solidFill>
            <a:prstDash val="sysDot"/>
            <a:miter lim="800000"/>
          </a:ln>
          <a:effectLst/>
        </p:spPr>
      </p:cxnSp>
      <p:cxnSp>
        <p:nvCxnSpPr>
          <p:cNvPr id="120" name="Straight Connector 82"/>
          <p:cNvCxnSpPr/>
          <p:nvPr/>
        </p:nvCxnSpPr>
        <p:spPr bwMode="gray">
          <a:xfrm>
            <a:off x="537386" y="5959743"/>
            <a:ext cx="4611636" cy="0"/>
          </a:xfrm>
          <a:prstGeom prst="line">
            <a:avLst/>
          </a:prstGeom>
          <a:noFill/>
          <a:ln w="19050" cap="flat" cmpd="sng" algn="ctr">
            <a:solidFill>
              <a:sysClr val="window" lastClr="FFFFFF">
                <a:lumMod val="85000"/>
              </a:sysClr>
            </a:solidFill>
            <a:prstDash val="sysDot"/>
            <a:miter lim="800000"/>
          </a:ln>
          <a:effectLst/>
        </p:spPr>
      </p:cxnSp>
      <p:pic>
        <p:nvPicPr>
          <p:cNvPr id="121" name="图片 105" descr="AP.png"/>
          <p:cNvPicPr>
            <a:picLocks noChangeAspect="1"/>
          </p:cNvPicPr>
          <p:nvPr/>
        </p:nvPicPr>
        <p:blipFill>
          <a:blip r:embed="rId3" cstate="print"/>
          <a:stretch>
            <a:fillRect/>
          </a:stretch>
        </p:blipFill>
        <p:spPr bwMode="gray">
          <a:xfrm>
            <a:off x="4592941" y="5159297"/>
            <a:ext cx="335297" cy="274335"/>
          </a:xfrm>
          <a:prstGeom prst="rect">
            <a:avLst/>
          </a:prstGeom>
        </p:spPr>
      </p:pic>
      <p:cxnSp>
        <p:nvCxnSpPr>
          <p:cNvPr id="122" name="Straight Connector 74"/>
          <p:cNvCxnSpPr>
            <a:stCxn id="121" idx="0"/>
            <a:endCxn id="152" idx="2"/>
          </p:cNvCxnSpPr>
          <p:nvPr/>
        </p:nvCxnSpPr>
        <p:spPr bwMode="gray">
          <a:xfrm flipV="1">
            <a:off x="4760590" y="4927200"/>
            <a:ext cx="927" cy="232097"/>
          </a:xfrm>
          <a:prstGeom prst="line">
            <a:avLst/>
          </a:prstGeom>
          <a:noFill/>
          <a:ln w="19050" cap="flat" cmpd="sng" algn="ctr">
            <a:solidFill>
              <a:sysClr val="windowText" lastClr="000000"/>
            </a:solidFill>
            <a:prstDash val="solid"/>
            <a:miter lim="800000"/>
          </a:ln>
          <a:effectLst/>
        </p:spPr>
      </p:cxnSp>
      <p:pic>
        <p:nvPicPr>
          <p:cNvPr id="123" name="图片 105" descr="AP.png"/>
          <p:cNvPicPr>
            <a:picLocks noChangeAspect="1"/>
          </p:cNvPicPr>
          <p:nvPr/>
        </p:nvPicPr>
        <p:blipFill>
          <a:blip r:embed="rId3" cstate="print"/>
          <a:stretch>
            <a:fillRect/>
          </a:stretch>
        </p:blipFill>
        <p:spPr bwMode="gray">
          <a:xfrm>
            <a:off x="2578375" y="5159297"/>
            <a:ext cx="335297" cy="274335"/>
          </a:xfrm>
          <a:prstGeom prst="rect">
            <a:avLst/>
          </a:prstGeom>
        </p:spPr>
      </p:pic>
      <p:pic>
        <p:nvPicPr>
          <p:cNvPr id="124" name="图片 102" descr="AC-蓝.png"/>
          <p:cNvPicPr>
            <a:picLocks noChangeAspect="1"/>
          </p:cNvPicPr>
          <p:nvPr/>
        </p:nvPicPr>
        <p:blipFill>
          <a:blip r:embed="rId4" cstate="print"/>
          <a:stretch>
            <a:fillRect/>
          </a:stretch>
        </p:blipFill>
        <p:spPr bwMode="gray">
          <a:xfrm>
            <a:off x="1825774" y="2867310"/>
            <a:ext cx="337091" cy="275802"/>
          </a:xfrm>
          <a:prstGeom prst="rect">
            <a:avLst/>
          </a:prstGeom>
        </p:spPr>
      </p:pic>
      <p:pic>
        <p:nvPicPr>
          <p:cNvPr id="125" name="图片 86" descr="核心交换机.png"/>
          <p:cNvPicPr>
            <a:picLocks noChangeAspect="1"/>
          </p:cNvPicPr>
          <p:nvPr/>
        </p:nvPicPr>
        <p:blipFill>
          <a:blip r:embed="rId5" cstate="print"/>
          <a:stretch>
            <a:fillRect/>
          </a:stretch>
        </p:blipFill>
        <p:spPr bwMode="gray">
          <a:xfrm>
            <a:off x="2764893" y="2868044"/>
            <a:ext cx="335297" cy="274335"/>
          </a:xfrm>
          <a:prstGeom prst="rect">
            <a:avLst/>
          </a:prstGeom>
        </p:spPr>
      </p:pic>
      <p:pic>
        <p:nvPicPr>
          <p:cNvPr id="126" name="图片 86" descr="核心交换机.png"/>
          <p:cNvPicPr>
            <a:picLocks noChangeAspect="1"/>
          </p:cNvPicPr>
          <p:nvPr/>
        </p:nvPicPr>
        <p:blipFill>
          <a:blip r:embed="rId5" cstate="print"/>
          <a:stretch>
            <a:fillRect/>
          </a:stretch>
        </p:blipFill>
        <p:spPr bwMode="gray">
          <a:xfrm>
            <a:off x="3586615" y="2868044"/>
            <a:ext cx="335297" cy="274335"/>
          </a:xfrm>
          <a:prstGeom prst="rect">
            <a:avLst/>
          </a:prstGeom>
        </p:spPr>
      </p:pic>
      <p:cxnSp>
        <p:nvCxnSpPr>
          <p:cNvPr id="127" name="Straight Connector 13"/>
          <p:cNvCxnSpPr>
            <a:stCxn id="125" idx="3"/>
            <a:endCxn id="126" idx="1"/>
          </p:cNvCxnSpPr>
          <p:nvPr/>
        </p:nvCxnSpPr>
        <p:spPr bwMode="gray">
          <a:xfrm>
            <a:off x="3100190" y="3005212"/>
            <a:ext cx="486425" cy="0"/>
          </a:xfrm>
          <a:prstGeom prst="line">
            <a:avLst/>
          </a:prstGeom>
          <a:noFill/>
          <a:ln w="19050" cap="flat" cmpd="sng" algn="ctr">
            <a:solidFill>
              <a:srgbClr val="0070C0"/>
            </a:solidFill>
            <a:prstDash val="solid"/>
            <a:miter lim="800000"/>
          </a:ln>
          <a:effectLst/>
        </p:spPr>
      </p:cxnSp>
      <p:pic>
        <p:nvPicPr>
          <p:cNvPr id="128" name="图片 87" descr="汇聚交换机.png"/>
          <p:cNvPicPr>
            <a:picLocks noChangeAspect="1"/>
          </p:cNvPicPr>
          <p:nvPr/>
        </p:nvPicPr>
        <p:blipFill>
          <a:blip r:embed="rId6" cstate="print"/>
          <a:stretch>
            <a:fillRect/>
          </a:stretch>
        </p:blipFill>
        <p:spPr bwMode="gray">
          <a:xfrm>
            <a:off x="1759613" y="3770805"/>
            <a:ext cx="335297" cy="274335"/>
          </a:xfrm>
          <a:prstGeom prst="rect">
            <a:avLst/>
          </a:prstGeom>
        </p:spPr>
      </p:pic>
      <p:pic>
        <p:nvPicPr>
          <p:cNvPr id="129" name="图片 87" descr="汇聚交换机.png"/>
          <p:cNvPicPr>
            <a:picLocks noChangeAspect="1"/>
          </p:cNvPicPr>
          <p:nvPr/>
        </p:nvPicPr>
        <p:blipFill>
          <a:blip r:embed="rId6" cstate="print"/>
          <a:stretch>
            <a:fillRect/>
          </a:stretch>
        </p:blipFill>
        <p:spPr bwMode="gray">
          <a:xfrm>
            <a:off x="2579362" y="3770805"/>
            <a:ext cx="335297" cy="274335"/>
          </a:xfrm>
          <a:prstGeom prst="rect">
            <a:avLst/>
          </a:prstGeom>
        </p:spPr>
      </p:pic>
      <p:cxnSp>
        <p:nvCxnSpPr>
          <p:cNvPr id="130" name="Straight Connector 16"/>
          <p:cNvCxnSpPr>
            <a:stCxn id="128" idx="3"/>
            <a:endCxn id="129" idx="1"/>
          </p:cNvCxnSpPr>
          <p:nvPr/>
        </p:nvCxnSpPr>
        <p:spPr bwMode="gray">
          <a:xfrm>
            <a:off x="2094910" y="3907973"/>
            <a:ext cx="484452" cy="0"/>
          </a:xfrm>
          <a:prstGeom prst="line">
            <a:avLst/>
          </a:prstGeom>
          <a:noFill/>
          <a:ln w="19050" cap="flat" cmpd="sng" algn="ctr">
            <a:solidFill>
              <a:srgbClr val="0070C0"/>
            </a:solidFill>
            <a:prstDash val="solid"/>
            <a:miter lim="800000"/>
          </a:ln>
          <a:effectLst/>
        </p:spPr>
      </p:cxnSp>
      <p:cxnSp>
        <p:nvCxnSpPr>
          <p:cNvPr id="131" name="Straight Connector 19"/>
          <p:cNvCxnSpPr/>
          <p:nvPr/>
        </p:nvCxnSpPr>
        <p:spPr bwMode="gray">
          <a:xfrm>
            <a:off x="3672299" y="6082853"/>
            <a:ext cx="268482" cy="0"/>
          </a:xfrm>
          <a:prstGeom prst="line">
            <a:avLst/>
          </a:prstGeom>
          <a:noFill/>
          <a:ln w="19050" cap="flat" cmpd="sng" algn="ctr">
            <a:solidFill>
              <a:srgbClr val="0070C0"/>
            </a:solidFill>
            <a:prstDash val="solid"/>
            <a:miter lim="800000"/>
          </a:ln>
          <a:effectLst/>
        </p:spPr>
      </p:cxnSp>
      <p:sp>
        <p:nvSpPr>
          <p:cNvPr id="132" name="TextBox 20"/>
          <p:cNvSpPr txBox="1"/>
          <p:nvPr/>
        </p:nvSpPr>
        <p:spPr bwMode="gray">
          <a:xfrm>
            <a:off x="3940781" y="5951013"/>
            <a:ext cx="1223412" cy="276999"/>
          </a:xfrm>
          <a:prstGeom prst="rect">
            <a:avLst/>
          </a:prstGeom>
          <a:noFill/>
        </p:spPr>
        <p:txBody>
          <a:bodyPr wrap="none" rtlCol="0">
            <a:spAutoFit/>
          </a:bodyPr>
          <a:lstStyle/>
          <a:p>
            <a:pPr fontAlgn="ctr">
              <a:spcBef>
                <a:spcPts val="0"/>
              </a:spcBef>
              <a:spcAft>
                <a:spcPts val="0"/>
              </a:spcAft>
            </a:pPr>
            <a:r>
              <a:rPr lang="en-US" sz="1200" err="1" smtClean="0">
                <a:solidFill>
                  <a:prstClr val="black"/>
                </a:solidFill>
                <a:latin typeface="Huawei Sans" panose="020C0503030203020204" pitchFamily="34" charset="0"/>
              </a:rPr>
              <a:t>iStack</a:t>
            </a:r>
            <a:r>
              <a:rPr lang="en-US" sz="1200" smtClean="0">
                <a:solidFill>
                  <a:prstClr val="black"/>
                </a:solidFill>
                <a:latin typeface="Huawei Sans" panose="020C0503030203020204" pitchFamily="34" charset="0"/>
              </a:rPr>
              <a:t>/CSS link</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87" descr="汇聚交换机.png"/>
          <p:cNvPicPr>
            <a:picLocks noChangeAspect="1"/>
          </p:cNvPicPr>
          <p:nvPr/>
        </p:nvPicPr>
        <p:blipFill>
          <a:blip r:embed="rId6" cstate="print"/>
          <a:stretch>
            <a:fillRect/>
          </a:stretch>
        </p:blipFill>
        <p:spPr bwMode="gray">
          <a:xfrm>
            <a:off x="3773132" y="3770805"/>
            <a:ext cx="335297" cy="274335"/>
          </a:xfrm>
          <a:prstGeom prst="rect">
            <a:avLst/>
          </a:prstGeom>
        </p:spPr>
      </p:pic>
      <p:pic>
        <p:nvPicPr>
          <p:cNvPr id="134" name="图片 87" descr="汇聚交换机.png"/>
          <p:cNvPicPr>
            <a:picLocks noChangeAspect="1"/>
          </p:cNvPicPr>
          <p:nvPr/>
        </p:nvPicPr>
        <p:blipFill>
          <a:blip r:embed="rId6" cstate="print"/>
          <a:stretch>
            <a:fillRect/>
          </a:stretch>
        </p:blipFill>
        <p:spPr bwMode="gray">
          <a:xfrm>
            <a:off x="4593868" y="3770805"/>
            <a:ext cx="335297" cy="274335"/>
          </a:xfrm>
          <a:prstGeom prst="rect">
            <a:avLst/>
          </a:prstGeom>
        </p:spPr>
      </p:pic>
      <p:cxnSp>
        <p:nvCxnSpPr>
          <p:cNvPr id="135" name="Straight Connector 29"/>
          <p:cNvCxnSpPr>
            <a:stCxn id="133" idx="3"/>
            <a:endCxn id="134" idx="1"/>
          </p:cNvCxnSpPr>
          <p:nvPr/>
        </p:nvCxnSpPr>
        <p:spPr bwMode="gray">
          <a:xfrm>
            <a:off x="4108429" y="3907973"/>
            <a:ext cx="485439" cy="0"/>
          </a:xfrm>
          <a:prstGeom prst="line">
            <a:avLst/>
          </a:prstGeom>
          <a:noFill/>
          <a:ln w="19050" cap="flat" cmpd="sng" algn="ctr">
            <a:solidFill>
              <a:srgbClr val="0070C0"/>
            </a:solidFill>
            <a:prstDash val="solid"/>
            <a:miter lim="800000"/>
          </a:ln>
          <a:effectLst/>
        </p:spPr>
      </p:cxnSp>
      <p:cxnSp>
        <p:nvCxnSpPr>
          <p:cNvPr id="136" name="Straight Connector 30"/>
          <p:cNvCxnSpPr>
            <a:stCxn id="128" idx="0"/>
            <a:endCxn id="125" idx="2"/>
          </p:cNvCxnSpPr>
          <p:nvPr/>
        </p:nvCxnSpPr>
        <p:spPr bwMode="gray">
          <a:xfrm flipV="1">
            <a:off x="1927262" y="3142379"/>
            <a:ext cx="1005280" cy="628426"/>
          </a:xfrm>
          <a:prstGeom prst="line">
            <a:avLst/>
          </a:prstGeom>
          <a:noFill/>
          <a:ln w="19050" cap="flat" cmpd="sng" algn="ctr">
            <a:solidFill>
              <a:sysClr val="windowText" lastClr="000000"/>
            </a:solidFill>
            <a:prstDash val="solid"/>
            <a:miter lim="800000"/>
          </a:ln>
          <a:effectLst/>
        </p:spPr>
      </p:cxnSp>
      <p:cxnSp>
        <p:nvCxnSpPr>
          <p:cNvPr id="137" name="Straight Connector 33"/>
          <p:cNvCxnSpPr>
            <a:stCxn id="129" idx="0"/>
            <a:endCxn id="126" idx="2"/>
          </p:cNvCxnSpPr>
          <p:nvPr/>
        </p:nvCxnSpPr>
        <p:spPr bwMode="gray">
          <a:xfrm flipV="1">
            <a:off x="2747011" y="3142379"/>
            <a:ext cx="1007253" cy="628426"/>
          </a:xfrm>
          <a:prstGeom prst="line">
            <a:avLst/>
          </a:prstGeom>
          <a:noFill/>
          <a:ln w="19050" cap="flat" cmpd="sng" algn="ctr">
            <a:solidFill>
              <a:sysClr val="windowText" lastClr="000000"/>
            </a:solidFill>
            <a:prstDash val="solid"/>
            <a:miter lim="800000"/>
          </a:ln>
          <a:effectLst/>
        </p:spPr>
      </p:cxnSp>
      <p:cxnSp>
        <p:nvCxnSpPr>
          <p:cNvPr id="138" name="Straight Connector 36"/>
          <p:cNvCxnSpPr>
            <a:stCxn id="133" idx="0"/>
            <a:endCxn id="125" idx="2"/>
          </p:cNvCxnSpPr>
          <p:nvPr/>
        </p:nvCxnSpPr>
        <p:spPr bwMode="gray">
          <a:xfrm flipH="1" flipV="1">
            <a:off x="2932542" y="3142379"/>
            <a:ext cx="1008239" cy="628426"/>
          </a:xfrm>
          <a:prstGeom prst="line">
            <a:avLst/>
          </a:prstGeom>
          <a:noFill/>
          <a:ln w="19050" cap="flat" cmpd="sng" algn="ctr">
            <a:solidFill>
              <a:sysClr val="windowText" lastClr="000000"/>
            </a:solidFill>
            <a:prstDash val="solid"/>
            <a:miter lim="800000"/>
          </a:ln>
          <a:effectLst/>
        </p:spPr>
      </p:cxnSp>
      <p:cxnSp>
        <p:nvCxnSpPr>
          <p:cNvPr id="139" name="Straight Connector 39"/>
          <p:cNvCxnSpPr>
            <a:stCxn id="134" idx="0"/>
            <a:endCxn id="126" idx="2"/>
          </p:cNvCxnSpPr>
          <p:nvPr/>
        </p:nvCxnSpPr>
        <p:spPr bwMode="gray">
          <a:xfrm flipH="1" flipV="1">
            <a:off x="3754264" y="3142379"/>
            <a:ext cx="1007253" cy="628426"/>
          </a:xfrm>
          <a:prstGeom prst="line">
            <a:avLst/>
          </a:prstGeom>
          <a:noFill/>
          <a:ln w="19050" cap="flat" cmpd="sng" algn="ctr">
            <a:solidFill>
              <a:sysClr val="windowText" lastClr="000000"/>
            </a:solidFill>
            <a:prstDash val="solid"/>
            <a:miter lim="800000"/>
          </a:ln>
          <a:effectLst/>
        </p:spPr>
      </p:cxnSp>
      <p:sp>
        <p:nvSpPr>
          <p:cNvPr id="140" name="Oval 42"/>
          <p:cNvSpPr/>
          <p:nvPr/>
        </p:nvSpPr>
        <p:spPr bwMode="gray">
          <a:xfrm rot="3077028">
            <a:off x="2540570" y="3421118"/>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06" descr="堆叠交换机蓝.png"/>
          <p:cNvPicPr>
            <a:picLocks noChangeAspect="1"/>
          </p:cNvPicPr>
          <p:nvPr/>
        </p:nvPicPr>
        <p:blipFill>
          <a:blip r:embed="rId7" cstate="print"/>
          <a:stretch>
            <a:fillRect/>
          </a:stretch>
        </p:blipFill>
        <p:spPr bwMode="gray">
          <a:xfrm>
            <a:off x="1758716" y="4651398"/>
            <a:ext cx="337091" cy="275802"/>
          </a:xfrm>
          <a:prstGeom prst="rect">
            <a:avLst/>
          </a:prstGeom>
        </p:spPr>
      </p:pic>
      <p:pic>
        <p:nvPicPr>
          <p:cNvPr id="142" name="图片 106" descr="堆叠交换机蓝.png"/>
          <p:cNvPicPr>
            <a:picLocks noChangeAspect="1"/>
          </p:cNvPicPr>
          <p:nvPr/>
        </p:nvPicPr>
        <p:blipFill>
          <a:blip r:embed="rId7" cstate="print"/>
          <a:stretch>
            <a:fillRect/>
          </a:stretch>
        </p:blipFill>
        <p:spPr bwMode="gray">
          <a:xfrm>
            <a:off x="2578465" y="4651398"/>
            <a:ext cx="337091" cy="275802"/>
          </a:xfrm>
          <a:prstGeom prst="rect">
            <a:avLst/>
          </a:prstGeom>
        </p:spPr>
      </p:pic>
      <p:cxnSp>
        <p:nvCxnSpPr>
          <p:cNvPr id="143" name="Straight Connector 34"/>
          <p:cNvCxnSpPr>
            <a:stCxn id="141" idx="0"/>
            <a:endCxn id="128" idx="2"/>
          </p:cNvCxnSpPr>
          <p:nvPr/>
        </p:nvCxnSpPr>
        <p:spPr bwMode="gray">
          <a:xfrm flipV="1">
            <a:off x="1927262" y="4045140"/>
            <a:ext cx="0" cy="606258"/>
          </a:xfrm>
          <a:prstGeom prst="line">
            <a:avLst/>
          </a:prstGeom>
          <a:noFill/>
          <a:ln w="19050" cap="flat" cmpd="sng" algn="ctr">
            <a:solidFill>
              <a:sysClr val="windowText" lastClr="000000"/>
            </a:solidFill>
            <a:prstDash val="solid"/>
            <a:miter lim="800000"/>
          </a:ln>
          <a:effectLst/>
        </p:spPr>
      </p:cxnSp>
      <p:cxnSp>
        <p:nvCxnSpPr>
          <p:cNvPr id="144" name="Straight Connector 35"/>
          <p:cNvCxnSpPr>
            <a:stCxn id="141" idx="0"/>
            <a:endCxn id="129" idx="2"/>
          </p:cNvCxnSpPr>
          <p:nvPr/>
        </p:nvCxnSpPr>
        <p:spPr bwMode="gray">
          <a:xfrm flipV="1">
            <a:off x="1927262" y="4045140"/>
            <a:ext cx="819749" cy="606258"/>
          </a:xfrm>
          <a:prstGeom prst="line">
            <a:avLst/>
          </a:prstGeom>
          <a:noFill/>
          <a:ln w="19050" cap="flat" cmpd="sng" algn="ctr">
            <a:solidFill>
              <a:sysClr val="windowText" lastClr="000000"/>
            </a:solidFill>
            <a:prstDash val="solid"/>
            <a:miter lim="800000"/>
          </a:ln>
          <a:effectLst/>
        </p:spPr>
      </p:cxnSp>
      <p:cxnSp>
        <p:nvCxnSpPr>
          <p:cNvPr id="145" name="Straight Connector 37"/>
          <p:cNvCxnSpPr>
            <a:stCxn id="142" idx="0"/>
            <a:endCxn id="128" idx="2"/>
          </p:cNvCxnSpPr>
          <p:nvPr/>
        </p:nvCxnSpPr>
        <p:spPr bwMode="gray">
          <a:xfrm flipH="1" flipV="1">
            <a:off x="1927262" y="4045140"/>
            <a:ext cx="819749" cy="606258"/>
          </a:xfrm>
          <a:prstGeom prst="line">
            <a:avLst/>
          </a:prstGeom>
          <a:noFill/>
          <a:ln w="19050" cap="flat" cmpd="sng" algn="ctr">
            <a:solidFill>
              <a:sysClr val="windowText" lastClr="000000"/>
            </a:solidFill>
            <a:prstDash val="solid"/>
            <a:miter lim="800000"/>
          </a:ln>
          <a:effectLst/>
        </p:spPr>
      </p:cxnSp>
      <p:cxnSp>
        <p:nvCxnSpPr>
          <p:cNvPr id="146" name="Straight Connector 38"/>
          <p:cNvCxnSpPr>
            <a:stCxn id="142" idx="0"/>
            <a:endCxn id="129" idx="2"/>
          </p:cNvCxnSpPr>
          <p:nvPr/>
        </p:nvCxnSpPr>
        <p:spPr bwMode="gray">
          <a:xfrm flipV="1">
            <a:off x="2747011" y="4045140"/>
            <a:ext cx="0" cy="606258"/>
          </a:xfrm>
          <a:prstGeom prst="line">
            <a:avLst/>
          </a:prstGeom>
          <a:noFill/>
          <a:ln w="19050" cap="flat" cmpd="sng" algn="ctr">
            <a:solidFill>
              <a:sysClr val="windowText" lastClr="000000"/>
            </a:solidFill>
            <a:prstDash val="solid"/>
            <a:miter lim="800000"/>
          </a:ln>
          <a:effectLst/>
        </p:spPr>
      </p:cxnSp>
      <p:grpSp>
        <p:nvGrpSpPr>
          <p:cNvPr id="147" name="Group 40"/>
          <p:cNvGrpSpPr/>
          <p:nvPr/>
        </p:nvGrpSpPr>
        <p:grpSpPr bwMode="gray">
          <a:xfrm>
            <a:off x="2206153" y="4757501"/>
            <a:ext cx="261965" cy="61979"/>
            <a:chOff x="559282" y="6488261"/>
            <a:chExt cx="261965" cy="61979"/>
          </a:xfrm>
          <a:solidFill>
            <a:sysClr val="window" lastClr="FFFFFF">
              <a:lumMod val="50000"/>
            </a:sysClr>
          </a:solidFill>
        </p:grpSpPr>
        <p:sp>
          <p:nvSpPr>
            <p:cNvPr id="148"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51" name="图片 106" descr="堆叠交换机蓝.png"/>
          <p:cNvPicPr>
            <a:picLocks noChangeAspect="1"/>
          </p:cNvPicPr>
          <p:nvPr/>
        </p:nvPicPr>
        <p:blipFill>
          <a:blip r:embed="rId7" cstate="print"/>
          <a:stretch>
            <a:fillRect/>
          </a:stretch>
        </p:blipFill>
        <p:spPr bwMode="gray">
          <a:xfrm>
            <a:off x="3772235" y="4651398"/>
            <a:ext cx="337091" cy="275802"/>
          </a:xfrm>
          <a:prstGeom prst="rect">
            <a:avLst/>
          </a:prstGeom>
        </p:spPr>
      </p:pic>
      <p:pic>
        <p:nvPicPr>
          <p:cNvPr id="152" name="图片 106" descr="堆叠交换机蓝.png"/>
          <p:cNvPicPr>
            <a:picLocks noChangeAspect="1"/>
          </p:cNvPicPr>
          <p:nvPr/>
        </p:nvPicPr>
        <p:blipFill>
          <a:blip r:embed="rId7" cstate="print"/>
          <a:stretch>
            <a:fillRect/>
          </a:stretch>
        </p:blipFill>
        <p:spPr bwMode="gray">
          <a:xfrm>
            <a:off x="4592971" y="4651398"/>
            <a:ext cx="337091" cy="275802"/>
          </a:xfrm>
          <a:prstGeom prst="rect">
            <a:avLst/>
          </a:prstGeom>
        </p:spPr>
      </p:pic>
      <p:grpSp>
        <p:nvGrpSpPr>
          <p:cNvPr id="153" name="Group 54"/>
          <p:cNvGrpSpPr/>
          <p:nvPr/>
        </p:nvGrpSpPr>
        <p:grpSpPr bwMode="gray">
          <a:xfrm>
            <a:off x="4220659" y="4757501"/>
            <a:ext cx="261965" cy="61979"/>
            <a:chOff x="559282" y="6488261"/>
            <a:chExt cx="261965" cy="61979"/>
          </a:xfrm>
          <a:solidFill>
            <a:sysClr val="window" lastClr="FFFFFF">
              <a:lumMod val="50000"/>
            </a:sysClr>
          </a:solidFill>
        </p:grpSpPr>
        <p:sp>
          <p:nvSpPr>
            <p:cNvPr id="154"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7" name="Straight Connector 58"/>
          <p:cNvCxnSpPr>
            <a:stCxn id="151" idx="0"/>
            <a:endCxn id="133" idx="2"/>
          </p:cNvCxnSpPr>
          <p:nvPr/>
        </p:nvCxnSpPr>
        <p:spPr bwMode="gray">
          <a:xfrm flipV="1">
            <a:off x="3940781" y="4045140"/>
            <a:ext cx="0" cy="606258"/>
          </a:xfrm>
          <a:prstGeom prst="line">
            <a:avLst/>
          </a:prstGeom>
          <a:noFill/>
          <a:ln w="19050" cap="flat" cmpd="sng" algn="ctr">
            <a:solidFill>
              <a:sysClr val="windowText" lastClr="000000"/>
            </a:solidFill>
            <a:prstDash val="solid"/>
            <a:miter lim="800000"/>
          </a:ln>
          <a:effectLst/>
        </p:spPr>
      </p:cxnSp>
      <p:cxnSp>
        <p:nvCxnSpPr>
          <p:cNvPr id="158" name="Straight Connector 61"/>
          <p:cNvCxnSpPr>
            <a:stCxn id="152" idx="0"/>
            <a:endCxn id="134" idx="2"/>
          </p:cNvCxnSpPr>
          <p:nvPr/>
        </p:nvCxnSpPr>
        <p:spPr bwMode="gray">
          <a:xfrm flipV="1">
            <a:off x="4761517" y="4045140"/>
            <a:ext cx="0" cy="606258"/>
          </a:xfrm>
          <a:prstGeom prst="line">
            <a:avLst/>
          </a:prstGeom>
          <a:noFill/>
          <a:ln w="19050" cap="flat" cmpd="sng" algn="ctr">
            <a:solidFill>
              <a:sysClr val="windowText" lastClr="000000"/>
            </a:solidFill>
            <a:prstDash val="solid"/>
            <a:miter lim="800000"/>
          </a:ln>
          <a:effectLst/>
        </p:spPr>
      </p:cxnSp>
      <p:cxnSp>
        <p:nvCxnSpPr>
          <p:cNvPr id="159" name="Straight Connector 64"/>
          <p:cNvCxnSpPr>
            <a:stCxn id="151" idx="0"/>
            <a:endCxn id="134" idx="2"/>
          </p:cNvCxnSpPr>
          <p:nvPr/>
        </p:nvCxnSpPr>
        <p:spPr bwMode="gray">
          <a:xfrm flipV="1">
            <a:off x="3940781" y="4045140"/>
            <a:ext cx="820736" cy="606258"/>
          </a:xfrm>
          <a:prstGeom prst="line">
            <a:avLst/>
          </a:prstGeom>
          <a:noFill/>
          <a:ln w="19050" cap="flat" cmpd="sng" algn="ctr">
            <a:solidFill>
              <a:sysClr val="windowText" lastClr="000000"/>
            </a:solidFill>
            <a:prstDash val="solid"/>
            <a:miter lim="800000"/>
          </a:ln>
          <a:effectLst/>
        </p:spPr>
      </p:cxnSp>
      <p:cxnSp>
        <p:nvCxnSpPr>
          <p:cNvPr id="160" name="Straight Connector 67"/>
          <p:cNvCxnSpPr>
            <a:stCxn id="152" idx="0"/>
            <a:endCxn id="133" idx="2"/>
          </p:cNvCxnSpPr>
          <p:nvPr/>
        </p:nvCxnSpPr>
        <p:spPr bwMode="gray">
          <a:xfrm flipH="1" flipV="1">
            <a:off x="3940781" y="4045140"/>
            <a:ext cx="820736" cy="606258"/>
          </a:xfrm>
          <a:prstGeom prst="line">
            <a:avLst/>
          </a:prstGeom>
          <a:noFill/>
          <a:ln w="19050" cap="flat" cmpd="sng" algn="ctr">
            <a:solidFill>
              <a:sysClr val="windowText" lastClr="000000"/>
            </a:solidFill>
            <a:prstDash val="solid"/>
            <a:miter lim="800000"/>
          </a:ln>
          <a:effectLst/>
        </p:spPr>
      </p:cxnSp>
      <p:cxnSp>
        <p:nvCxnSpPr>
          <p:cNvPr id="161" name="Straight Connector 70"/>
          <p:cNvCxnSpPr>
            <a:stCxn id="123" idx="0"/>
            <a:endCxn id="142" idx="2"/>
          </p:cNvCxnSpPr>
          <p:nvPr/>
        </p:nvCxnSpPr>
        <p:spPr bwMode="gray">
          <a:xfrm flipV="1">
            <a:off x="2746024" y="4927200"/>
            <a:ext cx="987" cy="232097"/>
          </a:xfrm>
          <a:prstGeom prst="line">
            <a:avLst/>
          </a:prstGeom>
          <a:noFill/>
          <a:ln w="19050" cap="flat" cmpd="sng" algn="ctr">
            <a:solidFill>
              <a:sysClr val="windowText" lastClr="000000"/>
            </a:solidFill>
            <a:prstDash val="solid"/>
            <a:miter lim="800000"/>
          </a:ln>
          <a:effectLst/>
        </p:spPr>
      </p:cxnSp>
      <p:cxnSp>
        <p:nvCxnSpPr>
          <p:cNvPr id="162" name="Straight Connector 79"/>
          <p:cNvCxnSpPr>
            <a:stCxn id="125" idx="1"/>
            <a:endCxn id="124" idx="3"/>
          </p:cNvCxnSpPr>
          <p:nvPr/>
        </p:nvCxnSpPr>
        <p:spPr bwMode="gray">
          <a:xfrm flipH="1" flipV="1">
            <a:off x="2162865" y="3005211"/>
            <a:ext cx="602028" cy="1"/>
          </a:xfrm>
          <a:prstGeom prst="line">
            <a:avLst/>
          </a:prstGeom>
          <a:noFill/>
          <a:ln w="19050" cap="flat" cmpd="sng" algn="ctr">
            <a:solidFill>
              <a:sysClr val="windowText" lastClr="000000"/>
            </a:solidFill>
            <a:prstDash val="solid"/>
            <a:miter lim="800000"/>
          </a:ln>
          <a:effectLst/>
        </p:spPr>
      </p:cxnSp>
      <p:pic>
        <p:nvPicPr>
          <p:cNvPr id="16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761892" y="1592807"/>
            <a:ext cx="337091" cy="275801"/>
          </a:xfrm>
          <a:prstGeom prst="rect">
            <a:avLst/>
          </a:prstGeom>
          <a:noFill/>
        </p:spPr>
      </p:pic>
      <p:pic>
        <p:nvPicPr>
          <p:cNvPr id="164"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585718" y="1592807"/>
            <a:ext cx="337091" cy="275801"/>
          </a:xfrm>
          <a:prstGeom prst="rect">
            <a:avLst/>
          </a:prstGeom>
          <a:noFill/>
        </p:spPr>
      </p:pic>
      <p:cxnSp>
        <p:nvCxnSpPr>
          <p:cNvPr id="165" name="Straight Connector 98"/>
          <p:cNvCxnSpPr>
            <a:stCxn id="164" idx="2"/>
            <a:endCxn id="126" idx="0"/>
          </p:cNvCxnSpPr>
          <p:nvPr/>
        </p:nvCxnSpPr>
        <p:spPr bwMode="gray">
          <a:xfrm>
            <a:off x="3754264" y="1868608"/>
            <a:ext cx="0" cy="999436"/>
          </a:xfrm>
          <a:prstGeom prst="line">
            <a:avLst/>
          </a:prstGeom>
          <a:noFill/>
          <a:ln w="19050" cap="flat" cmpd="sng" algn="ctr">
            <a:solidFill>
              <a:sysClr val="windowText" lastClr="000000"/>
            </a:solidFill>
            <a:prstDash val="solid"/>
            <a:miter lim="800000"/>
          </a:ln>
          <a:effectLst/>
        </p:spPr>
      </p:cxnSp>
      <p:cxnSp>
        <p:nvCxnSpPr>
          <p:cNvPr id="166" name="Straight Connector 101"/>
          <p:cNvCxnSpPr>
            <a:stCxn id="163" idx="2"/>
            <a:endCxn id="125" idx="0"/>
          </p:cNvCxnSpPr>
          <p:nvPr/>
        </p:nvCxnSpPr>
        <p:spPr bwMode="gray">
          <a:xfrm>
            <a:off x="2930438" y="1868608"/>
            <a:ext cx="2104" cy="999436"/>
          </a:xfrm>
          <a:prstGeom prst="line">
            <a:avLst/>
          </a:prstGeom>
          <a:noFill/>
          <a:ln w="19050" cap="flat" cmpd="sng" algn="ctr">
            <a:solidFill>
              <a:sysClr val="windowText" lastClr="000000"/>
            </a:solidFill>
            <a:prstDash val="solid"/>
            <a:miter lim="800000"/>
          </a:ln>
          <a:effectLst/>
        </p:spPr>
      </p:cxnSp>
      <p:cxnSp>
        <p:nvCxnSpPr>
          <p:cNvPr id="167" name="Straight Connector 104"/>
          <p:cNvCxnSpPr>
            <a:stCxn id="163" idx="3"/>
            <a:endCxn id="164" idx="1"/>
          </p:cNvCxnSpPr>
          <p:nvPr/>
        </p:nvCxnSpPr>
        <p:spPr bwMode="gray">
          <a:xfrm>
            <a:off x="3098983" y="1730708"/>
            <a:ext cx="486735" cy="0"/>
          </a:xfrm>
          <a:prstGeom prst="line">
            <a:avLst/>
          </a:prstGeom>
          <a:noFill/>
          <a:ln w="19050" cap="flat" cmpd="sng" algn="ctr">
            <a:solidFill>
              <a:sysClr val="windowText" lastClr="000000"/>
            </a:solidFill>
            <a:prstDash val="solid"/>
            <a:miter lim="800000"/>
          </a:ln>
          <a:effectLst/>
        </p:spPr>
      </p:cxnSp>
      <p:sp>
        <p:nvSpPr>
          <p:cNvPr id="168" name="Oval 59"/>
          <p:cNvSpPr/>
          <p:nvPr/>
        </p:nvSpPr>
        <p:spPr bwMode="gray">
          <a:xfrm rot="1782887">
            <a:off x="1850078" y="4446857"/>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Oval 62"/>
          <p:cNvSpPr/>
          <p:nvPr/>
        </p:nvSpPr>
        <p:spPr bwMode="gray">
          <a:xfrm rot="19401600">
            <a:off x="2507979" y="4459608"/>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Oval 63"/>
          <p:cNvSpPr/>
          <p:nvPr/>
        </p:nvSpPr>
        <p:spPr bwMode="gray">
          <a:xfrm rot="1782887">
            <a:off x="3851492" y="4478736"/>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Oval 65"/>
          <p:cNvSpPr/>
          <p:nvPr/>
        </p:nvSpPr>
        <p:spPr bwMode="gray">
          <a:xfrm rot="19401600">
            <a:off x="4546316" y="445392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2" name="图片 14" descr="日志告警服务器-蓝.png"/>
          <p:cNvPicPr>
            <a:picLocks noChangeAspect="1"/>
          </p:cNvPicPr>
          <p:nvPr/>
        </p:nvPicPr>
        <p:blipFill>
          <a:blip r:embed="rId9" cstate="print"/>
          <a:stretch>
            <a:fillRect/>
          </a:stretch>
        </p:blipFill>
        <p:spPr bwMode="gray">
          <a:xfrm>
            <a:off x="1663305" y="5630177"/>
            <a:ext cx="304595" cy="190195"/>
          </a:xfrm>
          <a:prstGeom prst="rect">
            <a:avLst/>
          </a:prstGeom>
        </p:spPr>
      </p:pic>
      <p:pic>
        <p:nvPicPr>
          <p:cNvPr id="173" name="图片 42" descr="IP电话.png"/>
          <p:cNvPicPr>
            <a:picLocks noChangeAspect="1"/>
          </p:cNvPicPr>
          <p:nvPr/>
        </p:nvPicPr>
        <p:blipFill>
          <a:blip r:embed="rId10" cstate="print"/>
          <a:stretch>
            <a:fillRect/>
          </a:stretch>
        </p:blipFill>
        <p:spPr bwMode="gray">
          <a:xfrm>
            <a:off x="2518949" y="5567684"/>
            <a:ext cx="335265" cy="315180"/>
          </a:xfrm>
          <a:prstGeom prst="rect">
            <a:avLst/>
          </a:prstGeom>
        </p:spPr>
      </p:pic>
      <p:pic>
        <p:nvPicPr>
          <p:cNvPr id="174" name="图片 11" descr="开放网络-蓝.png"/>
          <p:cNvPicPr>
            <a:picLocks noChangeAspect="1"/>
          </p:cNvPicPr>
          <p:nvPr/>
        </p:nvPicPr>
        <p:blipFill>
          <a:blip r:embed="rId11" cstate="print"/>
          <a:stretch>
            <a:fillRect/>
          </a:stretch>
        </p:blipFill>
        <p:spPr bwMode="gray">
          <a:xfrm>
            <a:off x="3707515" y="5608038"/>
            <a:ext cx="304595" cy="234472"/>
          </a:xfrm>
          <a:prstGeom prst="rect">
            <a:avLst/>
          </a:prstGeom>
        </p:spPr>
      </p:pic>
      <p:pic>
        <p:nvPicPr>
          <p:cNvPr id="175" name="图片 158" descr="SAN网络-蓝.png"/>
          <p:cNvPicPr>
            <a:picLocks noChangeAspect="1"/>
          </p:cNvPicPr>
          <p:nvPr/>
        </p:nvPicPr>
        <p:blipFill>
          <a:blip r:embed="rId12" cstate="print"/>
          <a:stretch>
            <a:fillRect/>
          </a:stretch>
        </p:blipFill>
        <p:spPr bwMode="gray">
          <a:xfrm>
            <a:off x="2160364" y="5589196"/>
            <a:ext cx="166121" cy="272157"/>
          </a:xfrm>
          <a:prstGeom prst="rect">
            <a:avLst/>
          </a:prstGeom>
        </p:spPr>
      </p:pic>
      <p:pic>
        <p:nvPicPr>
          <p:cNvPr id="176" name="图片 47" descr="打印机.png"/>
          <p:cNvPicPr>
            <a:picLocks noChangeAspect="1"/>
          </p:cNvPicPr>
          <p:nvPr/>
        </p:nvPicPr>
        <p:blipFill>
          <a:blip r:embed="rId13" cstate="print"/>
          <a:stretch>
            <a:fillRect/>
          </a:stretch>
        </p:blipFill>
        <p:spPr bwMode="gray">
          <a:xfrm>
            <a:off x="4583416" y="5592272"/>
            <a:ext cx="334175" cy="266004"/>
          </a:xfrm>
          <a:prstGeom prst="rect">
            <a:avLst/>
          </a:prstGeom>
        </p:spPr>
      </p:pic>
      <p:pic>
        <p:nvPicPr>
          <p:cNvPr id="177" name="图片 157" descr="故障链路.png"/>
          <p:cNvPicPr>
            <a:picLocks noChangeAspect="1"/>
          </p:cNvPicPr>
          <p:nvPr/>
        </p:nvPicPr>
        <p:blipFill>
          <a:blip r:embed="rId14" cstate="print"/>
          <a:stretch>
            <a:fillRect/>
          </a:stretch>
        </p:blipFill>
        <p:spPr bwMode="gray">
          <a:xfrm>
            <a:off x="4130115" y="5600262"/>
            <a:ext cx="335297" cy="250025"/>
          </a:xfrm>
          <a:prstGeom prst="rect">
            <a:avLst/>
          </a:prstGeom>
        </p:spPr>
      </p:pic>
      <p:sp>
        <p:nvSpPr>
          <p:cNvPr id="178" name="TextBox 85"/>
          <p:cNvSpPr txBox="1"/>
          <p:nvPr/>
        </p:nvSpPr>
        <p:spPr bwMode="gray">
          <a:xfrm>
            <a:off x="449657" y="2114052"/>
            <a:ext cx="1008609"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Egress zone</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TextBox 86"/>
          <p:cNvSpPr txBox="1"/>
          <p:nvPr/>
        </p:nvSpPr>
        <p:spPr bwMode="gray">
          <a:xfrm>
            <a:off x="449657" y="3314006"/>
            <a:ext cx="896399"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Core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Box 88"/>
          <p:cNvSpPr txBox="1"/>
          <p:nvPr/>
        </p:nvSpPr>
        <p:spPr bwMode="gray">
          <a:xfrm>
            <a:off x="449657" y="3953662"/>
            <a:ext cx="1436612"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Aggregation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TextBox 89"/>
          <p:cNvSpPr txBox="1"/>
          <p:nvPr/>
        </p:nvSpPr>
        <p:spPr bwMode="gray">
          <a:xfrm>
            <a:off x="449657" y="5171709"/>
            <a:ext cx="1029449"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Access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TextBox 91"/>
          <p:cNvSpPr txBox="1"/>
          <p:nvPr/>
        </p:nvSpPr>
        <p:spPr bwMode="gray">
          <a:xfrm>
            <a:off x="449657" y="5672271"/>
            <a:ext cx="1194558"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Terminal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Oval 92"/>
          <p:cNvSpPr/>
          <p:nvPr/>
        </p:nvSpPr>
        <p:spPr bwMode="gray">
          <a:xfrm rot="18651691">
            <a:off x="3584878" y="3438606"/>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5" name="组合 35"/>
          <p:cNvGrpSpPr/>
          <p:nvPr/>
        </p:nvGrpSpPr>
        <p:grpSpPr bwMode="gray">
          <a:xfrm>
            <a:off x="2624271" y="1023140"/>
            <a:ext cx="633070" cy="358898"/>
            <a:chOff x="3269076" y="1744970"/>
            <a:chExt cx="1860118" cy="1054529"/>
          </a:xfrm>
          <a:solidFill>
            <a:schemeClr val="bg1">
              <a:lumMod val="85000"/>
            </a:schemeClr>
          </a:solidFill>
        </p:grpSpPr>
        <p:sp>
          <p:nvSpPr>
            <p:cNvPr id="187"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6" name="TextBox 114"/>
          <p:cNvSpPr txBox="1"/>
          <p:nvPr/>
        </p:nvSpPr>
        <p:spPr bwMode="gray">
          <a:xfrm>
            <a:off x="2546307" y="1121348"/>
            <a:ext cx="788999"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Internet</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4" name="组合 35"/>
          <p:cNvGrpSpPr/>
          <p:nvPr/>
        </p:nvGrpSpPr>
        <p:grpSpPr bwMode="gray">
          <a:xfrm>
            <a:off x="3437728" y="1023140"/>
            <a:ext cx="633070" cy="358898"/>
            <a:chOff x="3269076" y="1744970"/>
            <a:chExt cx="1860118" cy="1054529"/>
          </a:xfrm>
          <a:solidFill>
            <a:schemeClr val="bg1">
              <a:lumMod val="85000"/>
            </a:schemeClr>
          </a:solidFill>
        </p:grpSpPr>
        <p:sp>
          <p:nvSpPr>
            <p:cNvPr id="196"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5" name="TextBox 117"/>
          <p:cNvSpPr txBox="1"/>
          <p:nvPr/>
        </p:nvSpPr>
        <p:spPr bwMode="gray">
          <a:xfrm>
            <a:off x="3467968" y="1121348"/>
            <a:ext cx="57259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WAN</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2"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751423" y="2016159"/>
            <a:ext cx="337091" cy="275801"/>
          </a:xfrm>
          <a:prstGeom prst="rect">
            <a:avLst/>
          </a:prstGeom>
        </p:spPr>
      </p:pic>
      <p:pic>
        <p:nvPicPr>
          <p:cNvPr id="20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585718" y="2016159"/>
            <a:ext cx="337091" cy="275801"/>
          </a:xfrm>
          <a:prstGeom prst="rect">
            <a:avLst/>
          </a:prstGeom>
        </p:spPr>
      </p:pic>
      <p:cxnSp>
        <p:nvCxnSpPr>
          <p:cNvPr id="204" name="Straight Connector 127"/>
          <p:cNvCxnSpPr>
            <a:stCxn id="202" idx="3"/>
            <a:endCxn id="203" idx="1"/>
          </p:cNvCxnSpPr>
          <p:nvPr/>
        </p:nvCxnSpPr>
        <p:spPr bwMode="gray">
          <a:xfrm>
            <a:off x="3088514" y="2154060"/>
            <a:ext cx="497204" cy="0"/>
          </a:xfrm>
          <a:prstGeom prst="line">
            <a:avLst/>
          </a:prstGeom>
          <a:noFill/>
          <a:ln w="19050" cap="flat" cmpd="sng" algn="ctr">
            <a:solidFill>
              <a:sysClr val="windowText" lastClr="000000"/>
            </a:solidFill>
            <a:prstDash val="sysDash"/>
            <a:miter lim="800000"/>
          </a:ln>
          <a:effectLst/>
        </p:spPr>
      </p:cxnSp>
      <p:pic>
        <p:nvPicPr>
          <p:cNvPr id="205" name="图片 102" descr="AC-蓝.png"/>
          <p:cNvPicPr>
            <a:picLocks noChangeAspect="1"/>
          </p:cNvPicPr>
          <p:nvPr/>
        </p:nvPicPr>
        <p:blipFill>
          <a:blip r:embed="rId4" cstate="print"/>
          <a:stretch>
            <a:fillRect/>
          </a:stretch>
        </p:blipFill>
        <p:spPr bwMode="gray">
          <a:xfrm>
            <a:off x="4554303" y="2867310"/>
            <a:ext cx="337091" cy="275802"/>
          </a:xfrm>
          <a:prstGeom prst="rect">
            <a:avLst/>
          </a:prstGeom>
        </p:spPr>
      </p:pic>
      <p:sp>
        <p:nvSpPr>
          <p:cNvPr id="206" name="圆角矩形 205"/>
          <p:cNvSpPr/>
          <p:nvPr/>
        </p:nvSpPr>
        <p:spPr bwMode="gray">
          <a:xfrm>
            <a:off x="4442860" y="2513475"/>
            <a:ext cx="1002778"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TextBox 20"/>
          <p:cNvSpPr txBox="1"/>
          <p:nvPr/>
        </p:nvSpPr>
        <p:spPr bwMode="gray">
          <a:xfrm>
            <a:off x="4491531" y="2521686"/>
            <a:ext cx="954107"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O&amp;M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8" name="Straight Connector 79"/>
          <p:cNvCxnSpPr/>
          <p:nvPr/>
        </p:nvCxnSpPr>
        <p:spPr bwMode="gray">
          <a:xfrm flipH="1">
            <a:off x="2162866" y="2582674"/>
            <a:ext cx="1190149" cy="0"/>
          </a:xfrm>
          <a:prstGeom prst="line">
            <a:avLst/>
          </a:prstGeom>
          <a:noFill/>
          <a:ln w="19050" cap="flat" cmpd="sng" algn="ctr">
            <a:solidFill>
              <a:sysClr val="windowText" lastClr="000000"/>
            </a:solidFill>
            <a:prstDash val="solid"/>
            <a:miter lim="800000"/>
          </a:ln>
          <a:effectLst/>
        </p:spPr>
      </p:cxnSp>
      <p:cxnSp>
        <p:nvCxnSpPr>
          <p:cNvPr id="209" name="Straight Connector 79"/>
          <p:cNvCxnSpPr/>
          <p:nvPr/>
        </p:nvCxnSpPr>
        <p:spPr bwMode="gray">
          <a:xfrm flipH="1">
            <a:off x="2162866" y="2642045"/>
            <a:ext cx="430513" cy="0"/>
          </a:xfrm>
          <a:prstGeom prst="line">
            <a:avLst/>
          </a:prstGeom>
          <a:noFill/>
          <a:ln w="19050" cap="flat" cmpd="sng" algn="ctr">
            <a:solidFill>
              <a:sysClr val="windowText" lastClr="000000"/>
            </a:solidFill>
            <a:prstDash val="solid"/>
            <a:miter lim="800000"/>
          </a:ln>
          <a:effectLst/>
        </p:spPr>
      </p:cxnSp>
      <p:sp>
        <p:nvSpPr>
          <p:cNvPr id="210" name="Freeform 159"/>
          <p:cNvSpPr/>
          <p:nvPr/>
        </p:nvSpPr>
        <p:spPr bwMode="gray">
          <a:xfrm flipH="1">
            <a:off x="1464956" y="2289711"/>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bIns="144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Data center</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1" name="Straight Connector 79"/>
          <p:cNvCxnSpPr/>
          <p:nvPr/>
        </p:nvCxnSpPr>
        <p:spPr bwMode="gray">
          <a:xfrm flipH="1">
            <a:off x="3257341" y="2642045"/>
            <a:ext cx="1185521" cy="0"/>
          </a:xfrm>
          <a:prstGeom prst="line">
            <a:avLst/>
          </a:prstGeom>
          <a:noFill/>
          <a:ln w="19050" cap="flat" cmpd="sng" algn="ctr">
            <a:solidFill>
              <a:sysClr val="windowText" lastClr="000000"/>
            </a:solidFill>
            <a:prstDash val="solid"/>
            <a:miter lim="800000"/>
          </a:ln>
          <a:effectLst/>
        </p:spPr>
      </p:cxnSp>
      <p:grpSp>
        <p:nvGrpSpPr>
          <p:cNvPr id="10" name="组合 9"/>
          <p:cNvGrpSpPr/>
          <p:nvPr/>
        </p:nvGrpSpPr>
        <p:grpSpPr>
          <a:xfrm>
            <a:off x="1729224" y="3197048"/>
            <a:ext cx="3313796" cy="686814"/>
            <a:chOff x="8350898" y="322510"/>
            <a:chExt cx="3313796" cy="686814"/>
          </a:xfrm>
        </p:grpSpPr>
        <p:sp>
          <p:nvSpPr>
            <p:cNvPr id="217" name="梯形 216"/>
            <p:cNvSpPr/>
            <p:nvPr/>
          </p:nvSpPr>
          <p:spPr bwMode="gray">
            <a:xfrm>
              <a:off x="8350898" y="322510"/>
              <a:ext cx="3247582" cy="686814"/>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圆角矩形 217"/>
            <p:cNvSpPr/>
            <p:nvPr/>
          </p:nvSpPr>
          <p:spPr bwMode="gray">
            <a:xfrm>
              <a:off x="10149789" y="730786"/>
              <a:ext cx="1514905" cy="259214"/>
            </a:xfrm>
            <a:prstGeom prst="roundRect">
              <a:avLst/>
            </a:prstGeom>
            <a:noFill/>
          </p:spPr>
          <p:txBody>
            <a:bodyPr wrap="none" anchor="ctr" anchorCtr="0">
              <a:noAutofit/>
            </a:bodyPr>
            <a:lstStyle/>
            <a:p>
              <a:pPr algn="ctr" fontAlgn="ctr"/>
              <a:r>
                <a:rPr lang="en-US" sz="1200" dirty="0" smtClean="0">
                  <a:solidFill>
                    <a:srgbClr val="C7000B"/>
                  </a:solidFill>
                  <a:latin typeface="Huawei Sans" panose="020C0503030203020204" pitchFamily="34" charset="0"/>
                </a:rPr>
                <a:t>VN 1</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9" name="组合 8"/>
          <p:cNvGrpSpPr/>
          <p:nvPr/>
        </p:nvGrpSpPr>
        <p:grpSpPr>
          <a:xfrm>
            <a:off x="1729224" y="3687563"/>
            <a:ext cx="3322505" cy="684829"/>
            <a:chOff x="8350898" y="813025"/>
            <a:chExt cx="3322505" cy="684829"/>
          </a:xfrm>
        </p:grpSpPr>
        <p:sp>
          <p:nvSpPr>
            <p:cNvPr id="216" name="梯形 215"/>
            <p:cNvSpPr/>
            <p:nvPr/>
          </p:nvSpPr>
          <p:spPr bwMode="gray">
            <a:xfrm>
              <a:off x="8350898" y="813025"/>
              <a:ext cx="3247582" cy="684829"/>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圆角矩形 218"/>
            <p:cNvSpPr/>
            <p:nvPr/>
          </p:nvSpPr>
          <p:spPr bwMode="gray">
            <a:xfrm>
              <a:off x="10158498" y="1184188"/>
              <a:ext cx="1514905" cy="259214"/>
            </a:xfrm>
            <a:prstGeom prst="roundRect">
              <a:avLst/>
            </a:prstGeom>
            <a:noFill/>
          </p:spPr>
          <p:txBody>
            <a:bodyPr wrap="none" anchor="ctr" anchorCtr="0">
              <a:noAutofit/>
            </a:bodyPr>
            <a:lstStyle/>
            <a:p>
              <a:pPr algn="ctr" fontAlgn="ctr"/>
              <a:r>
                <a:rPr lang="en-US" sz="1200" dirty="0" smtClean="0">
                  <a:solidFill>
                    <a:srgbClr val="56C4D2"/>
                  </a:solidFill>
                  <a:latin typeface="Huawei Sans" panose="020C0503030203020204" pitchFamily="34" charset="0"/>
                </a:rPr>
                <a:t>VN 2</a:t>
              </a:r>
              <a:endParaRPr lang="en-US" altLang="zh-CN" sz="11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8" name="组合 7"/>
          <p:cNvGrpSpPr/>
          <p:nvPr/>
        </p:nvGrpSpPr>
        <p:grpSpPr>
          <a:xfrm>
            <a:off x="1729224" y="4171381"/>
            <a:ext cx="3334478" cy="684829"/>
            <a:chOff x="8350898" y="2074382"/>
            <a:chExt cx="3334478" cy="684829"/>
          </a:xfrm>
        </p:grpSpPr>
        <p:sp>
          <p:nvSpPr>
            <p:cNvPr id="221" name="梯形 220"/>
            <p:cNvSpPr/>
            <p:nvPr/>
          </p:nvSpPr>
          <p:spPr bwMode="gray">
            <a:xfrm>
              <a:off x="8350898" y="2074382"/>
              <a:ext cx="3247582" cy="684829"/>
            </a:xfrm>
            <a:prstGeom prst="trapezoid">
              <a:avLst>
                <a:gd name="adj" fmla="val 22961"/>
              </a:avLst>
            </a:prstGeom>
            <a:gradFill flip="none" rotWithShape="1">
              <a:gsLst>
                <a:gs pos="0">
                  <a:schemeClr val="bg1">
                    <a:alpha val="4000"/>
                  </a:schemeClr>
                </a:gs>
                <a:gs pos="100000">
                  <a:srgbClr val="D0E8C4"/>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圆角矩形 221"/>
            <p:cNvSpPr/>
            <p:nvPr/>
          </p:nvSpPr>
          <p:spPr bwMode="gray">
            <a:xfrm>
              <a:off x="10170471" y="2445545"/>
              <a:ext cx="1514905" cy="259214"/>
            </a:xfrm>
            <a:prstGeom prst="roundRect">
              <a:avLst/>
            </a:prstGeom>
            <a:noFill/>
          </p:spPr>
          <p:txBody>
            <a:bodyPr wrap="none" anchor="ctr" anchorCtr="0">
              <a:noAutofit/>
            </a:bodyPr>
            <a:lstStyle/>
            <a:p>
              <a:pPr algn="ctr" fontAlgn="ctr"/>
              <a:r>
                <a:rPr lang="en-US" sz="1200" dirty="0" smtClean="0">
                  <a:solidFill>
                    <a:srgbClr val="81C15F"/>
                  </a:solidFill>
                  <a:latin typeface="Huawei Sans" panose="020C0503030203020204" pitchFamily="34" charset="0"/>
                </a:rPr>
                <a:t>VN 3</a:t>
              </a:r>
              <a:endParaRPr lang="en-US" altLang="zh-CN" sz="1100" dirty="0">
                <a:solidFill>
                  <a:srgbClr val="81C15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184" name="圆角矩形 183"/>
          <p:cNvSpPr/>
          <p:nvPr/>
        </p:nvSpPr>
        <p:spPr bwMode="gray">
          <a:xfrm>
            <a:off x="5959354" y="1423118"/>
            <a:ext cx="5537262" cy="1740792"/>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Reliability and security requirements similar to those of traditional campus networks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Plug-and-play and centralized management of network devices, and flexible provisioning of service configurations and policies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Isolation of multiple services on the campus network</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Access control of terminals, and consistent network access rights and experience for users while they are moving within the campus so long as their identities remain unchanged</a:t>
            </a:r>
            <a:endParaRPr lang="en-US" sz="1200" dirty="0">
              <a:solidFill>
                <a:schemeClr val="tx1"/>
              </a:solidFill>
              <a:latin typeface="Huawei Sans" panose="020C0503030203020204" pitchFamily="34" charset="0"/>
            </a:endParaRPr>
          </a:p>
        </p:txBody>
      </p:sp>
      <p:sp>
        <p:nvSpPr>
          <p:cNvPr id="193" name="文本框 192"/>
          <p:cNvSpPr txBox="1"/>
          <p:nvPr/>
        </p:nvSpPr>
        <p:spPr bwMode="gray">
          <a:xfrm>
            <a:off x="5959355" y="1000505"/>
            <a:ext cx="553726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a:t>Network requirements</a:t>
            </a:r>
            <a:endParaRPr lang="en-US" altLang="zh-CN">
              <a:sym typeface="Huawei Sans" panose="020C0503030203020204" pitchFamily="34" charset="0"/>
            </a:endParaRPr>
          </a:p>
        </p:txBody>
      </p:sp>
      <p:sp>
        <p:nvSpPr>
          <p:cNvPr id="212" name="圆角矩形 211"/>
          <p:cNvSpPr/>
          <p:nvPr/>
        </p:nvSpPr>
        <p:spPr bwMode="gray">
          <a:xfrm>
            <a:off x="5959354" y="3644522"/>
            <a:ext cx="5537262" cy="2304747"/>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4625" indent="-174625" fontAlgn="ctr">
              <a:spcBef>
                <a:spcPts val="0"/>
              </a:spcBef>
              <a:spcAft>
                <a:spcPts val="300"/>
              </a:spcAft>
              <a:buSzPct val="50000"/>
              <a:buFont typeface="Wingdings" panose="05000000000000000000" pitchFamily="2" charset="2"/>
              <a:buChar char="l"/>
            </a:pP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is used to manage network-wide devices. Protocols such as NETCONF and Telemetry are used to implement unified management and maintenance of network devices as well as quick onboarding of devices.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VXLAN, BGP EVPN, and VRF technologies are used to divide VNs based on service requirements.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implements simplified deployment of the underlay and overlay networks as well as VN isolation.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is used to authenticate users on the entire network. Free mobility is deployed to define different user groups or resources on the network as different security groups and implement policy control based on security groups.</a:t>
            </a:r>
            <a:endParaRPr lang="en-US" sz="1200" dirty="0">
              <a:solidFill>
                <a:schemeClr val="tx1"/>
              </a:solidFill>
              <a:latin typeface="Huawei Sans" panose="020C0503030203020204" pitchFamily="34" charset="0"/>
            </a:endParaRPr>
          </a:p>
        </p:txBody>
      </p:sp>
      <p:sp>
        <p:nvSpPr>
          <p:cNvPr id="213" name="文本框 212"/>
          <p:cNvSpPr txBox="1"/>
          <p:nvPr/>
        </p:nvSpPr>
        <p:spPr bwMode="gray">
          <a:xfrm>
            <a:off x="5959355" y="3217428"/>
            <a:ext cx="553726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dirty="0"/>
              <a:t>Solution</a:t>
            </a:r>
            <a:endParaRPr lang="en-US" altLang="zh-CN" dirty="0">
              <a:sym typeface="Huawei Sans" panose="020C0503030203020204" pitchFamily="34" charset="0"/>
            </a:endParaRPr>
          </a:p>
        </p:txBody>
      </p:sp>
      <p:pic>
        <p:nvPicPr>
          <p:cNvPr id="224" name="图片 223"/>
          <p:cNvPicPr>
            <a:picLocks noChangeAspect="1"/>
          </p:cNvPicPr>
          <p:nvPr/>
        </p:nvPicPr>
        <p:blipFill rotWithShape="1">
          <a:blip r:embed="rId16" cstate="print">
            <a:extLst>
              <a:ext uri="{28A0092B-C50C-407E-A947-70E740481C1C}">
                <a14:useLocalDpi xmlns:a14="http://schemas.microsoft.com/office/drawing/2010/main" val="0"/>
              </a:ext>
            </a:extLst>
          </a:blip>
          <a:srcRect b="80571"/>
          <a:stretch/>
        </p:blipFill>
        <p:spPr bwMode="gray">
          <a:xfrm>
            <a:off x="4282911" y="2254367"/>
            <a:ext cx="1288446" cy="285796"/>
          </a:xfrm>
          <a:prstGeom prst="rect">
            <a:avLst/>
          </a:prstGeom>
        </p:spPr>
      </p:pic>
    </p:spTree>
    <p:extLst>
      <p:ext uri="{BB962C8B-B14F-4D97-AF65-F5344CB8AC3E}">
        <p14:creationId xmlns:p14="http://schemas.microsoft.com/office/powerpoint/2010/main" val="44142676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Case 3 - Small- and Medium-Sized Cloud Managed Campus Network</a:t>
            </a:r>
            <a:endParaRPr lang="en-US" altLang="zh-CN" dirty="0"/>
          </a:p>
        </p:txBody>
      </p:sp>
      <p:grpSp>
        <p:nvGrpSpPr>
          <p:cNvPr id="3" name="Group 6"/>
          <p:cNvGrpSpPr/>
          <p:nvPr/>
        </p:nvGrpSpPr>
        <p:grpSpPr bwMode="gray">
          <a:xfrm>
            <a:off x="2273377" y="2853670"/>
            <a:ext cx="1299944" cy="736962"/>
            <a:chOff x="7726956" y="3904548"/>
            <a:chExt cx="1299944" cy="736962"/>
          </a:xfrm>
        </p:grpSpPr>
        <p:sp>
          <p:nvSpPr>
            <p:cNvPr id="4" name="Freeform 200"/>
            <p:cNvSpPr/>
            <p:nvPr/>
          </p:nvSpPr>
          <p:spPr bwMode="gray">
            <a:xfrm>
              <a:off x="7726956" y="3904548"/>
              <a:ext cx="1299944" cy="736962"/>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5" name="TextBox 2"/>
            <p:cNvSpPr txBox="1"/>
            <p:nvPr/>
          </p:nvSpPr>
          <p:spPr bwMode="gray">
            <a:xfrm>
              <a:off x="7936997" y="4208668"/>
              <a:ext cx="888385" cy="307777"/>
            </a:xfrm>
            <a:prstGeom prst="rect">
              <a:avLst/>
            </a:prstGeom>
            <a:noFill/>
          </p:spPr>
          <p:txBody>
            <a:bodyPr wrap="none" rtlCol="0">
              <a:spAutoFit/>
            </a:bodyPr>
            <a:lstStyle/>
            <a:p>
              <a:pPr algn="ctr" fontAlgn="ctr"/>
              <a:r>
                <a:rPr lang="en-US" sz="1400" b="1" smtClean="0">
                  <a:solidFill>
                    <a:schemeClr val="bg1"/>
                  </a:solidFill>
                  <a:latin typeface="Huawei Sans" panose="020C0503030203020204" pitchFamily="34" charset="0"/>
                </a:rPr>
                <a:t>Internet</a:t>
              </a:r>
              <a:endParaRPr lang="en-US" altLang="zh-CN" sz="1400" b="1">
                <a:solidFill>
                  <a:schemeClr val="bg1"/>
                </a:solidFill>
                <a:latin typeface="Huawei Sans" panose="020C0503030203020204" pitchFamily="34" charset="0"/>
              </a:endParaRPr>
            </a:p>
          </p:txBody>
        </p:sp>
      </p:grpSp>
      <p:sp>
        <p:nvSpPr>
          <p:cNvPr id="6" name="圆角矩形 5"/>
          <p:cNvSpPr/>
          <p:nvPr/>
        </p:nvSpPr>
        <p:spPr bwMode="gray">
          <a:xfrm>
            <a:off x="605099" y="3751080"/>
            <a:ext cx="1515194" cy="24320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a:solidFill>
                <a:schemeClr val="bg1">
                  <a:lumMod val="65000"/>
                </a:schemeClr>
              </a:solidFill>
              <a:latin typeface="Huawei Sans" panose="020C0503030203020204" pitchFamily="34" charset="0"/>
            </a:endParaRPr>
          </a:p>
        </p:txBody>
      </p:sp>
      <p:grpSp>
        <p:nvGrpSpPr>
          <p:cNvPr id="7" name="组合 6"/>
          <p:cNvGrpSpPr/>
          <p:nvPr/>
        </p:nvGrpSpPr>
        <p:grpSpPr bwMode="gray">
          <a:xfrm>
            <a:off x="897858" y="4196272"/>
            <a:ext cx="959286" cy="681290"/>
            <a:chOff x="6600056" y="4353447"/>
            <a:chExt cx="1296144" cy="833967"/>
          </a:xfrm>
        </p:grpSpPr>
        <p:cxnSp>
          <p:nvCxnSpPr>
            <p:cNvPr id="8" name="直接连接符 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97888" y="4038748"/>
            <a:ext cx="368827" cy="302438"/>
          </a:xfrm>
          <a:prstGeom prst="rect">
            <a:avLst/>
          </a:prstGeom>
        </p:spPr>
      </p:pic>
      <p:pic>
        <p:nvPicPr>
          <p:cNvPr id="11" name="图片 10" descr="云AP蓝.png"/>
          <p:cNvPicPr>
            <a:picLocks noChangeAspect="1"/>
          </p:cNvPicPr>
          <p:nvPr/>
        </p:nvPicPr>
        <p:blipFill>
          <a:blip r:embed="rId4" cstate="print"/>
          <a:stretch>
            <a:fillRect/>
          </a:stretch>
        </p:blipFill>
        <p:spPr bwMode="gray">
          <a:xfrm>
            <a:off x="1637836" y="4795041"/>
            <a:ext cx="335963" cy="274878"/>
          </a:xfrm>
          <a:prstGeom prst="rect">
            <a:avLst/>
          </a:prstGeom>
        </p:spPr>
      </p:pic>
      <p:pic>
        <p:nvPicPr>
          <p:cNvPr id="12" name="图片 11" descr="云AP蓝.png"/>
          <p:cNvPicPr>
            <a:picLocks noChangeAspect="1"/>
          </p:cNvPicPr>
          <p:nvPr/>
        </p:nvPicPr>
        <p:blipFill>
          <a:blip r:embed="rId4" cstate="print"/>
          <a:stretch>
            <a:fillRect/>
          </a:stretch>
        </p:blipFill>
        <p:spPr bwMode="gray">
          <a:xfrm>
            <a:off x="781203" y="4795041"/>
            <a:ext cx="335963" cy="274878"/>
          </a:xfrm>
          <a:prstGeom prst="rect">
            <a:avLst/>
          </a:prstGeom>
        </p:spPr>
      </p:pic>
      <p:grpSp>
        <p:nvGrpSpPr>
          <p:cNvPr id="13" name="Group 3"/>
          <p:cNvGrpSpPr/>
          <p:nvPr/>
        </p:nvGrpSpPr>
        <p:grpSpPr bwMode="gray">
          <a:xfrm>
            <a:off x="1246518" y="4900472"/>
            <a:ext cx="261965" cy="61979"/>
            <a:chOff x="559282" y="6488261"/>
            <a:chExt cx="261965" cy="61979"/>
          </a:xfrm>
          <a:solidFill>
            <a:schemeClr val="bg1">
              <a:lumMod val="50000"/>
            </a:schemeClr>
          </a:solidFill>
        </p:grpSpPr>
        <p:sp>
          <p:nvSpPr>
            <p:cNvPr id="1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1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1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18" name="圆角矩形 17"/>
          <p:cNvSpPr/>
          <p:nvPr/>
        </p:nvSpPr>
        <p:spPr bwMode="gray">
          <a:xfrm>
            <a:off x="3784034" y="3755718"/>
            <a:ext cx="1515194" cy="24320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a:solidFill>
                <a:schemeClr val="bg1">
                  <a:lumMod val="65000"/>
                </a:schemeClr>
              </a:solidFill>
              <a:latin typeface="Huawei Sans" panose="020C0503030203020204" pitchFamily="34" charset="0"/>
            </a:endParaRPr>
          </a:p>
        </p:txBody>
      </p:sp>
      <p:grpSp>
        <p:nvGrpSpPr>
          <p:cNvPr id="19" name="组合 18"/>
          <p:cNvGrpSpPr/>
          <p:nvPr/>
        </p:nvGrpSpPr>
        <p:grpSpPr bwMode="gray">
          <a:xfrm>
            <a:off x="4076793" y="4200910"/>
            <a:ext cx="959286" cy="681290"/>
            <a:chOff x="6600056" y="4353447"/>
            <a:chExt cx="1296144" cy="833967"/>
          </a:xfrm>
        </p:grpSpPr>
        <p:cxnSp>
          <p:nvCxnSpPr>
            <p:cNvPr id="20" name="直接连接符 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76823" y="4043386"/>
            <a:ext cx="368827" cy="302438"/>
          </a:xfrm>
          <a:prstGeom prst="rect">
            <a:avLst/>
          </a:prstGeom>
        </p:spPr>
      </p:pic>
      <p:pic>
        <p:nvPicPr>
          <p:cNvPr id="23" name="图片 22" descr="云AP蓝.png"/>
          <p:cNvPicPr>
            <a:picLocks noChangeAspect="1"/>
          </p:cNvPicPr>
          <p:nvPr/>
        </p:nvPicPr>
        <p:blipFill>
          <a:blip r:embed="rId4" cstate="print"/>
          <a:stretch>
            <a:fillRect/>
          </a:stretch>
        </p:blipFill>
        <p:spPr bwMode="gray">
          <a:xfrm>
            <a:off x="4816771" y="4799679"/>
            <a:ext cx="335963" cy="274878"/>
          </a:xfrm>
          <a:prstGeom prst="rect">
            <a:avLst/>
          </a:prstGeom>
        </p:spPr>
      </p:pic>
      <p:pic>
        <p:nvPicPr>
          <p:cNvPr id="24" name="图片 23" descr="云AP蓝.png"/>
          <p:cNvPicPr>
            <a:picLocks noChangeAspect="1"/>
          </p:cNvPicPr>
          <p:nvPr/>
        </p:nvPicPr>
        <p:blipFill>
          <a:blip r:embed="rId4" cstate="print"/>
          <a:stretch>
            <a:fillRect/>
          </a:stretch>
        </p:blipFill>
        <p:spPr bwMode="gray">
          <a:xfrm>
            <a:off x="3960138" y="4799679"/>
            <a:ext cx="335963" cy="274878"/>
          </a:xfrm>
          <a:prstGeom prst="rect">
            <a:avLst/>
          </a:prstGeom>
        </p:spPr>
      </p:pic>
      <p:grpSp>
        <p:nvGrpSpPr>
          <p:cNvPr id="25" name="Group 3"/>
          <p:cNvGrpSpPr/>
          <p:nvPr/>
        </p:nvGrpSpPr>
        <p:grpSpPr bwMode="gray">
          <a:xfrm>
            <a:off x="4425453" y="4905110"/>
            <a:ext cx="261965" cy="61979"/>
            <a:chOff x="559282" y="6488261"/>
            <a:chExt cx="261965" cy="61979"/>
          </a:xfrm>
          <a:solidFill>
            <a:schemeClr val="bg1">
              <a:lumMod val="50000"/>
            </a:schemeClr>
          </a:solidFill>
        </p:grpSpPr>
        <p:sp>
          <p:nvSpPr>
            <p:cNvPr id="2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2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2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33" name="文本框 32"/>
          <p:cNvSpPr txBox="1"/>
          <p:nvPr/>
        </p:nvSpPr>
        <p:spPr bwMode="gray">
          <a:xfrm>
            <a:off x="604251" y="5903332"/>
            <a:ext cx="684803" cy="276999"/>
          </a:xfrm>
          <a:prstGeom prst="rect">
            <a:avLst/>
          </a:prstGeom>
          <a:noFill/>
        </p:spPr>
        <p:txBody>
          <a:bodyPr wrap="none" rtlCol="0">
            <a:spAutoFit/>
          </a:bodyPr>
          <a:lstStyle/>
          <a:p>
            <a:pPr fontAlgn="ctr"/>
            <a:r>
              <a:rPr lang="en-US" sz="1200" smtClean="0">
                <a:solidFill>
                  <a:schemeClr val="bg1">
                    <a:lumMod val="50000"/>
                  </a:schemeClr>
                </a:solidFill>
                <a:latin typeface="Huawei Sans" panose="020C0503030203020204" pitchFamily="34" charset="0"/>
              </a:rPr>
              <a:t>Store 1</a:t>
            </a:r>
            <a:endParaRPr lang="en-US" altLang="zh-CN" sz="1200">
              <a:solidFill>
                <a:schemeClr val="bg1">
                  <a:lumMod val="50000"/>
                </a:schemeClr>
              </a:solidFill>
              <a:latin typeface="Huawei Sans" panose="020C0503030203020204" pitchFamily="34" charset="0"/>
            </a:endParaRPr>
          </a:p>
        </p:txBody>
      </p:sp>
      <p:sp>
        <p:nvSpPr>
          <p:cNvPr id="34" name="文本框 33"/>
          <p:cNvSpPr txBox="1"/>
          <p:nvPr/>
        </p:nvSpPr>
        <p:spPr bwMode="gray">
          <a:xfrm>
            <a:off x="4517337" y="5907970"/>
            <a:ext cx="715260"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Store N</a:t>
            </a:r>
            <a:endParaRPr lang="en-US" altLang="zh-CN" sz="1200" dirty="0">
              <a:solidFill>
                <a:schemeClr val="bg1">
                  <a:lumMod val="50000"/>
                </a:schemeClr>
              </a:solidFill>
              <a:latin typeface="Huawei Sans" panose="020C0503030203020204" pitchFamily="34" charset="0"/>
            </a:endParaRPr>
          </a:p>
        </p:txBody>
      </p:sp>
      <p:sp>
        <p:nvSpPr>
          <p:cNvPr id="41" name="文本框 40"/>
          <p:cNvSpPr txBox="1"/>
          <p:nvPr/>
        </p:nvSpPr>
        <p:spPr bwMode="gray">
          <a:xfrm>
            <a:off x="957112" y="1506564"/>
            <a:ext cx="1515612" cy="331054"/>
          </a:xfrm>
          <a:prstGeom prst="roundRect">
            <a:avLst>
              <a:gd name="adj" fmla="val 20793"/>
            </a:avLst>
          </a:prstGeom>
          <a:solidFill>
            <a:schemeClr val="bg1">
              <a:lumMod val="50000"/>
            </a:schemeClr>
          </a:solidFill>
        </p:spPr>
        <p:txBody>
          <a:bodyPr wrap="none" lIns="0" tIns="0" rIns="0" bIns="0" rtlCol="0" anchor="ctr" anchorCtr="0">
            <a:noAutofit/>
          </a:bodyPr>
          <a:lstStyle/>
          <a:p>
            <a:pPr algn="ctr" fontAlgn="ctr"/>
            <a:r>
              <a:rPr lang="en-US" sz="1200" smtClean="0">
                <a:solidFill>
                  <a:schemeClr val="bg1"/>
                </a:solidFill>
                <a:latin typeface="Huawei Sans" panose="020C0503030203020204" pitchFamily="34" charset="0"/>
              </a:rPr>
              <a:t>Advertisement push</a:t>
            </a:r>
            <a:endParaRPr lang="en-US" sz="1200">
              <a:solidFill>
                <a:schemeClr val="bg1"/>
              </a:solidFill>
              <a:latin typeface="Huawei Sans" panose="020C0503030203020204" pitchFamily="34" charset="0"/>
            </a:endParaRPr>
          </a:p>
        </p:txBody>
      </p:sp>
      <p:sp>
        <p:nvSpPr>
          <p:cNvPr id="42" name="文本框 41"/>
          <p:cNvSpPr txBox="1"/>
          <p:nvPr/>
        </p:nvSpPr>
        <p:spPr bwMode="gray">
          <a:xfrm>
            <a:off x="3301159" y="1506564"/>
            <a:ext cx="1515612" cy="331054"/>
          </a:xfrm>
          <a:prstGeom prst="roundRect">
            <a:avLst>
              <a:gd name="adj" fmla="val 20793"/>
            </a:avLst>
          </a:prstGeom>
          <a:solidFill>
            <a:schemeClr val="bg1">
              <a:lumMod val="50000"/>
            </a:schemeClr>
          </a:solidFill>
        </p:spPr>
        <p:txBody>
          <a:bodyPr wrap="none" lIns="0" tIns="0" rIns="0" bIns="0" rtlCol="0" anchor="ctr" anchorCtr="0">
            <a:noAutofit/>
          </a:bodyPr>
          <a:lstStyle/>
          <a:p>
            <a:pPr algn="ctr" fontAlgn="ctr"/>
            <a:r>
              <a:rPr lang="en-US" sz="1200" smtClean="0">
                <a:solidFill>
                  <a:schemeClr val="bg1"/>
                </a:solidFill>
                <a:latin typeface="Huawei Sans" panose="020C0503030203020204" pitchFamily="34" charset="0"/>
              </a:rPr>
              <a:t>ESL</a:t>
            </a:r>
            <a:endParaRPr lang="en-US" sz="1200">
              <a:solidFill>
                <a:schemeClr val="bg1"/>
              </a:solidFill>
              <a:latin typeface="Huawei Sans" panose="020C0503030203020204" pitchFamily="34" charset="0"/>
            </a:endParaRPr>
          </a:p>
        </p:txBody>
      </p:sp>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91533" y="2273390"/>
            <a:ext cx="1629683" cy="300556"/>
          </a:xfrm>
          <a:prstGeom prst="rect">
            <a:avLst/>
          </a:prstGeom>
        </p:spPr>
      </p:pic>
      <p:sp>
        <p:nvSpPr>
          <p:cNvPr id="47" name="圆角矩形 46"/>
          <p:cNvSpPr/>
          <p:nvPr/>
        </p:nvSpPr>
        <p:spPr bwMode="gray">
          <a:xfrm>
            <a:off x="453107" y="2117388"/>
            <a:ext cx="4906534" cy="612560"/>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8" name="等腰三角形 47"/>
          <p:cNvSpPr/>
          <p:nvPr/>
        </p:nvSpPr>
        <p:spPr bwMode="gray">
          <a:xfrm>
            <a:off x="1645011" y="19445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a:solidFill>
                <a:schemeClr val="bg1"/>
              </a:solidFill>
              <a:latin typeface="Huawei Sans" panose="020C0503030203020204" pitchFamily="34" charset="0"/>
            </a:endParaRPr>
          </a:p>
        </p:txBody>
      </p:sp>
      <p:sp>
        <p:nvSpPr>
          <p:cNvPr id="49" name="等腰三角形 48"/>
          <p:cNvSpPr/>
          <p:nvPr/>
        </p:nvSpPr>
        <p:spPr bwMode="gray">
          <a:xfrm>
            <a:off x="3989058" y="19445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a:solidFill>
                <a:schemeClr val="bg1"/>
              </a:solidFill>
              <a:latin typeface="Huawei Sans" panose="020C0503030203020204" pitchFamily="34" charset="0"/>
            </a:endParaRPr>
          </a:p>
        </p:txBody>
      </p:sp>
      <p:sp>
        <p:nvSpPr>
          <p:cNvPr id="50" name="圆角矩形 49"/>
          <p:cNvSpPr/>
          <p:nvPr/>
        </p:nvSpPr>
        <p:spPr bwMode="gray">
          <a:xfrm>
            <a:off x="2191209" y="3755718"/>
            <a:ext cx="1515194" cy="24320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a:solidFill>
                <a:schemeClr val="bg1">
                  <a:lumMod val="65000"/>
                </a:schemeClr>
              </a:solidFill>
              <a:latin typeface="Huawei Sans" panose="020C0503030203020204" pitchFamily="34" charset="0"/>
            </a:endParaRPr>
          </a:p>
        </p:txBody>
      </p:sp>
      <p:grpSp>
        <p:nvGrpSpPr>
          <p:cNvPr id="51" name="组合 50"/>
          <p:cNvGrpSpPr/>
          <p:nvPr/>
        </p:nvGrpSpPr>
        <p:grpSpPr bwMode="gray">
          <a:xfrm>
            <a:off x="2483968" y="4200910"/>
            <a:ext cx="959286" cy="681290"/>
            <a:chOff x="6600056" y="4353447"/>
            <a:chExt cx="1296144" cy="833967"/>
          </a:xfrm>
        </p:grpSpPr>
        <p:cxnSp>
          <p:nvCxnSpPr>
            <p:cNvPr id="52" name="直接连接符 51"/>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83998" y="4043386"/>
            <a:ext cx="368827" cy="302438"/>
          </a:xfrm>
          <a:prstGeom prst="rect">
            <a:avLst/>
          </a:prstGeom>
        </p:spPr>
      </p:pic>
      <p:pic>
        <p:nvPicPr>
          <p:cNvPr id="55" name="图片 54" descr="云AP蓝.png"/>
          <p:cNvPicPr>
            <a:picLocks noChangeAspect="1"/>
          </p:cNvPicPr>
          <p:nvPr/>
        </p:nvPicPr>
        <p:blipFill>
          <a:blip r:embed="rId4" cstate="print"/>
          <a:stretch>
            <a:fillRect/>
          </a:stretch>
        </p:blipFill>
        <p:spPr bwMode="gray">
          <a:xfrm>
            <a:off x="3223946" y="4799679"/>
            <a:ext cx="335963" cy="274878"/>
          </a:xfrm>
          <a:prstGeom prst="rect">
            <a:avLst/>
          </a:prstGeom>
        </p:spPr>
      </p:pic>
      <p:pic>
        <p:nvPicPr>
          <p:cNvPr id="56" name="图片 55" descr="云AP蓝.png"/>
          <p:cNvPicPr>
            <a:picLocks noChangeAspect="1"/>
          </p:cNvPicPr>
          <p:nvPr/>
        </p:nvPicPr>
        <p:blipFill>
          <a:blip r:embed="rId4" cstate="print"/>
          <a:stretch>
            <a:fillRect/>
          </a:stretch>
        </p:blipFill>
        <p:spPr bwMode="gray">
          <a:xfrm>
            <a:off x="2367313" y="4799679"/>
            <a:ext cx="335963" cy="274878"/>
          </a:xfrm>
          <a:prstGeom prst="rect">
            <a:avLst/>
          </a:prstGeom>
        </p:spPr>
      </p:pic>
      <p:grpSp>
        <p:nvGrpSpPr>
          <p:cNvPr id="57" name="Group 3"/>
          <p:cNvGrpSpPr/>
          <p:nvPr/>
        </p:nvGrpSpPr>
        <p:grpSpPr bwMode="gray">
          <a:xfrm>
            <a:off x="2832628" y="4905110"/>
            <a:ext cx="261965" cy="61979"/>
            <a:chOff x="559282" y="6488261"/>
            <a:chExt cx="261965" cy="61979"/>
          </a:xfrm>
          <a:solidFill>
            <a:schemeClr val="bg1">
              <a:lumMod val="50000"/>
            </a:schemeClr>
          </a:solidFill>
        </p:grpSpPr>
        <p:sp>
          <p:nvSpPr>
            <p:cNvPr id="58"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59"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60"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61" name="文本框 60"/>
          <p:cNvSpPr txBox="1"/>
          <p:nvPr/>
        </p:nvSpPr>
        <p:spPr bwMode="gray">
          <a:xfrm>
            <a:off x="2181820" y="5920997"/>
            <a:ext cx="684803" cy="276999"/>
          </a:xfrm>
          <a:prstGeom prst="rect">
            <a:avLst/>
          </a:prstGeom>
          <a:noFill/>
        </p:spPr>
        <p:txBody>
          <a:bodyPr wrap="none" rtlCol="0">
            <a:spAutoFit/>
          </a:bodyPr>
          <a:lstStyle/>
          <a:p>
            <a:pPr fontAlgn="ctr"/>
            <a:r>
              <a:rPr lang="en-US" sz="1200" smtClean="0">
                <a:solidFill>
                  <a:schemeClr val="bg1">
                    <a:lumMod val="50000"/>
                  </a:schemeClr>
                </a:solidFill>
                <a:latin typeface="Huawei Sans" panose="020C0503030203020204" pitchFamily="34" charset="0"/>
              </a:rPr>
              <a:t>Store 2</a:t>
            </a:r>
            <a:endParaRPr lang="en-US" altLang="zh-CN" sz="1200">
              <a:solidFill>
                <a:schemeClr val="bg1">
                  <a:lumMod val="50000"/>
                </a:schemeClr>
              </a:solidFill>
              <a:latin typeface="Huawei Sans" panose="020C0503030203020204" pitchFamily="34" charset="0"/>
            </a:endParaRPr>
          </a:p>
        </p:txBody>
      </p:sp>
      <p:grpSp>
        <p:nvGrpSpPr>
          <p:cNvPr id="29" name="Group 3"/>
          <p:cNvGrpSpPr/>
          <p:nvPr/>
        </p:nvGrpSpPr>
        <p:grpSpPr bwMode="gray">
          <a:xfrm>
            <a:off x="3614236" y="6059496"/>
            <a:ext cx="261965" cy="61979"/>
            <a:chOff x="559282" y="6488261"/>
            <a:chExt cx="261965" cy="61979"/>
          </a:xfrm>
          <a:solidFill>
            <a:schemeClr val="bg1">
              <a:lumMod val="50000"/>
            </a:schemeClr>
          </a:solidFill>
        </p:grpSpPr>
        <p:sp>
          <p:nvSpPr>
            <p:cNvPr id="30"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1"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2"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63" name="圆角矩形 62"/>
          <p:cNvSpPr/>
          <p:nvPr/>
        </p:nvSpPr>
        <p:spPr bwMode="gray">
          <a:xfrm>
            <a:off x="5646654" y="1929720"/>
            <a:ext cx="6064726" cy="147910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There are a large number of stores, most of which use wireless networks and have simple network topologies. In addition, onsite personnel do not have network O&amp;M skills.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There are many types of wireless terminals, including common wireless terminals and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terminals such as electronic shelf labels (ESLs).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 stores want to push product discounts and promotion activity advertisements to customers who are connecting to the Wi-Fi network in the stores.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5646655" y="1507107"/>
            <a:ext cx="606472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a:t>Network requirements</a:t>
            </a:r>
            <a:endParaRPr lang="en-US" altLang="zh-CN">
              <a:sym typeface="Huawei Sans" panose="020C0503030203020204" pitchFamily="34" charset="0"/>
            </a:endParaRPr>
          </a:p>
        </p:txBody>
      </p:sp>
      <p:sp>
        <p:nvSpPr>
          <p:cNvPr id="65" name="圆角矩形 64"/>
          <p:cNvSpPr/>
          <p:nvPr/>
        </p:nvSpPr>
        <p:spPr bwMode="gray">
          <a:xfrm>
            <a:off x="5646654" y="3931831"/>
            <a:ext cx="6064726" cy="225590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Deployment by scanning barcodes achieves minute-level AP onboarding and quick provisioning of wireless network services. The cloud management platform provides one-stop management of the entire lifecycle (from planning and construction to maintenance and optimization) of all store networks.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Deploy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APs and use the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slots built in the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APs to implement co-site deployment of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and Wi-Fi, unified planning, and shared network for data backhaul. The ESL management system connects to and interacts with the supermarket management and ERP systems to dynamically display real-time price changes and issue out-of-stock warnings.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Customers access the network through Portal authentication, and can view customized advertisements displayed on the authentication page.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5646655" y="3504736"/>
            <a:ext cx="606472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a:t>Solution</a:t>
            </a:r>
            <a:endParaRPr lang="en-US" altLang="zh-CN">
              <a:sym typeface="Huawei Sans" panose="020C0503030203020204" pitchFamily="34" charset="0"/>
            </a:endParaRPr>
          </a:p>
        </p:txBody>
      </p:sp>
    </p:spTree>
    <p:extLst>
      <p:ext uri="{BB962C8B-B14F-4D97-AF65-F5344CB8AC3E}">
        <p14:creationId xmlns:p14="http://schemas.microsoft.com/office/powerpoint/2010/main" val="230387775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358775" indent="-358775" algn="l"/>
            <a:r>
              <a:rPr lang="en-US" sz="1800" dirty="0" smtClean="0"/>
              <a:t>(Multiple-Answer Question) Which of the following technologies can be used to improve network reliability? (     )</a:t>
            </a:r>
          </a:p>
          <a:p>
            <a:pPr marL="715963" lvl="1" indent="-357188" algn="l"/>
            <a:r>
              <a:rPr lang="en-US" sz="1600" dirty="0" smtClean="0"/>
              <a:t>STP</a:t>
            </a:r>
          </a:p>
          <a:p>
            <a:pPr marL="715963" lvl="1" indent="-357188" algn="l"/>
            <a:r>
              <a:rPr lang="en-US" sz="1600" dirty="0" smtClean="0"/>
              <a:t>Eth-Trunk</a:t>
            </a:r>
          </a:p>
          <a:p>
            <a:pPr marL="715963" lvl="1" indent="-357188" algn="l"/>
            <a:r>
              <a:rPr lang="en-US" sz="1600" dirty="0" err="1" smtClean="0"/>
              <a:t>iStack</a:t>
            </a:r>
            <a:endParaRPr lang="en-US" altLang="zh-CN" sz="1600" dirty="0" smtClean="0">
              <a:sym typeface="Huawei Sans" panose="020C0503030203020204" pitchFamily="34" charset="0"/>
            </a:endParaRPr>
          </a:p>
          <a:p>
            <a:pPr marL="715963" lvl="1" indent="-357188" algn="l"/>
            <a:r>
              <a:rPr lang="en-US" sz="1600" dirty="0" smtClean="0"/>
              <a:t>CSS</a:t>
            </a:r>
          </a:p>
          <a:p>
            <a:pPr marL="358775" indent="-358775" algn="l"/>
            <a:r>
              <a:rPr lang="en-US" sz="1800" dirty="0" smtClean="0"/>
              <a:t>(True or False) On an MSTP network, devices in the same MST region must be configured with the same VLAN-to-MSTI mappings. (     )</a:t>
            </a:r>
          </a:p>
          <a:p>
            <a:pPr marL="715963" lvl="1" indent="-357188" algn="l"/>
            <a:r>
              <a:rPr lang="en-US" sz="1600" dirty="0" smtClean="0"/>
              <a:t>True</a:t>
            </a:r>
            <a:endParaRPr lang="en-US" altLang="zh-CN" sz="1600" dirty="0" smtClean="0">
              <a:sym typeface="Huawei Sans" panose="020C0503030203020204" pitchFamily="34" charset="0"/>
            </a:endParaRPr>
          </a:p>
          <a:p>
            <a:pPr marL="715963" lvl="1" indent="-357188" algn="l"/>
            <a:r>
              <a:rPr lang="en-US" sz="1600" dirty="0" smtClean="0"/>
              <a:t>False</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11877557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2000" dirty="0" smtClean="0"/>
              <a:t>This course provides the definition of campus networks, common technologies used in campus networks, and application scenarios of these technologies.</a:t>
            </a:r>
            <a:endParaRPr lang="en-US" altLang="zh-CN" sz="2000" dirty="0" smtClean="0">
              <a:sym typeface="Huawei Sans" panose="020C0503030203020204" pitchFamily="34" charset="0"/>
            </a:endParaRPr>
          </a:p>
          <a:p>
            <a:r>
              <a:rPr lang="en-US" sz="2000" dirty="0" smtClean="0"/>
              <a:t>In subsequent courses, we will discuss how to design networks based on customer requirements, which requires a comprehensive and in-depth understanding of campus network technologies. Due to limited space, this document cannot list every technology used on campus networks. To better understand subsequent courses, you can read related documents for more campus network technologies and a deeper understanding of the key technologies discussed in this course.</a:t>
            </a:r>
            <a:endParaRPr lang="en-US" altLang="zh-CN" sz="2000" dirty="0" smtClean="0">
              <a:sym typeface="Huawei Sans" panose="020C0503030203020204" pitchFamily="34" charset="0"/>
            </a:endParaRPr>
          </a:p>
          <a:p>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71592869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379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Campuses Are Everywhere</a:t>
            </a:r>
            <a:endParaRPr lang="en-US" altLang="zh-CN"/>
          </a:p>
        </p:txBody>
      </p:sp>
      <p:grpSp>
        <p:nvGrpSpPr>
          <p:cNvPr id="3" name="组合 2"/>
          <p:cNvGrpSpPr/>
          <p:nvPr/>
        </p:nvGrpSpPr>
        <p:grpSpPr bwMode="gray">
          <a:xfrm>
            <a:off x="1841633" y="1048090"/>
            <a:ext cx="8508734" cy="4926412"/>
            <a:chOff x="1841633" y="1458576"/>
            <a:chExt cx="8508734" cy="4926412"/>
          </a:xfrm>
        </p:grpSpPr>
        <p:sp>
          <p:nvSpPr>
            <p:cNvPr id="6" name="等腰三角形 5"/>
            <p:cNvSpPr/>
            <p:nvPr/>
          </p:nvSpPr>
          <p:spPr bwMode="gray">
            <a:xfrm rot="10800000" flipV="1">
              <a:off x="1841633" y="3826408"/>
              <a:ext cx="8508734" cy="2558580"/>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等腰三角形 6"/>
            <p:cNvSpPr/>
            <p:nvPr/>
          </p:nvSpPr>
          <p:spPr bwMode="gray">
            <a:xfrm rot="16200000" flipH="1" flipV="1">
              <a:off x="1517538" y="1791604"/>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等腰三角形 7"/>
            <p:cNvSpPr/>
            <p:nvPr/>
          </p:nvSpPr>
          <p:spPr bwMode="gray">
            <a:xfrm rot="5400000" flipV="1">
              <a:off x="5913918" y="1791604"/>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54">
              <a:hlinkClick r:id="" action="ppaction://noaction"/>
            </p:cNvPr>
            <p:cNvSpPr txBox="1"/>
            <p:nvPr/>
          </p:nvSpPr>
          <p:spPr bwMode="gray">
            <a:xfrm>
              <a:off x="3084416" y="3256182"/>
              <a:ext cx="1423000" cy="453183"/>
            </a:xfrm>
            <a:prstGeom prst="rect">
              <a:avLst/>
            </a:prstGeom>
            <a:noFill/>
          </p:spPr>
          <p:txBody>
            <a:bodyPr wrap="none" lIns="72000" tIns="72000" rIns="72000" bIns="72000" anchor="ctr" anchorCtr="0">
              <a:spAutoFit/>
            </a:bodyPr>
            <a:lstStyle/>
            <a:p>
              <a:pPr algn="ctr" defTabSz="457231" fontAlgn="ctr">
                <a:spcBef>
                  <a:spcPts val="0"/>
                </a:spcBef>
                <a:spcAft>
                  <a:spcPts val="0"/>
                </a:spcAft>
                <a:defRPr/>
              </a:pPr>
              <a:r>
                <a:rPr lang="en-US" sz="2000" b="1" dirty="0" smtClean="0">
                  <a:solidFill>
                    <a:srgbClr val="C7000B"/>
                  </a:solidFill>
                  <a:latin typeface="Huawei Sans" panose="020C0503030203020204" pitchFamily="34" charset="0"/>
                </a:rPr>
                <a:t>5 h &amp; 22 h</a:t>
              </a:r>
              <a:endParaRPr lang="en-US" altLang="zh-CN" sz="2000" b="1" kern="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Arial" panose="020B0604020202020204" pitchFamily="34" charset="0"/>
              </a:endParaRPr>
            </a:p>
          </p:txBody>
        </p:sp>
        <p:sp>
          <p:nvSpPr>
            <p:cNvPr id="10" name="TextBox 55">
              <a:hlinkClick r:id="" action="ppaction://noaction"/>
            </p:cNvPr>
            <p:cNvSpPr txBox="1"/>
            <p:nvPr/>
          </p:nvSpPr>
          <p:spPr bwMode="gray">
            <a:xfrm>
              <a:off x="5669065" y="1630609"/>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dirty="0" smtClean="0">
                  <a:latin typeface="Huawei Sans" panose="020C0503030203020204" pitchFamily="34" charset="0"/>
                </a:rPr>
                <a:t>90%+</a:t>
              </a:r>
              <a:endParaRPr lang="en-US" dirty="0">
                <a:latin typeface="Huawei Sans" panose="020C0503030203020204" pitchFamily="34" charset="0"/>
                <a:sym typeface="Huawei Sans" panose="020C0503030203020204" pitchFamily="34" charset="0"/>
              </a:endParaRPr>
            </a:p>
          </p:txBody>
        </p:sp>
        <p:sp>
          <p:nvSpPr>
            <p:cNvPr id="11" name="TextBox 56">
              <a:hlinkClick r:id="" action="ppaction://noaction"/>
            </p:cNvPr>
            <p:cNvSpPr txBox="1"/>
            <p:nvPr/>
          </p:nvSpPr>
          <p:spPr bwMode="gray">
            <a:xfrm>
              <a:off x="7566839" y="3279155"/>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dirty="0" smtClean="0">
                  <a:latin typeface="Huawei Sans" panose="020C0503030203020204" pitchFamily="34" charset="0"/>
                </a:rPr>
                <a:t>80%+</a:t>
              </a:r>
              <a:endParaRPr lang="en-US" dirty="0">
                <a:latin typeface="Huawei Sans" panose="020C0503030203020204" pitchFamily="34" charset="0"/>
                <a:sym typeface="Huawei Sans" panose="020C0503030203020204" pitchFamily="34" charset="0"/>
              </a:endParaRPr>
            </a:p>
          </p:txBody>
        </p:sp>
        <p:sp>
          <p:nvSpPr>
            <p:cNvPr id="12" name="TextBox 57">
              <a:hlinkClick r:id="" action="ppaction://noaction"/>
            </p:cNvPr>
            <p:cNvSpPr txBox="1"/>
            <p:nvPr/>
          </p:nvSpPr>
          <p:spPr bwMode="gray">
            <a:xfrm>
              <a:off x="5669065" y="4940679"/>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smtClean="0">
                  <a:latin typeface="Huawei Sans" panose="020C0503030203020204" pitchFamily="34" charset="0"/>
                </a:rPr>
                <a:t>90%+</a:t>
              </a:r>
              <a:endParaRPr lang="en-US">
                <a:latin typeface="Huawei Sans" panose="020C0503030203020204" pitchFamily="34" charset="0"/>
                <a:sym typeface="Huawei Sans" panose="020C0503030203020204" pitchFamily="34" charset="0"/>
              </a:endParaRPr>
            </a:p>
          </p:txBody>
        </p:sp>
      </p:grpSp>
      <p:sp>
        <p:nvSpPr>
          <p:cNvPr id="18" name="Rounded Rectangle 85"/>
          <p:cNvSpPr/>
          <p:nvPr/>
        </p:nvSpPr>
        <p:spPr bwMode="gray">
          <a:xfrm>
            <a:off x="4611565" y="1590804"/>
            <a:ext cx="2983230" cy="783193"/>
          </a:xfrm>
          <a:prstGeom prst="roundRect">
            <a:avLst/>
          </a:prstGeom>
          <a:noFill/>
          <a:ln>
            <a:noFill/>
          </a:ln>
          <a:effectLst/>
          <a:extLst/>
        </p:spPr>
        <p:txBody>
          <a:bodyPr wrap="square" anchor="ctr">
            <a:spAutoFit/>
          </a:bodyPr>
          <a:lstStyle/>
          <a:p>
            <a:pPr algn="ctr" defTabSz="914034" fontAlgn="ctr">
              <a:lnSpc>
                <a:spcPts val="2400"/>
              </a:lnSpc>
            </a:pPr>
            <a:r>
              <a:rPr lang="en-US" smtClean="0">
                <a:latin typeface="Huawei Sans" panose="020C0503030203020204" pitchFamily="34" charset="0"/>
              </a:rPr>
              <a:t>of city residents work and live in campuses.</a:t>
            </a:r>
            <a:endParaRPr lang="en-US" altLang="zh-CN">
              <a:latin typeface="Huawei Sans" panose="020C0503030203020204" pitchFamily="34" charset="0"/>
            </a:endParaRPr>
          </a:p>
        </p:txBody>
      </p:sp>
      <p:sp>
        <p:nvSpPr>
          <p:cNvPr id="19" name="Rounded Rectangle 85"/>
          <p:cNvSpPr/>
          <p:nvPr/>
        </p:nvSpPr>
        <p:spPr bwMode="gray">
          <a:xfrm>
            <a:off x="1220967" y="3175814"/>
            <a:ext cx="3373408" cy="1123712"/>
          </a:xfrm>
          <a:prstGeom prst="roundRect">
            <a:avLst/>
          </a:prstGeom>
          <a:noFill/>
          <a:ln>
            <a:noFill/>
          </a:ln>
          <a:effectLst/>
          <a:extLst/>
        </p:spPr>
        <p:txBody>
          <a:bodyPr wrap="square" anchor="ctr">
            <a:spAutoFit/>
          </a:bodyPr>
          <a:lstStyle/>
          <a:p>
            <a:pPr algn="r" defTabSz="914034" fontAlgn="ctr">
              <a:lnSpc>
                <a:spcPts val="2400"/>
              </a:lnSpc>
            </a:pPr>
            <a:r>
              <a:rPr lang="en-US" dirty="0" smtClean="0">
                <a:latin typeface="Huawei Sans" panose="020C0503030203020204" pitchFamily="34" charset="0"/>
              </a:rPr>
              <a:t>spent in using smart terminals &amp; staying in the campus every day</a:t>
            </a:r>
            <a:endParaRPr lang="en-US" altLang="zh-CN" dirty="0">
              <a:latin typeface="Huawei Sans" panose="020C0503030203020204" pitchFamily="34" charset="0"/>
            </a:endParaRPr>
          </a:p>
        </p:txBody>
      </p:sp>
      <p:sp>
        <p:nvSpPr>
          <p:cNvPr id="20" name="Rounded Rectangle 85"/>
          <p:cNvSpPr/>
          <p:nvPr/>
        </p:nvSpPr>
        <p:spPr bwMode="gray">
          <a:xfrm>
            <a:off x="7539855" y="3233268"/>
            <a:ext cx="2441426" cy="783193"/>
          </a:xfrm>
          <a:prstGeom prst="roundRect">
            <a:avLst/>
          </a:prstGeom>
          <a:noFill/>
          <a:ln>
            <a:noFill/>
          </a:ln>
          <a:effectLst/>
          <a:extLst/>
        </p:spPr>
        <p:txBody>
          <a:bodyPr wrap="square" anchor="ctr">
            <a:spAutoFit/>
          </a:bodyPr>
          <a:lstStyle/>
          <a:p>
            <a:pPr defTabSz="914034" fontAlgn="ctr">
              <a:lnSpc>
                <a:spcPts val="2400"/>
              </a:lnSpc>
            </a:pPr>
            <a:r>
              <a:rPr lang="en-US" dirty="0" smtClean="0">
                <a:latin typeface="Huawei Sans" panose="020C0503030203020204" pitchFamily="34" charset="0"/>
              </a:rPr>
              <a:t>of GDP is created in campuses.</a:t>
            </a:r>
            <a:endParaRPr lang="en-US" altLang="zh-CN" dirty="0">
              <a:latin typeface="Huawei Sans" panose="020C0503030203020204" pitchFamily="34" charset="0"/>
            </a:endParaRPr>
          </a:p>
        </p:txBody>
      </p:sp>
      <p:sp>
        <p:nvSpPr>
          <p:cNvPr id="21" name="Rounded Rectangle 85"/>
          <p:cNvSpPr/>
          <p:nvPr/>
        </p:nvSpPr>
        <p:spPr bwMode="gray">
          <a:xfrm>
            <a:off x="4756508" y="4909091"/>
            <a:ext cx="2693344" cy="783193"/>
          </a:xfrm>
          <a:prstGeom prst="roundRect">
            <a:avLst/>
          </a:prstGeom>
          <a:noFill/>
          <a:ln>
            <a:noFill/>
          </a:ln>
          <a:effectLst/>
          <a:extLst/>
        </p:spPr>
        <p:txBody>
          <a:bodyPr wrap="square" anchor="ctr">
            <a:spAutoFit/>
          </a:bodyPr>
          <a:lstStyle/>
          <a:p>
            <a:pPr algn="ctr" defTabSz="914034" fontAlgn="ctr">
              <a:lnSpc>
                <a:spcPts val="2400"/>
              </a:lnSpc>
            </a:pPr>
            <a:r>
              <a:rPr lang="en-US" smtClean="0">
                <a:latin typeface="Huawei Sans" panose="020C0503030203020204" pitchFamily="34" charset="0"/>
              </a:rPr>
              <a:t>of innovations are made in campuses.</a:t>
            </a:r>
            <a:endParaRPr lang="en-US" altLang="zh-CN">
              <a:latin typeface="Huawei Sans" panose="020C0503030203020204" pitchFamily="34" charset="0"/>
            </a:endParaRPr>
          </a:p>
        </p:txBody>
      </p:sp>
      <p:pic>
        <p:nvPicPr>
          <p:cNvPr id="16" name="图片 15"/>
          <p:cNvPicPr>
            <a:picLocks/>
          </p:cNvPicPr>
          <p:nvPr/>
        </p:nvPicPr>
        <p:blipFill>
          <a:blip r:embed="rId3"/>
          <a:stretch>
            <a:fillRect/>
          </a:stretch>
        </p:blipFill>
        <p:spPr>
          <a:xfrm>
            <a:off x="4701450" y="2460203"/>
            <a:ext cx="2664000" cy="1776866"/>
          </a:xfrm>
          <a:prstGeom prst="roundRect">
            <a:avLst>
              <a:gd name="adj" fmla="val 50000"/>
            </a:avLst>
          </a:prstGeom>
        </p:spPr>
      </p:pic>
    </p:spTree>
    <p:extLst>
      <p:ext uri="{BB962C8B-B14F-4D97-AF65-F5344CB8AC3E}">
        <p14:creationId xmlns:p14="http://schemas.microsoft.com/office/powerpoint/2010/main" val="4969355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Overview of a Campus Network</a:t>
            </a:r>
            <a:endParaRPr lang="en-US" altLang="zh-CN"/>
          </a:p>
        </p:txBody>
      </p:sp>
      <p:sp>
        <p:nvSpPr>
          <p:cNvPr id="3" name="文本占位符 2"/>
          <p:cNvSpPr>
            <a:spLocks noGrp="1"/>
          </p:cNvSpPr>
          <p:nvPr>
            <p:ph type="body" sz="quarter" idx="4294967295"/>
          </p:nvPr>
        </p:nvSpPr>
        <p:spPr>
          <a:xfrm>
            <a:off x="5133308" y="1589088"/>
            <a:ext cx="6357937" cy="4337050"/>
          </a:xfrm>
        </p:spPr>
        <p:txBody>
          <a:bodyPr/>
          <a:lstStyle/>
          <a:p>
            <a:pPr lvl="0" algn="l"/>
            <a:r>
              <a:rPr lang="en-US" sz="1600" dirty="0" smtClean="0"/>
              <a:t>A campus network refers to the internal network of an enterprise or organization, which is connected to the wide area network (WAN) and data center network.</a:t>
            </a:r>
            <a:endParaRPr lang="en-US" altLang="zh-CN" sz="1600" dirty="0" smtClean="0">
              <a:sym typeface="Huawei Sans" panose="020C0503030203020204" pitchFamily="34" charset="0"/>
            </a:endParaRPr>
          </a:p>
          <a:p>
            <a:pPr lvl="0" algn="l"/>
            <a:r>
              <a:rPr lang="en-US" sz="1600" dirty="0" smtClean="0"/>
              <a:t>A campus network is built to ensure that key enterprise services are running more efficiently.</a:t>
            </a:r>
            <a:endParaRPr lang="en-US" altLang="zh-CN" sz="1600" dirty="0" smtClean="0">
              <a:sym typeface="Huawei Sans" panose="020C0503030203020204" pitchFamily="34" charset="0"/>
            </a:endParaRPr>
          </a:p>
          <a:p>
            <a:pPr lvl="0" algn="l"/>
            <a:r>
              <a:rPr lang="en-US" sz="1600" dirty="0" smtClean="0"/>
              <a:t>Campus networks can be classified into large- and medium-sized campus networks and small- and medium-sized campus networks in terms of scale.</a:t>
            </a:r>
            <a:endParaRPr lang="en-US" altLang="zh-CN" sz="1600" dirty="0" smtClean="0">
              <a:sym typeface="Huawei Sans" panose="020C0503030203020204" pitchFamily="34" charset="0"/>
            </a:endParaRPr>
          </a:p>
          <a:p>
            <a:pPr lvl="0" algn="l"/>
            <a:r>
              <a:rPr lang="en-US" sz="1600" dirty="0" smtClean="0"/>
              <a:t>Some enterprises have branches dispersed in different geographical locations. Each branch network can be considered as a single campus network.</a:t>
            </a:r>
            <a:endParaRPr lang="en-US" altLang="zh-CN" sz="1600" dirty="0"/>
          </a:p>
        </p:txBody>
      </p:sp>
      <p:pic>
        <p:nvPicPr>
          <p:cNvPr id="5" name="图片 4"/>
          <p:cNvPicPr>
            <a:picLocks/>
          </p:cNvPicPr>
          <p:nvPr/>
        </p:nvPicPr>
        <p:blipFill>
          <a:blip r:embed="rId3"/>
          <a:stretch>
            <a:fillRect/>
          </a:stretch>
        </p:blipFill>
        <p:spPr>
          <a:xfrm>
            <a:off x="1342193" y="2224087"/>
            <a:ext cx="3410782" cy="2257261"/>
          </a:xfrm>
          <a:prstGeom prst="roundRect">
            <a:avLst>
              <a:gd name="adj" fmla="val 8487"/>
            </a:avLst>
          </a:prstGeom>
        </p:spPr>
      </p:pic>
    </p:spTree>
    <p:extLst>
      <p:ext uri="{BB962C8B-B14F-4D97-AF65-F5344CB8AC3E}">
        <p14:creationId xmlns:p14="http://schemas.microsoft.com/office/powerpoint/2010/main" val="20166341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Campus Network Classification (1)</a:t>
            </a:r>
            <a:endParaRPr lang="en-US" altLang="zh-CN" dirty="0"/>
          </a:p>
        </p:txBody>
      </p:sp>
      <p:sp>
        <p:nvSpPr>
          <p:cNvPr id="4" name="Oval 7"/>
          <p:cNvSpPr>
            <a:spLocks noChangeAspect="1" noChangeArrowheads="1"/>
          </p:cNvSpPr>
          <p:nvPr/>
        </p:nvSpPr>
        <p:spPr bwMode="gray">
          <a:xfrm>
            <a:off x="1963801" y="2101367"/>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ctr">
              <a:spcBef>
                <a:spcPct val="0"/>
              </a:spcBef>
              <a:spcAft>
                <a:spcPct val="0"/>
              </a:spcAft>
            </a:pPr>
            <a:endParaRPr lang="en-US" altLang="zh-CN"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Oval 7"/>
          <p:cNvSpPr>
            <a:spLocks noChangeAspect="1" noChangeArrowheads="1"/>
          </p:cNvSpPr>
          <p:nvPr/>
        </p:nvSpPr>
        <p:spPr bwMode="gray">
          <a:xfrm>
            <a:off x="2818786" y="2956352"/>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ctr">
              <a:spcBef>
                <a:spcPct val="0"/>
              </a:spcBef>
              <a:spcAft>
                <a:spcPct val="0"/>
              </a:spcAft>
            </a:pPr>
            <a:endParaRPr lang="en-US" altLang="zh-CN" sz="16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Oval 7"/>
          <p:cNvSpPr>
            <a:spLocks noChangeAspect="1" noChangeArrowheads="1"/>
          </p:cNvSpPr>
          <p:nvPr/>
        </p:nvSpPr>
        <p:spPr bwMode="gray">
          <a:xfrm>
            <a:off x="2820185" y="1706841"/>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Large campus network</a:t>
            </a:r>
            <a:endParaRPr lang="en-US" sz="1200">
              <a:solidFill>
                <a:prstClr val="black"/>
              </a:solidFill>
              <a:latin typeface="Huawei Sans" panose="020C0503030203020204" pitchFamily="34" charset="0"/>
            </a:endParaRPr>
          </a:p>
        </p:txBody>
      </p:sp>
      <p:sp>
        <p:nvSpPr>
          <p:cNvPr id="7" name="矩形 6"/>
          <p:cNvSpPr/>
          <p:nvPr/>
        </p:nvSpPr>
        <p:spPr bwMode="gray">
          <a:xfrm>
            <a:off x="2568882" y="3929440"/>
            <a:ext cx="1445136" cy="646331"/>
          </a:xfrm>
          <a:prstGeom prst="rect">
            <a:avLst/>
          </a:prstGeom>
        </p:spPr>
        <p:txBody>
          <a:bodyPr wrap="square">
            <a:spAutoFit/>
          </a:bodyPr>
          <a:lstStyle/>
          <a:p>
            <a:pPr algn="ctr" fontAlgn="ctr"/>
            <a:r>
              <a:rPr lang="en-US" sz="1200" dirty="0" smtClean="0">
                <a:latin typeface="Huawei Sans" panose="020C0503030203020204" pitchFamily="34" charset="0"/>
              </a:rPr>
              <a:t>Classified by the number of terminals or NEs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val 7"/>
          <p:cNvSpPr>
            <a:spLocks noChangeAspect="1" noChangeArrowheads="1"/>
          </p:cNvSpPr>
          <p:nvPr/>
        </p:nvSpPr>
        <p:spPr bwMode="gray">
          <a:xfrm>
            <a:off x="1628008" y="3739559"/>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Midsize campus network</a:t>
            </a:r>
            <a:endParaRPr lang="en-US" sz="1200">
              <a:solidFill>
                <a:prstClr val="black"/>
              </a:solidFill>
              <a:latin typeface="Huawei Sans" panose="020C0503030203020204" pitchFamily="34" charset="0"/>
            </a:endParaRPr>
          </a:p>
        </p:txBody>
      </p:sp>
      <p:sp>
        <p:nvSpPr>
          <p:cNvPr id="9" name="Oval 7"/>
          <p:cNvSpPr>
            <a:spLocks noChangeAspect="1" noChangeArrowheads="1"/>
          </p:cNvSpPr>
          <p:nvPr/>
        </p:nvSpPr>
        <p:spPr bwMode="gray">
          <a:xfrm>
            <a:off x="4020829" y="3739559"/>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Small campus network</a:t>
            </a:r>
            <a:endParaRPr lang="en-US" sz="1200">
              <a:solidFill>
                <a:prstClr val="black"/>
              </a:solidFill>
              <a:latin typeface="Huawei Sans" panose="020C0503030203020204" pitchFamily="34" charset="0"/>
            </a:endParaRPr>
          </a:p>
        </p:txBody>
      </p:sp>
      <p:sp>
        <p:nvSpPr>
          <p:cNvPr id="10" name="矩形 9"/>
          <p:cNvSpPr/>
          <p:nvPr/>
        </p:nvSpPr>
        <p:spPr bwMode="gray">
          <a:xfrm>
            <a:off x="2148166" y="1090771"/>
            <a:ext cx="2472152" cy="535531"/>
          </a:xfrm>
          <a:prstGeom prst="rect">
            <a:avLst/>
          </a:prstGeom>
        </p:spPr>
        <p:txBody>
          <a:bodyPr wrap="none">
            <a:spAutoFit/>
          </a:bodyPr>
          <a:lstStyle/>
          <a:p>
            <a:pPr marL="285750" indent="-285750" fontAlgn="ctr">
              <a:lnSpc>
                <a:spcPct val="120000"/>
              </a:lnSpc>
              <a:buSzPct val="50000"/>
              <a:buFont typeface="Wingdings" panose="05000000000000000000" pitchFamily="2" charset="2"/>
              <a:buChar char="l"/>
            </a:pPr>
            <a:r>
              <a:rPr lang="en-US" sz="1200" dirty="0" smtClean="0">
                <a:latin typeface="Huawei Sans" panose="020C0503030203020204" pitchFamily="34" charset="0"/>
              </a:rPr>
              <a:t>Number of terminals &gt; 2000</a:t>
            </a:r>
          </a:p>
          <a:p>
            <a:pPr marL="285750" indent="-285750" fontAlgn="ctr">
              <a:lnSpc>
                <a:spcPct val="120000"/>
              </a:lnSpc>
              <a:buSzPct val="50000"/>
              <a:buFont typeface="Wingdings" panose="05000000000000000000" pitchFamily="2" charset="2"/>
              <a:buChar char="l"/>
            </a:pPr>
            <a:r>
              <a:rPr lang="en-US" sz="1200" dirty="0" smtClean="0">
                <a:latin typeface="Huawei Sans" panose="020C0503030203020204" pitchFamily="34" charset="0"/>
              </a:rPr>
              <a:t>Number of NEs &gt; 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679477" y="4774309"/>
            <a:ext cx="2740376" cy="535531"/>
          </a:xfrm>
          <a:prstGeom prst="rect">
            <a:avLst/>
          </a:prstGeom>
        </p:spPr>
        <p:txBody>
          <a:bodyPr wrap="square">
            <a:spAutoFit/>
          </a:bodyPr>
          <a:lstStyle/>
          <a:p>
            <a:pPr marL="285750" indent="-285750" fontAlgn="ctr">
              <a:lnSpc>
                <a:spcPct val="120000"/>
              </a:lnSpc>
              <a:buSzPct val="50000"/>
              <a:buFont typeface="Wingdings" panose="05000000000000000000" pitchFamily="2" charset="2"/>
              <a:buChar char="l"/>
            </a:pPr>
            <a:r>
              <a:rPr lang="en-US" sz="1200" smtClean="0">
                <a:latin typeface="Huawei Sans" panose="020C0503030203020204" pitchFamily="34" charset="0"/>
              </a:rPr>
              <a:t>Number of terminals: 200–2000</a:t>
            </a:r>
          </a:p>
          <a:p>
            <a:pPr marL="285750" indent="-285750" fontAlgn="ctr">
              <a:lnSpc>
                <a:spcPct val="120000"/>
              </a:lnSpc>
              <a:buSzPct val="50000"/>
              <a:buFont typeface="Wingdings" panose="05000000000000000000" pitchFamily="2" charset="2"/>
              <a:buChar char="l"/>
            </a:pPr>
            <a:r>
              <a:rPr lang="en-US" sz="1200" smtClean="0">
                <a:latin typeface="Huawei Sans" panose="020C0503030203020204" pitchFamily="34" charset="0"/>
              </a:rPr>
              <a:t>Number of NEs: 25–100</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3625035" y="4774309"/>
            <a:ext cx="2407980" cy="535531"/>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Number of terminals &lt; 200</a:t>
            </a: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Number of NEs &lt; 25</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7"/>
          <p:cNvSpPr>
            <a:spLocks noChangeAspect="1" noChangeArrowheads="1"/>
          </p:cNvSpPr>
          <p:nvPr/>
        </p:nvSpPr>
        <p:spPr bwMode="gray">
          <a:xfrm>
            <a:off x="8369163" y="2958842"/>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ctr">
              <a:spcBef>
                <a:spcPct val="0"/>
              </a:spcBef>
              <a:spcAft>
                <a:spcPct val="0"/>
              </a:spcAft>
            </a:pPr>
            <a:endParaRPr lang="en-US" altLang="zh-C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8213190" y="3929440"/>
            <a:ext cx="1445136" cy="646331"/>
          </a:xfrm>
          <a:prstGeom prst="rect">
            <a:avLst/>
          </a:prstGeom>
        </p:spPr>
        <p:txBody>
          <a:bodyPr wrap="square">
            <a:spAutoFit/>
          </a:bodyPr>
          <a:lstStyle/>
          <a:p>
            <a:pPr algn="ctr" fontAlgn="ctr"/>
            <a:r>
              <a:rPr lang="en-US" sz="1200" smtClean="0">
                <a:latin typeface="Huawei Sans" panose="020C0503030203020204" pitchFamily="34" charset="0"/>
              </a:rPr>
              <a:t>Classified by served objects of campus networks</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7165618" y="979971"/>
            <a:ext cx="4173114" cy="757130"/>
          </a:xfrm>
          <a:prstGeom prst="rect">
            <a:avLst/>
          </a:prstGeom>
        </p:spPr>
        <p:txBody>
          <a:bodyPr wrap="square">
            <a:spAutoFit/>
          </a:bodyPr>
          <a:lstStyle/>
          <a:p>
            <a:pPr marL="171450" indent="-171450" fontAlgn="ctr">
              <a:lnSpc>
                <a:spcPct val="120000"/>
              </a:lnSpc>
              <a:buFont typeface="Arial" panose="020B0604020202020204" pitchFamily="34" charset="0"/>
              <a:buChar char="•"/>
            </a:pPr>
            <a:r>
              <a:rPr lang="en-US" sz="1200" smtClean="0">
                <a:latin typeface="Huawei Sans" panose="020C0503030203020204" pitchFamily="34" charset="0"/>
              </a:rPr>
              <a:t>Users: internal personnel only</a:t>
            </a:r>
          </a:p>
          <a:p>
            <a:pPr marL="171450" indent="-171450" fontAlgn="ctr">
              <a:lnSpc>
                <a:spcPct val="120000"/>
              </a:lnSpc>
              <a:buFont typeface="Arial" panose="020B0604020202020204" pitchFamily="34" charset="0"/>
              <a:buChar char="•"/>
            </a:pPr>
            <a:r>
              <a:rPr lang="en-US" sz="1200" smtClean="0">
                <a:latin typeface="Huawei Sans" panose="020C0503030203020204" pitchFamily="34" charset="0"/>
              </a:rPr>
              <a:t>Security requirements: network access control and external threat defense</a:t>
            </a:r>
            <a:endParaRPr lang="en-US" sz="1200">
              <a:latin typeface="Huawei Sans" panose="020C0503030203020204" pitchFamily="34" charset="0"/>
            </a:endParaRPr>
          </a:p>
        </p:txBody>
      </p:sp>
      <p:sp>
        <p:nvSpPr>
          <p:cNvPr id="20" name="矩形 19"/>
          <p:cNvSpPr/>
          <p:nvPr/>
        </p:nvSpPr>
        <p:spPr bwMode="gray">
          <a:xfrm>
            <a:off x="6753339" y="4774309"/>
            <a:ext cx="4480155" cy="757130"/>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Users: including external personnel, such as the public</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Security requirements: access control, identity identification, behavior control, security protection, etc.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7"/>
          <p:cNvSpPr>
            <a:spLocks noChangeAspect="1" noChangeArrowheads="1"/>
          </p:cNvSpPr>
          <p:nvPr/>
        </p:nvSpPr>
        <p:spPr bwMode="gray">
          <a:xfrm>
            <a:off x="7512381" y="2099982"/>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ctr">
              <a:spcBef>
                <a:spcPct val="0"/>
              </a:spcBef>
              <a:spcAft>
                <a:spcPct val="0"/>
              </a:spcAft>
            </a:pPr>
            <a:endParaRPr lang="en-US" altLang="zh-CN"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7"/>
          <p:cNvSpPr>
            <a:spLocks noChangeAspect="1" noChangeArrowheads="1"/>
          </p:cNvSpPr>
          <p:nvPr/>
        </p:nvSpPr>
        <p:spPr bwMode="gray">
          <a:xfrm>
            <a:off x="9093129" y="1854173"/>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Closed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7"/>
          <p:cNvSpPr>
            <a:spLocks noChangeAspect="1" noChangeArrowheads="1"/>
          </p:cNvSpPr>
          <p:nvPr/>
        </p:nvSpPr>
        <p:spPr bwMode="gray">
          <a:xfrm>
            <a:off x="7165618" y="3691657"/>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Open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2957864" y="3279619"/>
            <a:ext cx="667170" cy="338554"/>
          </a:xfrm>
          <a:prstGeom prst="rect">
            <a:avLst/>
          </a:prstGeom>
        </p:spPr>
        <p:txBody>
          <a:bodyPr wrap="none">
            <a:spAutoFit/>
          </a:bodyPr>
          <a:lstStyle/>
          <a:p>
            <a:pPr algn="ctr" defTabSz="914034" fontAlgn="ctr">
              <a:spcBef>
                <a:spcPct val="0"/>
              </a:spcBef>
              <a:spcAft>
                <a:spcPct val="0"/>
              </a:spcAft>
            </a:pPr>
            <a:r>
              <a:rPr lang="en-US" sz="1600" smtClean="0">
                <a:solidFill>
                  <a:schemeClr val="bg1"/>
                </a:solidFill>
                <a:latin typeface="Huawei Sans" panose="020C0503030203020204" pitchFamily="34" charset="0"/>
              </a:rPr>
              <a:t>Scale</a:t>
            </a:r>
            <a:endParaRPr lang="en-US" sz="1600">
              <a:solidFill>
                <a:schemeClr val="bg1"/>
              </a:solidFill>
              <a:latin typeface="Huawei Sans" panose="020C0503030203020204" pitchFamily="34" charset="0"/>
            </a:endParaRPr>
          </a:p>
        </p:txBody>
      </p:sp>
      <p:sp>
        <p:nvSpPr>
          <p:cNvPr id="18" name="矩形 17"/>
          <p:cNvSpPr/>
          <p:nvPr/>
        </p:nvSpPr>
        <p:spPr bwMode="gray">
          <a:xfrm>
            <a:off x="8119259" y="3162782"/>
            <a:ext cx="1459337" cy="584775"/>
          </a:xfrm>
          <a:prstGeom prst="rect">
            <a:avLst/>
          </a:prstGeom>
        </p:spPr>
        <p:txBody>
          <a:bodyPr wrap="square">
            <a:spAutoFit/>
          </a:bodyPr>
          <a:lstStyle/>
          <a:p>
            <a:pPr lvl="0" algn="ctr" defTabSz="914034" fontAlgn="ctr">
              <a:spcBef>
                <a:spcPct val="0"/>
              </a:spcBef>
              <a:spcAft>
                <a:spcPct val="0"/>
              </a:spcAft>
            </a:pPr>
            <a:r>
              <a:rPr lang="en-US" sz="1600" dirty="0" smtClean="0">
                <a:solidFill>
                  <a:prstClr val="white"/>
                </a:solidFill>
                <a:latin typeface="Huawei Sans" panose="020C0503030203020204" pitchFamily="34" charset="0"/>
              </a:rPr>
              <a:t>Served</a:t>
            </a:r>
          </a:p>
          <a:p>
            <a:pPr lvl="0" algn="ctr" defTabSz="914034" fontAlgn="ctr">
              <a:spcBef>
                <a:spcPct val="0"/>
              </a:spcBef>
              <a:spcAft>
                <a:spcPct val="0"/>
              </a:spcAft>
            </a:pPr>
            <a:r>
              <a:rPr lang="en-US" sz="1600" dirty="0" smtClean="0">
                <a:solidFill>
                  <a:prstClr val="white"/>
                </a:solidFill>
                <a:latin typeface="Huawei Sans" panose="020C0503030203020204" pitchFamily="34" charset="0"/>
              </a:rPr>
              <a:t>objects</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540242" y="5858944"/>
            <a:ext cx="5401733"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Networks of different scales have different requirements and pain points.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6201834" y="5858944"/>
            <a:ext cx="5401733"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A running campus network usually has both closed and open subnets.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702411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Campus Network Classification (2)</a:t>
            </a:r>
            <a:endParaRPr lang="en-US" altLang="zh-CN" dirty="0"/>
          </a:p>
        </p:txBody>
      </p:sp>
      <p:sp>
        <p:nvSpPr>
          <p:cNvPr id="22" name="Oval 7"/>
          <p:cNvSpPr>
            <a:spLocks noChangeAspect="1" noChangeArrowheads="1"/>
          </p:cNvSpPr>
          <p:nvPr/>
        </p:nvSpPr>
        <p:spPr bwMode="gray">
          <a:xfrm>
            <a:off x="1905658" y="2123974"/>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ctr">
              <a:spcBef>
                <a:spcPct val="0"/>
              </a:spcBef>
              <a:spcAft>
                <a:spcPct val="0"/>
              </a:spcAft>
            </a:pPr>
            <a:endParaRPr lang="en-US" altLang="zh-CN"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7"/>
          <p:cNvSpPr>
            <a:spLocks noChangeAspect="1" noChangeArrowheads="1"/>
          </p:cNvSpPr>
          <p:nvPr/>
        </p:nvSpPr>
        <p:spPr bwMode="gray">
          <a:xfrm>
            <a:off x="2760643" y="2978959"/>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lvl="0" algn="ctr" defTabSz="914034" fontAlgn="ctr">
              <a:spcBef>
                <a:spcPct val="0"/>
              </a:spcBef>
              <a:spcAft>
                <a:spcPct val="0"/>
              </a:spcAft>
            </a:pPr>
            <a:endParaRPr lang="en-US" altLang="zh-CN" sz="14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7"/>
          <p:cNvSpPr>
            <a:spLocks noChangeAspect="1" noChangeArrowheads="1"/>
          </p:cNvSpPr>
          <p:nvPr/>
        </p:nvSpPr>
        <p:spPr bwMode="gray">
          <a:xfrm>
            <a:off x="3416049" y="1729448"/>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Single-service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2510739" y="3944087"/>
            <a:ext cx="1582248" cy="646331"/>
          </a:xfrm>
          <a:prstGeom prst="rect">
            <a:avLst/>
          </a:prstGeom>
        </p:spPr>
        <p:txBody>
          <a:bodyPr wrap="square">
            <a:spAutoFit/>
          </a:bodyPr>
          <a:lstStyle/>
          <a:p>
            <a:pPr algn="ctr" fontAlgn="ctr"/>
            <a:r>
              <a:rPr lang="en-US" sz="1200" smtClean="0">
                <a:latin typeface="Huawei Sans" panose="020C0503030203020204" pitchFamily="34" charset="0"/>
              </a:rPr>
              <a:t>Classified by services carried on campus networks</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7"/>
          <p:cNvSpPr>
            <a:spLocks noChangeAspect="1" noChangeArrowheads="1"/>
          </p:cNvSpPr>
          <p:nvPr/>
        </p:nvSpPr>
        <p:spPr bwMode="gray">
          <a:xfrm>
            <a:off x="1569865" y="3762166"/>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Multi-service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3058834" y="1177984"/>
            <a:ext cx="2451312" cy="535531"/>
          </a:xfrm>
          <a:prstGeom prst="rect">
            <a:avLst/>
          </a:prstGeom>
        </p:spPr>
        <p:txBody>
          <a:bodyPr wrap="none">
            <a:spAutoFit/>
          </a:bodyPr>
          <a:lstStyle/>
          <a:p>
            <a:pPr marL="285750" lvl="0" indent="-285750" fontAlgn="ctr">
              <a:lnSpc>
                <a:spcPct val="120000"/>
              </a:lnSpc>
              <a:buSzPct val="50000"/>
              <a:buFont typeface="Wingdings" panose="05000000000000000000" pitchFamily="2" charset="2"/>
              <a:buChar char="l"/>
            </a:pPr>
            <a:r>
              <a:rPr lang="en-US" sz="1200" smtClean="0">
                <a:solidFill>
                  <a:prstClr val="black"/>
                </a:solidFill>
                <a:latin typeface="Huawei Sans" panose="020C0503030203020204" pitchFamily="34" charset="0"/>
              </a:rPr>
              <a:t>Single services</a:t>
            </a:r>
            <a:endParaRPr lang="en-US" altLang="zh-CN" sz="120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smtClean="0">
                <a:solidFill>
                  <a:prstClr val="black"/>
                </a:solidFill>
                <a:latin typeface="Huawei Sans" panose="020C0503030203020204" pitchFamily="34" charset="0"/>
              </a:rPr>
              <a:t>Simple network architecture</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621333" y="4713473"/>
            <a:ext cx="5461752" cy="978729"/>
          </a:xfrm>
          <a:prstGeom prst="rect">
            <a:avLst/>
          </a:prstGeom>
        </p:spPr>
        <p:txBody>
          <a:bodyPr wrap="non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network needs to carry a large number of services, and the </a:t>
            </a:r>
          </a:p>
          <a:p>
            <a:pPr lvl="0" fontAlgn="ctr">
              <a:lnSpc>
                <a:spcPct val="120000"/>
              </a:lnSpc>
              <a:buSzPct val="50000"/>
            </a:pPr>
            <a:r>
              <a:rPr lang="en-US" sz="1200" dirty="0" smtClean="0">
                <a:solidFill>
                  <a:prstClr val="black"/>
                </a:solidFill>
                <a:latin typeface="Huawei Sans" panose="020C0503030203020204" pitchFamily="34" charset="0"/>
              </a:rPr>
              <a:t>      network scale is large. Different services need to be isolated </a:t>
            </a:r>
          </a:p>
          <a:p>
            <a:pPr lvl="0" fontAlgn="ctr">
              <a:lnSpc>
                <a:spcPct val="120000"/>
              </a:lnSpc>
              <a:buSzPct val="50000"/>
            </a:pPr>
            <a:r>
              <a:rPr lang="en-US" sz="1200" dirty="0" smtClean="0">
                <a:solidFill>
                  <a:prstClr val="black"/>
                </a:solidFill>
                <a:latin typeface="Huawei Sans" panose="020C0503030203020204" pitchFamily="34" charset="0"/>
              </a:rPr>
              <a:t>      and guaranteed.</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campus network architecture is becoming complex and virtualized.</a:t>
            </a:r>
            <a:endParaRPr lang="en-US" altLang="zh-CN" sz="1200" dirty="0">
              <a:solidFill>
                <a:prstClr val="black"/>
              </a:solidFill>
              <a:latin typeface="Huawei Sans" panose="020C0503030203020204" pitchFamily="34" charset="0"/>
            </a:endParaRPr>
          </a:p>
        </p:txBody>
      </p:sp>
      <p:sp>
        <p:nvSpPr>
          <p:cNvPr id="29" name="Oval 7"/>
          <p:cNvSpPr>
            <a:spLocks noChangeAspect="1" noChangeArrowheads="1"/>
          </p:cNvSpPr>
          <p:nvPr/>
        </p:nvSpPr>
        <p:spPr bwMode="gray">
          <a:xfrm>
            <a:off x="7512381" y="2099982"/>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ctr">
              <a:spcBef>
                <a:spcPct val="0"/>
              </a:spcBef>
              <a:spcAft>
                <a:spcPct val="0"/>
              </a:spcAft>
            </a:pPr>
            <a:endParaRPr lang="en-US" altLang="zh-CN"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7"/>
          <p:cNvSpPr>
            <a:spLocks noChangeAspect="1" noChangeArrowheads="1"/>
          </p:cNvSpPr>
          <p:nvPr/>
        </p:nvSpPr>
        <p:spPr bwMode="gray">
          <a:xfrm>
            <a:off x="8367366" y="2954967"/>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ctr">
              <a:spcBef>
                <a:spcPct val="0"/>
              </a:spcBef>
              <a:spcAft>
                <a:spcPct val="0"/>
              </a:spcAft>
            </a:pPr>
            <a:endParaRPr lang="en-US" altLang="zh-C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7"/>
          <p:cNvSpPr>
            <a:spLocks noChangeAspect="1" noChangeArrowheads="1"/>
          </p:cNvSpPr>
          <p:nvPr/>
        </p:nvSpPr>
        <p:spPr bwMode="gray">
          <a:xfrm>
            <a:off x="9091332" y="1850298"/>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Wired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8117462" y="3944087"/>
            <a:ext cx="1445136" cy="646331"/>
          </a:xfrm>
          <a:prstGeom prst="rect">
            <a:avLst/>
          </a:prstGeom>
        </p:spPr>
        <p:txBody>
          <a:bodyPr wrap="square">
            <a:spAutoFit/>
          </a:bodyPr>
          <a:lstStyle/>
          <a:p>
            <a:pPr algn="ctr" fontAlgn="ctr"/>
            <a:r>
              <a:rPr lang="en-US" sz="1200" smtClean="0">
                <a:latin typeface="Huawei Sans" panose="020C0503030203020204" pitchFamily="34" charset="0"/>
              </a:rPr>
              <a:t>Classified by campus network access modes</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7"/>
          <p:cNvSpPr>
            <a:spLocks noChangeAspect="1" noChangeArrowheads="1"/>
          </p:cNvSpPr>
          <p:nvPr/>
        </p:nvSpPr>
        <p:spPr bwMode="gray">
          <a:xfrm>
            <a:off x="7165618" y="3691657"/>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Wireless</a:t>
            </a:r>
            <a:endParaRPr lang="en-US" altLang="zh-CN" sz="1200" kern="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ctr" defTabSz="914034" fontAlgn="ctr">
              <a:spcBef>
                <a:spcPct val="0"/>
              </a:spcBef>
              <a:spcAft>
                <a:spcPct val="0"/>
              </a:spcAft>
              <a:defRPr/>
            </a:pPr>
            <a:r>
              <a:rPr lang="en-US" sz="1200" smtClean="0">
                <a:solidFill>
                  <a:prstClr val="black"/>
                </a:solidFill>
                <a:latin typeface="Huawei Sans" panose="020C0503030203020204" pitchFamily="34" charset="0"/>
              </a:rPr>
              <a:t>campus network</a:t>
            </a:r>
            <a:endParaRPr lang="en-US" altLang="zh-CN" sz="1200">
              <a:solidFill>
                <a:prstClr val="black"/>
              </a:solidFill>
              <a:latin typeface="Huawei Sans" panose="020C0503030203020204" pitchFamily="34" charset="0"/>
            </a:endParaRPr>
          </a:p>
        </p:txBody>
      </p:sp>
      <p:sp>
        <p:nvSpPr>
          <p:cNvPr id="34" name="矩形 33"/>
          <p:cNvSpPr/>
          <p:nvPr/>
        </p:nvSpPr>
        <p:spPr bwMode="gray">
          <a:xfrm>
            <a:off x="6472622" y="1006080"/>
            <a:ext cx="4869519" cy="978729"/>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Each device accessing a network must be connected to the preset network port through a network cable.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architecture is structured and hierarchical, and the logic is clear, so faults are easy to locate.</a:t>
            </a:r>
            <a:endParaRPr lang="en-US" sz="1200" dirty="0">
              <a:solidFill>
                <a:prstClr val="black"/>
              </a:solidFill>
              <a:latin typeface="Huawei Sans" panose="020C0503030203020204" pitchFamily="34" charset="0"/>
            </a:endParaRPr>
          </a:p>
        </p:txBody>
      </p:sp>
      <p:sp>
        <p:nvSpPr>
          <p:cNvPr id="35" name="矩形 34"/>
          <p:cNvSpPr/>
          <p:nvPr/>
        </p:nvSpPr>
        <p:spPr bwMode="gray">
          <a:xfrm>
            <a:off x="5933957" y="4713473"/>
            <a:ext cx="6081430" cy="978729"/>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network is based on the 802.11 protocol (Wi-Fi) and is also called WLAN.</a:t>
            </a: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AP deployment and installation affect the coverage effect. Interference and conflicts exist, so the network needs to be optimized periodically.</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Faults are difficult to locate.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2814545" y="3297734"/>
            <a:ext cx="837089" cy="338554"/>
          </a:xfrm>
          <a:prstGeom prst="rect">
            <a:avLst/>
          </a:prstGeom>
        </p:spPr>
        <p:txBody>
          <a:bodyPr wrap="none">
            <a:spAutoFit/>
          </a:bodyPr>
          <a:lstStyle/>
          <a:p>
            <a:pPr lvl="0" algn="ctr" defTabSz="914034" fontAlgn="ctr">
              <a:spcBef>
                <a:spcPct val="0"/>
              </a:spcBef>
              <a:spcAft>
                <a:spcPct val="0"/>
              </a:spcAft>
            </a:pPr>
            <a:r>
              <a:rPr lang="en-US" sz="1600" smtClean="0">
                <a:solidFill>
                  <a:prstClr val="white"/>
                </a:solidFill>
                <a:latin typeface="Huawei Sans" panose="020C0503030203020204" pitchFamily="34" charset="0"/>
              </a:rPr>
              <a:t>Service</a:t>
            </a:r>
            <a:endParaRPr lang="en-US" altLang="zh-CN" sz="1600">
              <a:solidFill>
                <a:prstClr val="white"/>
              </a:solidFill>
              <a:latin typeface="Huawei Sans" panose="020C0503030203020204" pitchFamily="34" charset="0"/>
              <a:sym typeface="Huawei Sans" panose="020C0503030203020204" pitchFamily="34" charset="0"/>
            </a:endParaRPr>
          </a:p>
        </p:txBody>
      </p:sp>
      <p:sp>
        <p:nvSpPr>
          <p:cNvPr id="5" name="矩形 4"/>
          <p:cNvSpPr/>
          <p:nvPr/>
        </p:nvSpPr>
        <p:spPr bwMode="gray">
          <a:xfrm>
            <a:off x="8367366" y="3158436"/>
            <a:ext cx="945329" cy="584775"/>
          </a:xfrm>
          <a:prstGeom prst="rect">
            <a:avLst/>
          </a:prstGeom>
        </p:spPr>
        <p:txBody>
          <a:bodyPr wrap="square">
            <a:spAutoFit/>
          </a:bodyPr>
          <a:lstStyle/>
          <a:p>
            <a:pPr lvl="0" algn="ctr" defTabSz="914034" fontAlgn="ctr">
              <a:spcBef>
                <a:spcPct val="0"/>
              </a:spcBef>
              <a:spcAft>
                <a:spcPct val="0"/>
              </a:spcAft>
            </a:pPr>
            <a:r>
              <a:rPr lang="en-US" sz="1600" smtClean="0">
                <a:solidFill>
                  <a:prstClr val="white"/>
                </a:solidFill>
                <a:latin typeface="Huawei Sans" panose="020C0503030203020204" pitchFamily="34" charset="0"/>
              </a:rPr>
              <a:t>Access </a:t>
            </a:r>
          </a:p>
          <a:p>
            <a:pPr lvl="0" algn="ctr" defTabSz="914034" fontAlgn="ctr">
              <a:spcBef>
                <a:spcPct val="0"/>
              </a:spcBef>
              <a:spcAft>
                <a:spcPct val="0"/>
              </a:spcAft>
            </a:pPr>
            <a:r>
              <a:rPr lang="en-US" sz="1600" smtClean="0">
                <a:solidFill>
                  <a:prstClr val="white"/>
                </a:solidFill>
                <a:latin typeface="Huawei Sans" panose="020C0503030203020204" pitchFamily="34" charset="0"/>
              </a:rPr>
              <a:t>mode</a:t>
            </a:r>
            <a:endParaRPr lang="en-US" altLang="zh-CN" sz="16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6206516" y="5726721"/>
            <a:ext cx="5401733" cy="461665"/>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Currently, most campus networks are a mix of wired and wireless networks.</a:t>
            </a:r>
            <a:endParaRPr lang="en-US" sz="1200" dirty="0">
              <a:latin typeface="Huawei Sans" panose="020C0503030203020204" pitchFamily="34" charset="0"/>
            </a:endParaRPr>
          </a:p>
        </p:txBody>
      </p:sp>
      <p:sp>
        <p:nvSpPr>
          <p:cNvPr id="37" name="矩形 36"/>
          <p:cNvSpPr/>
          <p:nvPr/>
        </p:nvSpPr>
        <p:spPr bwMode="gray">
          <a:xfrm>
            <a:off x="532224" y="5726721"/>
            <a:ext cx="5401733" cy="461665"/>
          </a:xfrm>
          <a:prstGeom prst="rect">
            <a:avLst/>
          </a:prstGeom>
          <a:solidFill>
            <a:schemeClr val="bg1">
              <a:lumMod val="95000"/>
            </a:schemeClr>
          </a:solidFill>
        </p:spPr>
        <p:txBody>
          <a:bodyPr wrap="square">
            <a:spAutoFit/>
          </a:bodyPr>
          <a:lstStyle/>
          <a:p>
            <a:pPr algn="ctr" fontAlgn="ctr"/>
            <a:r>
              <a:rPr lang="en-US" sz="1200" smtClean="0">
                <a:latin typeface="Huawei Sans" panose="020C0503030203020204" pitchFamily="34" charset="0"/>
              </a:rPr>
              <a:t>The complexity of the campus network architecture depends on the complexity of services carried on the campus network.</a:t>
            </a:r>
            <a:endParaRPr lang="en-US" sz="1200">
              <a:latin typeface="Huawei Sans" panose="020C0503030203020204" pitchFamily="34" charset="0"/>
            </a:endParaRPr>
          </a:p>
        </p:txBody>
      </p:sp>
    </p:spTree>
    <p:extLst>
      <p:ext uri="{BB962C8B-B14F-4D97-AF65-F5344CB8AC3E}">
        <p14:creationId xmlns:p14="http://schemas.microsoft.com/office/powerpoint/2010/main" val="198969969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33C052-FE95-4863-94F4-25301CBB1742}"/>
</file>

<file path=customXml/itemProps2.xml><?xml version="1.0" encoding="utf-8"?>
<ds:datastoreItem xmlns:ds="http://schemas.openxmlformats.org/officeDocument/2006/customXml" ds:itemID="{12296AD3-5121-4DF6-8150-62C25C031437}">
  <ds:schemaRefs>
    <ds:schemaRef ds:uri="475f1e55-3009-46d8-9566-5d569a2b3a98"/>
    <ds:schemaRef ds:uri="http://purl.org/dc/dcmitype/"/>
    <ds:schemaRef ds:uri="http://schemas.microsoft.com/office/infopath/2007/PartnerControls"/>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1313</TotalTime>
  <Words>9890</Words>
  <Application>Microsoft Office PowerPoint</Application>
  <PresentationFormat>宽屏</PresentationFormat>
  <Paragraphs>1053</Paragraphs>
  <Slides>59</Slides>
  <Notes>59</Notes>
  <HiddenSlides>1</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59</vt:i4>
      </vt:variant>
    </vt:vector>
  </HeadingPairs>
  <TitlesOfParts>
    <vt:vector size="72" baseType="lpstr">
      <vt:lpstr>Microsoft Yahei</vt:lpstr>
      <vt:lpstr>ＭＳ Ｐゴシック</vt:lpstr>
      <vt:lpstr>方正兰亭黑简体</vt:lpstr>
      <vt:lpstr>宋体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Campus Network Architecture and Key Technology Applications</vt:lpstr>
      <vt:lpstr>PowerPoint 演示文稿</vt:lpstr>
      <vt:lpstr>PowerPoint 演示文稿</vt:lpstr>
      <vt:lpstr>PowerPoint 演示文稿</vt:lpstr>
      <vt:lpstr>Campuses Are Everywhere</vt:lpstr>
      <vt:lpstr>Overview of a Campus Network</vt:lpstr>
      <vt:lpstr>Campus Network Classification (1)</vt:lpstr>
      <vt:lpstr>Campus Network Classification (2)</vt:lpstr>
      <vt:lpstr>Campus Network Classification (3)</vt:lpstr>
      <vt:lpstr>Typical Physical Architecture of a Campus Network</vt:lpstr>
      <vt:lpstr>PowerPoint 演示文稿</vt:lpstr>
      <vt:lpstr>VLAN</vt:lpstr>
      <vt:lpstr>Voice VLAN</vt:lpstr>
      <vt:lpstr>Spanning Tree Protocol (STP)</vt:lpstr>
      <vt:lpstr>Rapid Spanning Tree Protocol (RSTP)</vt:lpstr>
      <vt:lpstr>Multiple Spanning Tree Protocol (MSTP)</vt:lpstr>
      <vt:lpstr>OSPFv2</vt:lpstr>
      <vt:lpstr>Policy-Based Routing (PBR)</vt:lpstr>
      <vt:lpstr>WLAN Network Architectures (1)</vt:lpstr>
      <vt:lpstr>WLAN Network Architectures (2)</vt:lpstr>
      <vt:lpstr>WLAN Network Architectures (3)</vt:lpstr>
      <vt:lpstr>WLAN Network Architectures (4)</vt:lpstr>
      <vt:lpstr>VRRP</vt:lpstr>
      <vt:lpstr>Link Aggregation, iStack, and CSS</vt:lpstr>
      <vt:lpstr>Network Quality Analysis (NQA)</vt:lpstr>
      <vt:lpstr>Port Isolation</vt:lpstr>
      <vt:lpstr>Ethernet Port Security</vt:lpstr>
      <vt:lpstr>Media Access Control Security (MACsec)</vt:lpstr>
      <vt:lpstr>DHCP Snooping</vt:lpstr>
      <vt:lpstr>Dynamic ARP Inspection (DAI)</vt:lpstr>
      <vt:lpstr>IP Source Guard (IPSG)</vt:lpstr>
      <vt:lpstr>Network Admission Control (NAC)</vt:lpstr>
      <vt:lpstr>DHCP</vt:lpstr>
      <vt:lpstr>DHCP Options</vt:lpstr>
      <vt:lpstr>Network Time Protocol (NTP)</vt:lpstr>
      <vt:lpstr>SNMP</vt:lpstr>
      <vt:lpstr>Network Configuration Protocol (NETCONF)</vt:lpstr>
      <vt:lpstr>Basic Operations of NETCONF</vt:lpstr>
      <vt:lpstr>LLDP</vt:lpstr>
      <vt:lpstr>Telemetry</vt:lpstr>
      <vt:lpstr>Key Technologies for Virtualized Campus: VXLAN-based Multi-purpose Network</vt:lpstr>
      <vt:lpstr>VXLAN</vt:lpstr>
      <vt:lpstr>Underlay and Fabric</vt:lpstr>
      <vt:lpstr>Overlay</vt:lpstr>
      <vt:lpstr>BGP EVPN</vt:lpstr>
      <vt:lpstr>Using VRF for VN Isolation</vt:lpstr>
      <vt:lpstr>Network Address Translation (NAT)</vt:lpstr>
      <vt:lpstr>Generic Routing Encapsulation (GRE)</vt:lpstr>
      <vt:lpstr>IPsec VPN</vt:lpstr>
      <vt:lpstr>L2TP VPN</vt:lpstr>
      <vt:lpstr>SSL VPN</vt:lpstr>
      <vt:lpstr>PowerPoint 演示文稿</vt:lpstr>
      <vt:lpstr>Case 1 - Traditional Campus Network</vt:lpstr>
      <vt:lpstr>Case 2 - Virtualized Campus Network</vt:lpstr>
      <vt:lpstr>Case 3 - Small- and Medium-Sized Cloud Managed Campus Network</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Zhanglinruizjhw (Leroy)</cp:lastModifiedBy>
  <cp:revision>161</cp:revision>
  <dcterms:created xsi:type="dcterms:W3CDTF">2018-11-29T10:16:29Z</dcterms:created>
  <dcterms:modified xsi:type="dcterms:W3CDTF">2021-06-17T09:16:15Z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(3)b7B9vDP8BZartdHLH8HLlq6LbamaqS0ezkWGZd2/eeULd2eanZW9avVE85zqDroLQOR3Y/aS
Ex4knms2MBj4Y+lCeMNgCITmZwyH8t2IdVqGerc1Biq1J9t2uBqPlNeVY+iRR1aupKFKUnTU
VUqUcwYyB+5baQT829YJ4LMNTj0eDL+B8AdUI4mnVQX5ry9/bFvIB2FkM6JlH6jS7kGnhQm5
YwNqyMFfHS0h2T14bx</vt:lpwstr>
  </property>
  <property fmtid="{D5CDD505-2E9C-101B-9397-08002B2CF9AE}" pid="3" name="_2015_ms_pID_7253431">
    <vt:lpwstr>l8W2xDFll/iY0Nx1pGk9wjlUTObgoJ1ii2CDLlBLuaSR4mz19Ur8Uo
b7dJ8ZDLfWXfoIn4DlOj5Sov62sJ5495WBn301GJumK+FqmFhxWe2C0FMLmBEiZHIb4pnpmP
QTgXpJ7zUKQKL4+r9MZVJQ11eG11TwsTOhWkVVpAzfbfhpMKZWd98pvdQyrtSQ9Qo3v8zH/m
8w7cHZ6g11zluCNQsozlQs8aLXJ3VNHdZJrP</vt:lpwstr>
  </property>
  <property fmtid="{D5CDD505-2E9C-101B-9397-08002B2CF9AE}" pid="4" name="_2015_ms_pID_7253432">
    <vt:lpwstr>NHUR+fq4Uu/U8J7GMHYAd2A=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1622595679</vt:lpwstr>
  </property>
</Properties>
</file>